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Lst>
  <p:notesMasterIdLst>
    <p:notesMasterId r:id="rId66"/>
  </p:notesMasterIdLst>
  <p:sldIdLst>
    <p:sldId id="483" r:id="rId6"/>
    <p:sldId id="966" r:id="rId7"/>
    <p:sldId id="541" r:id="rId8"/>
    <p:sldId id="948" r:id="rId9"/>
    <p:sldId id="623" r:id="rId10"/>
    <p:sldId id="950" r:id="rId11"/>
    <p:sldId id="949" r:id="rId12"/>
    <p:sldId id="947" r:id="rId13"/>
    <p:sldId id="542" r:id="rId14"/>
    <p:sldId id="626" r:id="rId15"/>
    <p:sldId id="961" r:id="rId16"/>
    <p:sldId id="627" r:id="rId17"/>
    <p:sldId id="639" r:id="rId18"/>
    <p:sldId id="628" r:id="rId19"/>
    <p:sldId id="640" r:id="rId20"/>
    <p:sldId id="629" r:id="rId21"/>
    <p:sldId id="630" r:id="rId22"/>
    <p:sldId id="642" r:id="rId23"/>
    <p:sldId id="962" r:id="rId24"/>
    <p:sldId id="631" r:id="rId25"/>
    <p:sldId id="954" r:id="rId26"/>
    <p:sldId id="633" r:id="rId27"/>
    <p:sldId id="644" r:id="rId28"/>
    <p:sldId id="963" r:id="rId29"/>
    <p:sldId id="967" r:id="rId30"/>
    <p:sldId id="661" r:id="rId31"/>
    <p:sldId id="960" r:id="rId32"/>
    <p:sldId id="660" r:id="rId33"/>
    <p:sldId id="955" r:id="rId34"/>
    <p:sldId id="956" r:id="rId35"/>
    <p:sldId id="957" r:id="rId36"/>
    <p:sldId id="958" r:id="rId37"/>
    <p:sldId id="959" r:id="rId38"/>
    <p:sldId id="964" r:id="rId39"/>
    <p:sldId id="675" r:id="rId40"/>
    <p:sldId id="652" r:id="rId41"/>
    <p:sldId id="656" r:id="rId42"/>
    <p:sldId id="953" r:id="rId43"/>
    <p:sldId id="776" r:id="rId44"/>
    <p:sldId id="659" r:id="rId45"/>
    <p:sldId id="663" r:id="rId46"/>
    <p:sldId id="965" r:id="rId47"/>
    <p:sldId id="530" r:id="rId48"/>
    <p:sldId id="933" r:id="rId49"/>
    <p:sldId id="654" r:id="rId50"/>
    <p:sldId id="934" r:id="rId51"/>
    <p:sldId id="658" r:id="rId52"/>
    <p:sldId id="935" r:id="rId53"/>
    <p:sldId id="817" r:id="rId54"/>
    <p:sldId id="936" r:id="rId55"/>
    <p:sldId id="819" r:id="rId56"/>
    <p:sldId id="937" r:id="rId57"/>
    <p:sldId id="938" r:id="rId58"/>
    <p:sldId id="939" r:id="rId59"/>
    <p:sldId id="940" r:id="rId60"/>
    <p:sldId id="941" r:id="rId61"/>
    <p:sldId id="636" r:id="rId62"/>
    <p:sldId id="303" r:id="rId63"/>
    <p:sldId id="952" r:id="rId64"/>
    <p:sldId id="951" r:id="rId6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35217401-52CF-463E-BDA7-E3C9F867EBF3}">
          <p14:sldIdLst>
            <p14:sldId id="483"/>
            <p14:sldId id="966"/>
          </p14:sldIdLst>
        </p14:section>
        <p14:section name="ЭСА2" id="{B44A368D-D654-494F-B311-25CDA4105A51}">
          <p14:sldIdLst>
            <p14:sldId id="541"/>
            <p14:sldId id="948"/>
            <p14:sldId id="623"/>
            <p14:sldId id="950"/>
            <p14:sldId id="949"/>
            <p14:sldId id="947"/>
            <p14:sldId id="542"/>
            <p14:sldId id="626"/>
            <p14:sldId id="961"/>
            <p14:sldId id="627"/>
            <p14:sldId id="639"/>
            <p14:sldId id="628"/>
            <p14:sldId id="640"/>
            <p14:sldId id="629"/>
            <p14:sldId id="630"/>
            <p14:sldId id="642"/>
            <p14:sldId id="962"/>
            <p14:sldId id="631"/>
            <p14:sldId id="954"/>
            <p14:sldId id="633"/>
            <p14:sldId id="644"/>
            <p14:sldId id="963"/>
            <p14:sldId id="967"/>
            <p14:sldId id="661"/>
            <p14:sldId id="960"/>
            <p14:sldId id="660"/>
            <p14:sldId id="955"/>
            <p14:sldId id="956"/>
            <p14:sldId id="957"/>
            <p14:sldId id="958"/>
            <p14:sldId id="959"/>
            <p14:sldId id="964"/>
            <p14:sldId id="675"/>
            <p14:sldId id="652"/>
            <p14:sldId id="656"/>
            <p14:sldId id="953"/>
            <p14:sldId id="776"/>
            <p14:sldId id="659"/>
            <p14:sldId id="663"/>
            <p14:sldId id="965"/>
            <p14:sldId id="530"/>
            <p14:sldId id="933"/>
            <p14:sldId id="654"/>
            <p14:sldId id="934"/>
            <p14:sldId id="658"/>
            <p14:sldId id="935"/>
            <p14:sldId id="817"/>
            <p14:sldId id="936"/>
            <p14:sldId id="819"/>
            <p14:sldId id="937"/>
            <p14:sldId id="938"/>
            <p14:sldId id="939"/>
            <p14:sldId id="940"/>
            <p14:sldId id="941"/>
            <p14:sldId id="636"/>
            <p14:sldId id="303"/>
            <p14:sldId id="952"/>
            <p14:sldId id="951"/>
          </p14:sldIdLst>
        </p14:section>
      </p14:sectionLst>
    </p:ext>
    <p:ext uri="{EFAFB233-063F-42B5-8137-9DF3F51BA10A}">
      <p15:sldGuideLst xmlns:p15="http://schemas.microsoft.com/office/powerpoint/2012/main">
        <p15:guide id="1" orient="horz" pos="595" userDrawn="1">
          <p15:clr>
            <a:srgbClr val="A4A3A4"/>
          </p15:clr>
        </p15:guide>
        <p15:guide id="2" orient="horz" pos="2863" userDrawn="1">
          <p15:clr>
            <a:srgbClr val="A4A3A4"/>
          </p15:clr>
        </p15:guide>
        <p15:guide id="3" pos="3840" userDrawn="1">
          <p15:clr>
            <a:srgbClr val="A4A3A4"/>
          </p15:clr>
        </p15:guide>
        <p15:guide id="4" pos="211" userDrawn="1">
          <p15:clr>
            <a:srgbClr val="A4A3A4"/>
          </p15:clr>
        </p15:guide>
        <p15:guide id="5" pos="746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Поляков Николай Александрович" initials="ПНА" lastIdx="1" clrIdx="0">
    <p:extLst>
      <p:ext uri="{19B8F6BF-5375-455C-9EA6-DF929625EA0E}">
        <p15:presenceInfo xmlns:p15="http://schemas.microsoft.com/office/powerpoint/2012/main" userId="Поляков Николай Александрович"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14300"/>
    <a:srgbClr val="D83738"/>
    <a:srgbClr val="0070C0"/>
    <a:srgbClr val="A4D86E"/>
    <a:srgbClr val="C4E5A0"/>
    <a:srgbClr val="FF00FF"/>
    <a:srgbClr val="DEF2F8"/>
    <a:srgbClr val="7030A0"/>
    <a:srgbClr val="FF00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42CBF-09B2-4364-BBE8-45C430BFD1E7}" v="2" dt="2024-04-25T10:16:26.909"/>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10" autoAdjust="0"/>
    <p:restoredTop sz="50409" autoAdjust="0"/>
  </p:normalViewPr>
  <p:slideViewPr>
    <p:cSldViewPr snapToGrid="0" showGuides="1">
      <p:cViewPr varScale="1">
        <p:scale>
          <a:sx n="44" d="100"/>
          <a:sy n="44" d="100"/>
        </p:scale>
        <p:origin x="1459" y="62"/>
      </p:cViewPr>
      <p:guideLst>
        <p:guide orient="horz" pos="595"/>
        <p:guide orient="horz" pos="2863"/>
        <p:guide pos="3840"/>
        <p:guide pos="211"/>
        <p:guide pos="7469"/>
      </p:guideLst>
    </p:cSldViewPr>
  </p:slideViewPr>
  <p:notesTextViewPr>
    <p:cViewPr>
      <p:scale>
        <a:sx n="1" d="1"/>
        <a:sy n="1" d="1"/>
      </p:scale>
      <p:origin x="0" y="0"/>
    </p:cViewPr>
  </p:notesTextViewPr>
  <p:sorterViewPr>
    <p:cViewPr>
      <p:scale>
        <a:sx n="100" d="100"/>
        <a:sy n="100" d="100"/>
      </p:scale>
      <p:origin x="0" y="-245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LSSchlangesans" panose="02000506030000020004" pitchFamily="50" charset="0"/>
              </a:defRPr>
            </a:lvl1pPr>
          </a:lstStyle>
          <a:p>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LSSchlangesans" panose="02000506030000020004" pitchFamily="50" charset="0"/>
              </a:defRPr>
            </a:lvl1pPr>
          </a:lstStyle>
          <a:p>
            <a:fld id="{8752087D-DE13-4967-AC5C-5EAA172D3A3F}" type="datetimeFigureOut">
              <a:rPr lang="ru-RU" smtClean="0"/>
              <a:pPr/>
              <a:t>09.04.2025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LSSchlangesans" panose="02000506030000020004" pitchFamily="50" charset="0"/>
              </a:defRPr>
            </a:lvl1pPr>
          </a:lstStyle>
          <a:p>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LSSchlangesans" panose="02000506030000020004" pitchFamily="50" charset="0"/>
              </a:defRPr>
            </a:lvl1pPr>
          </a:lstStyle>
          <a:p>
            <a:fld id="{15947115-1FC8-4246-BF9C-B485A146152B}" type="slidenum">
              <a:rPr lang="ru-RU" smtClean="0"/>
              <a:pPr/>
              <a:t>‹#›</a:t>
            </a:fld>
            <a:endParaRPr lang="ru-RU" dirty="0"/>
          </a:p>
        </p:txBody>
      </p:sp>
    </p:spTree>
    <p:extLst>
      <p:ext uri="{BB962C8B-B14F-4D97-AF65-F5344CB8AC3E}">
        <p14:creationId xmlns:p14="http://schemas.microsoft.com/office/powerpoint/2010/main" val="254983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LSSchlangesans" panose="02000506030000020004" pitchFamily="50" charset="0"/>
        <a:ea typeface="+mn-ea"/>
        <a:cs typeface="+mn-cs"/>
      </a:defRPr>
    </a:lvl1pPr>
    <a:lvl2pPr marL="457200" algn="l" defTabSz="914400" rtl="0" eaLnBrk="1" latinLnBrk="0" hangingPunct="1">
      <a:defRPr sz="1200" kern="1200">
        <a:solidFill>
          <a:schemeClr val="tx1"/>
        </a:solidFill>
        <a:latin typeface="ALSSchlangesans" panose="02000506030000020004" pitchFamily="50" charset="0"/>
        <a:ea typeface="+mn-ea"/>
        <a:cs typeface="+mn-cs"/>
      </a:defRPr>
    </a:lvl2pPr>
    <a:lvl3pPr marL="914400" algn="l" defTabSz="914400" rtl="0" eaLnBrk="1" latinLnBrk="0" hangingPunct="1">
      <a:defRPr sz="1200" kern="1200">
        <a:solidFill>
          <a:schemeClr val="tx1"/>
        </a:solidFill>
        <a:latin typeface="ALSSchlangesans" panose="02000506030000020004" pitchFamily="50" charset="0"/>
        <a:ea typeface="+mn-ea"/>
        <a:cs typeface="+mn-cs"/>
      </a:defRPr>
    </a:lvl3pPr>
    <a:lvl4pPr marL="1371600" algn="l" defTabSz="914400" rtl="0" eaLnBrk="1" latinLnBrk="0" hangingPunct="1">
      <a:defRPr sz="1200" kern="1200">
        <a:solidFill>
          <a:schemeClr val="tx1"/>
        </a:solidFill>
        <a:latin typeface="ALSSchlangesans" panose="02000506030000020004" pitchFamily="50" charset="0"/>
        <a:ea typeface="+mn-ea"/>
        <a:cs typeface="+mn-cs"/>
      </a:defRPr>
    </a:lvl4pPr>
    <a:lvl5pPr marL="1828800" algn="l" defTabSz="914400" rtl="0" eaLnBrk="1" latinLnBrk="0" hangingPunct="1">
      <a:defRPr sz="1200" kern="1200">
        <a:solidFill>
          <a:schemeClr val="tx1"/>
        </a:solidFill>
        <a:latin typeface="ALSSchlangesans" panose="02000506030000020004"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2349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200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Consider the principles of operation and electromagnetic processes in the inverter with a direct current link.
To obtain a quasi-sinusoidal voltage on the AD windings, various switching laws of the transistor switches of the bridge are possible. 
As well as in inverters of DC electric drive systems, the law and method of switching transistors of a 3-phase bridge circuit are selected in such a way as to ensure:
1. Uniform loading of the entire set of switching equipment.
2. The constancy or invariance of the structure of the power part of the inverter, i.e. so that the inverter load circuit formed at different intervals of the switching period does not break and does not significantly change its resistance at the moments of current flow in it.
3. Reversibility of electrical energy flows from the primary power source to the load and vice versa.
With any law and method of switching transistor switches of a voltage inverter, it is necessary to exclude the possibility of  the simultaneous on-state of any two series-connected switches (so called “leg” or half-bridge).
The operation of three-phase voltage inverters of electric drive systems is influenced by factors such as the connection diagram of the windings of the AC machine (star or triangle), the method (algorithm) of regulating the output voltage, and the nature of the load.</a:t>
            </a:r>
          </a:p>
          <a:p>
            <a:endParaRPr lang="en-US" dirty="0"/>
          </a:p>
          <a:p>
            <a:r>
              <a:rPr lang="ru-RU" dirty="0"/>
              <a:t>Рассмотрим принципы работы и электромагнитные процессы в ПЧ со звеном постоянного тока.</a:t>
            </a:r>
          </a:p>
          <a:p>
            <a:r>
              <a:rPr lang="ru-RU" dirty="0"/>
              <a:t>Для получения </a:t>
            </a:r>
            <a:r>
              <a:rPr lang="ru-RU" dirty="0" err="1"/>
              <a:t>квазисинусоидального</a:t>
            </a:r>
            <a:r>
              <a:rPr lang="ru-RU" dirty="0"/>
              <a:t> напряжения на обмотках АД возможны различные законы коммутации транзисторных ключей моста. </a:t>
            </a:r>
          </a:p>
          <a:p>
            <a:r>
              <a:rPr lang="ru-RU" dirty="0"/>
              <a:t>Также, как и в инверторах систем электроприводов постоянного тока, закон и способ коммутации транзисторов 3-х фазной мостовой схемы выбираются таким образом, чтобы обеспечить:</a:t>
            </a:r>
          </a:p>
          <a:p>
            <a:r>
              <a:rPr lang="ru-RU" dirty="0"/>
              <a:t>1.	Равномерную загрузку всего комплекта коммутирующего оборудования.</a:t>
            </a:r>
          </a:p>
          <a:p>
            <a:r>
              <a:rPr lang="ru-RU" dirty="0"/>
              <a:t>2.	Постоянство или неизменность структуры силовой части инвертора, т.е. чтобы цепь нагрузки инвертора, образующаяся на различных интервалах периода коммутации не разрывалась и не меняла существенно своего сопротивления в моменты протекания тока в ней.</a:t>
            </a:r>
          </a:p>
          <a:p>
            <a:r>
              <a:rPr lang="ru-RU" dirty="0"/>
              <a:t>3.	Обратимость потоков электрической энергии, протекающих от первичного источника питания к нагрузке и наоборот.</a:t>
            </a:r>
          </a:p>
          <a:p>
            <a:r>
              <a:rPr lang="ru-RU" dirty="0"/>
              <a:t>При любом законе и способе коммутации транзисторных ключей инвертора напряжения необходимо исключить только одновременное включение двух последовательно соединенных ключей.</a:t>
            </a:r>
          </a:p>
          <a:p>
            <a:r>
              <a:rPr lang="ru-RU" dirty="0"/>
              <a:t>На работу трехфазных инверторов напряжения систем электропривода влияют такие факторы, как схема соединения обмоток машины переменного тока (звезда или треугольник), способ (алгоритм) регулирования выходного напряжения, характер нагрузки.</a:t>
            </a: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12</a:t>
            </a:fld>
            <a:endParaRPr lang="en-US"/>
          </a:p>
        </p:txBody>
      </p:sp>
    </p:spTree>
    <p:extLst>
      <p:ext uri="{BB962C8B-B14F-4D97-AF65-F5344CB8AC3E}">
        <p14:creationId xmlns:p14="http://schemas.microsoft.com/office/powerpoint/2010/main" val="359560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determine the voltage shape on the phase windings of the stator of an AC machine, let’s consider the circuits for switching on the phases at some of these six intervals (we suppose that windings are Y – Y connected).
</a:t>
            </a:r>
            <a:r>
              <a:rPr lang="ru-RU" sz="1200" dirty="0">
                <a:effectLst/>
                <a:latin typeface="Times New Roman" panose="02020603050405020304" pitchFamily="18" charset="0"/>
                <a:ea typeface="Calibri" panose="020F0502020204030204" pitchFamily="34" charset="0"/>
              </a:rPr>
              <a:t>За время периода регулируемой частоты можно выделить шесть интервалов различных сочетаний открытых и закрытых транзисторов моста. Для определения формы напряжения на обмотках фаз статора машины переменного тока рассмотрим схемы включения фаз на некоторых из этих шести интервалах при их соединении звездой.</a:t>
            </a:r>
          </a:p>
          <a:p>
            <a:pPr indent="450215" algn="just">
              <a:lnSpc>
                <a:spcPct val="115000"/>
              </a:lnSpc>
              <a:spcAft>
                <a:spcPts val="1000"/>
              </a:spcAft>
            </a:pPr>
            <a:endParaRPr lang="ru-RU" sz="1200" dirty="0">
              <a:effectLst/>
              <a:latin typeface="Times New Roman" panose="02020603050405020304" pitchFamily="18" charset="0"/>
              <a:ea typeface="Calibri" panose="020F0502020204030204" pitchFamily="34" charset="0"/>
            </a:endParaRPr>
          </a:p>
          <a:p>
            <a:pPr indent="450215" algn="just">
              <a:lnSpc>
                <a:spcPct val="115000"/>
              </a:lnSpc>
              <a:spcAft>
                <a:spcPts val="1000"/>
              </a:spcAft>
            </a:pPr>
            <a:r>
              <a:rPr lang="en-US" sz="1200" dirty="0">
                <a:effectLst/>
                <a:latin typeface="Times New Roman" panose="02020603050405020304" pitchFamily="18" charset="0"/>
                <a:ea typeface="Calibri" panose="020F0502020204030204" pitchFamily="34" charset="0"/>
              </a:rPr>
              <a:t>
For example, let's start the consideration of electromagnetic processes in the system "inverter - AC machine" from the third interval of Fig. ...., when the two upper transistors of the bridge (odd) -VT1 and VT3 and one lower (even) - VT2 are open (i.e., 1,2 and 3 with such numbering of the bridge transistors as in Fig......), with such a combination of including the transistors of the bridge of the beginning of phases A and B through VT1 and VT3 are connected to the positive bus of the DC link, and phase C of the three-phase stator winding through the open VT2 to the negative bus. 
</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13</a:t>
            </a:fld>
            <a:endParaRPr lang="en-US"/>
          </a:p>
        </p:txBody>
      </p:sp>
    </p:spTree>
    <p:extLst>
      <p:ext uri="{BB962C8B-B14F-4D97-AF65-F5344CB8AC3E}">
        <p14:creationId xmlns:p14="http://schemas.microsoft.com/office/powerpoint/2010/main" val="3128234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There are several options for switching power switches with the topology of the power subsystem which we are considering, but at the same time the linear and phase voltages must be shifted by 120 degrees.
The duration of the open state of each of the transistors, as a rule, is half or a third</a:t>
            </a:r>
            <a:r>
              <a:rPr lang="ru-RU" dirty="0"/>
              <a:t> </a:t>
            </a:r>
            <a:r>
              <a:rPr lang="en-US" dirty="0"/>
              <a:t>of the period of the adjustable frequency.
</a:t>
            </a:r>
            <a:r>
              <a:rPr lang="ru-RU" dirty="0"/>
              <a:t>Возможно несколько вариантов коммутации силовых ключей при рассматриваемой нами топологии </a:t>
            </a:r>
            <a:r>
              <a:rPr lang="ru-RU" dirty="0" err="1"/>
              <a:t>энергоподсистемы</a:t>
            </a:r>
            <a:r>
              <a:rPr lang="ru-RU" dirty="0"/>
              <a:t>, но при этом линейные и фазные напряжения должны быть сдвинуты между собой на 120 градусов.</a:t>
            </a:r>
          </a:p>
          <a:p>
            <a:r>
              <a:rPr lang="ru-RU" dirty="0"/>
              <a:t>Продолжительность открытого состояния каждого из транзисторов, как правило, составляет половину или треть периода регулируемой частоты.</a:t>
            </a:r>
            <a:endParaRPr lang="en-US" dirty="0"/>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14</a:t>
            </a:fld>
            <a:endParaRPr lang="en-US"/>
          </a:p>
        </p:txBody>
      </p:sp>
    </p:spTree>
    <p:extLst>
      <p:ext uri="{BB962C8B-B14F-4D97-AF65-F5344CB8AC3E}">
        <p14:creationId xmlns:p14="http://schemas.microsoft.com/office/powerpoint/2010/main" val="351112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During the period of adjustable frequency, six intervals of various combinations of open and closed bridge transistors can be distinguished. To determine the voltage shape on the stator phase windings of an AC machine, consider the phase-switching circuits at some of these six intervals when they are connected by a star.
If we assume that the resistances of all phases are the same, then the equivalent resistance of parallel phases A and B will be two times less than the resistance of phase C. Consequently, the voltage in these phases A and B will be E0/3, and in phase C twice as much, i.e. 2E</a:t>
            </a:r>
            <a:r>
              <a:rPr lang="en-US" sz="1800" baseline="-25000" dirty="0">
                <a:effectLst/>
                <a:latin typeface="Times New Roman" panose="02020603050405020304" pitchFamily="18" charset="0"/>
                <a:ea typeface="Calibri" panose="020F0502020204030204" pitchFamily="34" charset="0"/>
              </a:rPr>
              <a:t>0</a:t>
            </a:r>
            <a:r>
              <a:rPr lang="en-US" sz="1800" dirty="0">
                <a:effectLst/>
                <a:latin typeface="Times New Roman" panose="02020603050405020304" pitchFamily="18" charset="0"/>
                <a:ea typeface="Calibri" panose="020F0502020204030204" pitchFamily="34" charset="0"/>
              </a:rPr>
              <a:t>/3.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the next (fourth in Fig.....) interval, the upper transistor VT1 is closed and VT4 is connected in series with it, i.e. now the two lower transistors of the bridge are open - VT2 and VT4 and one upper - VT3 (i.e. 2,3 and 4), the phases of the stator windings A and C are connected in parallel to the negative bus of the DC link at 1/3 of its voltage, and the phase B at 2/3 of this voltage,  but by its origin through the open VT3 to the positive bus of the DC link.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On the fifth interval (Fig. ......), VT2 is closed, VT5 is connected in series with it, i.e. VT3, VT4 and VT5 are open at the same time - two upper (even) and one lower (3,4 and 5). Phases B and C are connected in parallel and are connected to the positive bus of the DC link, and phase A to the negative bus of the DC link.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Then, on the sixth (Fig......)  VT4, VT5 and VT6 are included in the interval, on the first interval VT1, VT5 and VT6 and on the next (second interval of Fig. ....) and the last of our consideration VT1, VT2 and VT6, after which the processes are repeated.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It should be noted that the circuits for connecting the phases of the windings at the intervals of switching on transistors VT1, VT5 and VT6; VT1, VT2 and VT6; VT1, VT2 and VT3 repeat the circuits to include VT2, VT3 and VT4;, VT3, VT4 and VT5; VT4, VT5 and VT6, but with a different voltage polarity at the bases of the phase windings while maintaining the same voltage forms on the phase windings.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voltage on the phases of the winding has a stepped shape and is variable, and the maxima of these voltages are shifted in phases by a third of the period of the adjustable frequency. Thus, a 3-phase voltage and current system is formed on the AC machine windings, albeit of a non-sinusoidal shape.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За время периода регулируемой частоты можно выделить шесть интервалов различных сочетаний открытых и закрытых транзисторов моста. Для определения формы напряжения на обмотках фаз статора машины переменного тока рассмотрим схемы включения фаз на некоторых из этих шести интервалах при их соединении звездой.</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Если принять, что сопротивления всех фаз одинаковы, то эквивалентное сопротивление параллельно соединенных фаз А и В будет в два раза меньше сопротивления фазы С. Следовательно и напряжения на этих фазах А и В будет  Е</a:t>
            </a:r>
            <a:r>
              <a:rPr lang="ru-RU" sz="1800" baseline="-25000" dirty="0">
                <a:effectLst/>
                <a:latin typeface="Times New Roman" panose="02020603050405020304" pitchFamily="18" charset="0"/>
                <a:ea typeface="Calibri" panose="020F0502020204030204" pitchFamily="34" charset="0"/>
              </a:rPr>
              <a:t>0</a:t>
            </a:r>
            <a:r>
              <a:rPr lang="ru-RU" sz="1800" dirty="0">
                <a:effectLst/>
                <a:latin typeface="Times New Roman" panose="02020603050405020304" pitchFamily="18" charset="0"/>
                <a:ea typeface="Calibri" panose="020F0502020204030204" pitchFamily="34" charset="0"/>
              </a:rPr>
              <a:t>/3, а на фазе С в два раза больше, т.е. 2Е</a:t>
            </a:r>
            <a:r>
              <a:rPr lang="ru-RU" sz="1800" baseline="-25000" dirty="0">
                <a:effectLst/>
                <a:latin typeface="Times New Roman" panose="02020603050405020304" pitchFamily="18" charset="0"/>
                <a:ea typeface="Calibri" panose="020F0502020204030204" pitchFamily="34" charset="0"/>
              </a:rPr>
              <a:t>0</a:t>
            </a:r>
            <a:r>
              <a:rPr lang="ru-RU" sz="1800" dirty="0">
                <a:effectLst/>
                <a:latin typeface="Times New Roman" panose="02020603050405020304" pitchFamily="18" charset="0"/>
                <a:ea typeface="Calibri" panose="020F0502020204030204" pitchFamily="34" charset="0"/>
              </a:rPr>
              <a:t>/3.</a:t>
            </a:r>
            <a:endParaRPr lang="ru-RU" sz="18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На следующем (четвертом на рис…..) интервале закрывается верхний транзистор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и открывается последовательно с ним включенный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т.е. теперь открыты два нижних транзистора моста –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и один верхний -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(т.е.2,3 и 4), фазы обмоток статора А и С оказываются подключенными параллельно к минусовой шине звена постоянного тока на 1/3 его напряжения, а фаза В на 2/3 этого  напряжения, но своим началом через открытый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к плюсовой шине звена постоянного тока.</a:t>
            </a:r>
            <a:endParaRPr lang="ru-RU" sz="18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На пятом интервале (рис……) закрывается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открывается последовательно с ним включенный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т.е. одновременно открыты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 два верхних (четных) и один нижний (3,4 и 5). Фазы В и С включены параллельно и своими началами подсоединены к плюсовой шине звена постоянного тока, а фаза А к минусовой шине звена постоянного тока.</a:t>
            </a:r>
            <a:endParaRPr lang="ru-RU" sz="18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Затем,  на шестом (рис……)  интервале включены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на первом интервале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и на следующем (второй интервал рис. ….) и последнем из нашего рассмотрения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после чего процессы повторяются.</a:t>
            </a:r>
            <a:endParaRPr lang="ru-RU" sz="18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Следует отметить, что схемы соединения фаз обмоток на интервалах включения транзисторов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повторяют схемы для включения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но с другой полярностью напряжения на началах обмоток фаз при сохранение тех же форм напряжений на обмотках фаз.</a:t>
            </a:r>
          </a:p>
          <a:p>
            <a:pPr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rPr>
              <a:t>Напряжение на фазах обмотки имеет ступенчатую форму и является переменным, причем максимумы этих напряжений сдвинуты по фазам на треть периода регулируемой частоты. Таким образом на обмотках АД образована 3-х фазная система напряжения и тока, хотя и несинусоидальной формы.</a:t>
            </a:r>
            <a:endParaRPr lang="ru-RU" sz="1800" dirty="0">
              <a:effectLst/>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ru-RU" sz="1800" dirty="0">
              <a:effectLst/>
              <a:latin typeface="Calibri" panose="020F0502020204030204" pitchFamily="34" charset="0"/>
              <a:ea typeface="Calibri" panose="020F0502020204030204" pitchFamily="34" charset="0"/>
            </a:endParaRPr>
          </a:p>
        </p:txBody>
      </p:sp>
      <p:sp>
        <p:nvSpPr>
          <p:cNvPr id="4" name="Номер слайда 3"/>
          <p:cNvSpPr>
            <a:spLocks noGrp="1"/>
          </p:cNvSpPr>
          <p:nvPr>
            <p:ph type="sldNum" sz="quarter" idx="5"/>
          </p:nvPr>
        </p:nvSpPr>
        <p:spPr/>
        <p:txBody>
          <a:bodyPr/>
          <a:lstStyle/>
          <a:p>
            <a:fld id="{F449711C-DB87-6342-8123-FE7E39EB0067}" type="slidenum">
              <a:rPr lang="en-US" smtClean="0"/>
              <a:pPr/>
              <a:t>15</a:t>
            </a:fld>
            <a:endParaRPr lang="en-US"/>
          </a:p>
        </p:txBody>
      </p:sp>
    </p:spTree>
    <p:extLst>
      <p:ext uri="{BB962C8B-B14F-4D97-AF65-F5344CB8AC3E}">
        <p14:creationId xmlns:p14="http://schemas.microsoft.com/office/powerpoint/2010/main" val="81392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ea typeface="Calibri" panose="020F0502020204030204" pitchFamily="34" charset="0"/>
              </a:rPr>
              <a:t>the simplest switching method</a:t>
            </a:r>
          </a:p>
          <a:p>
            <a:pPr marL="285750" indent="-285750">
              <a:buClr>
                <a:schemeClr val="tx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At any time only two bridge transistors are simultaneously switched on. </a:t>
            </a:r>
          </a:p>
          <a:p>
            <a:pPr marL="285750" indent="-285750">
              <a:buClr>
                <a:srgbClr val="FF0000"/>
              </a:buClr>
              <a:buFont typeface="Times New Roman" panose="02020603050405020304" pitchFamily="18" charset="0"/>
              <a:buChar char="×"/>
            </a:pPr>
            <a:r>
              <a:rPr lang="en-US" dirty="0">
                <a:latin typeface="Times New Roman" panose="02020603050405020304" pitchFamily="18" charset="0"/>
                <a:ea typeface="Calibri" panose="020F0502020204030204" pitchFamily="34" charset="0"/>
              </a:rPr>
              <a:t>at a certain ratio between the active and reactive resistance of the phase, does not allow to ensure the constancy (immutability) of the structure of the power circuit of the converter 
does not ensure the constancy (immutability) of the current
unlike the 180-degree law, there is a 3rd harmonic (with an amplitude of 0.333 from the 1-st), as well as all multiples of the 3-rd.</a:t>
            </a:r>
            <a:endParaRPr lang="ru-RU" dirty="0"/>
          </a:p>
          <a:p>
            <a:pPr marL="285750" indent="-285750">
              <a:buClr>
                <a:srgbClr val="00B050"/>
              </a:buClr>
              <a:buFont typeface="Wingdings" panose="05000000000000000000" pitchFamily="2" charset="2"/>
              <a:buChar char="ü"/>
            </a:pPr>
            <a:endParaRPr lang="ru-RU" dirty="0">
              <a:latin typeface="Times New Roman" panose="02020603050405020304" pitchFamily="18" charset="0"/>
              <a:ea typeface="Calibri" panose="020F0502020204030204" pitchFamily="34" charset="0"/>
            </a:endParaRPr>
          </a:p>
          <a:p>
            <a:pPr marL="285750" indent="-285750">
              <a:buClr>
                <a:srgbClr val="00B050"/>
              </a:buClr>
              <a:buFont typeface="Wingdings" panose="05000000000000000000" pitchFamily="2" charset="2"/>
              <a:buChar char="ü"/>
            </a:pPr>
            <a:endParaRPr lang="ru-RU" dirty="0">
              <a:latin typeface="Times New Roman" panose="02020603050405020304" pitchFamily="18" charset="0"/>
              <a:ea typeface="Calibri" panose="020F0502020204030204" pitchFamily="34" charset="0"/>
            </a:endParaRPr>
          </a:p>
          <a:p>
            <a:pPr marL="285750" indent="-285750">
              <a:buClr>
                <a:srgbClr val="00B050"/>
              </a:buClr>
              <a:buFont typeface="Wingdings" panose="05000000000000000000" pitchFamily="2" charset="2"/>
              <a:buChar char="ü"/>
            </a:pPr>
            <a:endParaRPr lang="ru-RU" dirty="0">
              <a:latin typeface="Times New Roman" panose="02020603050405020304" pitchFamily="18" charset="0"/>
              <a:ea typeface="Calibri" panose="020F0502020204030204" pitchFamily="34" charset="0"/>
            </a:endParaRPr>
          </a:p>
          <a:p>
            <a:pPr marL="285750" indent="-285750">
              <a:buClr>
                <a:srgbClr val="00B050"/>
              </a:buClr>
              <a:buFont typeface="Wingdings" panose="05000000000000000000" pitchFamily="2" charset="2"/>
              <a:buChar char="ü"/>
            </a:pPr>
            <a:r>
              <a:rPr lang="ru-RU" dirty="0">
                <a:latin typeface="Times New Roman" panose="02020603050405020304" pitchFamily="18" charset="0"/>
                <a:ea typeface="Calibri" panose="020F0502020204030204" pitchFamily="34" charset="0"/>
              </a:rPr>
              <a:t>наиболее простой закон управления </a:t>
            </a:r>
          </a:p>
          <a:p>
            <a:pPr marL="285750" indent="-285750">
              <a:buFont typeface="Arial" panose="020B0604020202020204" pitchFamily="34" charset="0"/>
              <a:buChar char="•"/>
            </a:pPr>
            <a:r>
              <a:rPr lang="ru-RU" dirty="0">
                <a:latin typeface="Times New Roman" panose="02020603050405020304" pitchFamily="18" charset="0"/>
                <a:ea typeface="Calibri" panose="020F0502020204030204" pitchFamily="34" charset="0"/>
              </a:rPr>
              <a:t>характеризуется открытым состоянием в любой момент времени только двух транзисторов моста. </a:t>
            </a:r>
          </a:p>
          <a:p>
            <a:pPr marL="342900" indent="-342900">
              <a:buClr>
                <a:srgbClr val="FF0000"/>
              </a:buClr>
              <a:buSzPct val="100000"/>
              <a:buFont typeface="Times New Roman" panose="02020603050405020304" pitchFamily="18" charset="0"/>
              <a:buChar char="×"/>
            </a:pPr>
            <a:r>
              <a:rPr lang="ru-RU" dirty="0">
                <a:latin typeface="Times New Roman" panose="02020603050405020304" pitchFamily="18" charset="0"/>
                <a:ea typeface="Calibri" panose="020F0502020204030204" pitchFamily="34" charset="0"/>
              </a:rPr>
              <a:t>при определенном соотношении между активным и реактивным  сопротивлении фазы, не обеспечивает постоянства (неизменности) структуры силовой цепи преобразователя </a:t>
            </a:r>
          </a:p>
          <a:p>
            <a:pPr marL="342900" indent="-342900">
              <a:buClr>
                <a:srgbClr val="FF0000"/>
              </a:buClr>
              <a:buSzPct val="100000"/>
              <a:buFont typeface="Times New Roman" panose="02020603050405020304" pitchFamily="18" charset="0"/>
              <a:buChar char="×"/>
            </a:pPr>
            <a:r>
              <a:rPr lang="ru-RU" dirty="0">
                <a:latin typeface="Times New Roman" panose="02020603050405020304" pitchFamily="18" charset="0"/>
                <a:ea typeface="Calibri" panose="020F0502020204030204" pitchFamily="34" charset="0"/>
              </a:rPr>
              <a:t>не обеспечивает постоянства (неизменности) тока</a:t>
            </a:r>
          </a:p>
          <a:p>
            <a:pPr marL="342900" indent="-342900">
              <a:buClr>
                <a:srgbClr val="FF0000"/>
              </a:buClr>
              <a:buSzPct val="100000"/>
              <a:buFont typeface="Times New Roman" panose="02020603050405020304" pitchFamily="18" charset="0"/>
              <a:buChar char="×"/>
            </a:pPr>
            <a:r>
              <a:rPr lang="ru-RU" dirty="0">
                <a:latin typeface="Times New Roman" panose="02020603050405020304" pitchFamily="18" charset="0"/>
                <a:ea typeface="Calibri" panose="020F0502020204030204" pitchFamily="34" charset="0"/>
              </a:rPr>
              <a:t>В отличии от 180-градусного закона присутствует 3-я гармоника (с амплитудой 0,333 от 1-й), а также все кратные 3-м.</a:t>
            </a:r>
            <a:endParaRPr lang="ru-RU" dirty="0"/>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16</a:t>
            </a:fld>
            <a:endParaRPr lang="en-US"/>
          </a:p>
        </p:txBody>
      </p:sp>
    </p:spTree>
    <p:extLst>
      <p:ext uri="{BB962C8B-B14F-4D97-AF65-F5344CB8AC3E}">
        <p14:creationId xmlns:p14="http://schemas.microsoft.com/office/powerpoint/2010/main" val="318133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With this control law, the transistor switches are switched in a sequence when the switching intervals of the 2 bridge transistors alternate with the switching intervals of the 3 bridge transistors. Moreover, the duration of switching on each of the transistors of the bridge is 150 degrees.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At the first interval, the transistors VT1 and VT2 are turned on and the phases A and B of the windings of the AC machine, connected according to the "star" scheme, are connected in series to the voltage of the DC link and half of this voltage is applied to each of them. Phase C is disconnected from the DC link.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At the second interval, the transistor VT3 is added to these two, already included transistors VT1 and VT2 in the open state. In this case, the phases A and B of the windings of the AC machine, connected according to the "star" scheme, are connected in parallel and one third of the DC link voltage is applied to them, and the remaining 2/3 of this voltage is applied to phase C.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At the third interval, only the transistor VT1 is turned off, and VT2 and VT3 remain on and half the voltage of the DC link is applied to the phases B and C, and phase A is completely disconnected from the DC link.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At the fourth interval, VT4 is added to the already enabled VT2 and VT3. In this case, the phases A and C of the windings of the AC machine, connected according to the "star" scheme, are connected in parallel and one third of the voltage of the DC link is applied to them, and the remaining 2/3 of this voltage is applied to phase B.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At the fifth interval, the transistor VT2 is turned off, the phase C is disconnected from the power source, and half the voltage of the DC link is applied to the phases A and B through the open transistors VT3 and VT4.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Then VT3, VT4 and VT5 are turned on; then only VT4, VT5;  then VT4, VT5 is added to the open VT4, VT6, etc., etc.
</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Thus, the curve of the synthesized sinusoid on the fundamental frequency period will contain seven levels of DC voltage - 0, + 1/3, +1/2, +2/3, - 1/3, - 1/2, - +2/3.</a:t>
            </a:r>
          </a:p>
          <a:p>
            <a:pPr marL="0" indent="0" algn="just">
              <a:lnSpc>
                <a:spcPct val="115000"/>
              </a:lnSpc>
              <a:spcAft>
                <a:spcPts val="1000"/>
              </a:spcAft>
              <a:buFont typeface="Arial" panose="020B0604020202020204" pitchFamily="34" charset="0"/>
              <a:buNone/>
            </a:pP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При данном законе управления транзисторные ключи переключаются в последовательности, когда интервалы включения 2-х транзисторов моста чередуются с интервалами включения 3-х транзисторов моста. Причем длительность включения каждого из транзисторов моста составляет 150 градусов.</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На первом интервале включены транзисторы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фазы А и В обмоток  машины переменного тока, включенных по схеме «звезда» оказываются включенными последовательно на напряжение звена постоянного тока и к каждой из них прикладывается половина этого напряжения. Фаза С отключена от звена постоянного тока.</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На втором интервале к этим двум, уже включенным транзисторам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добавляется еще в открытом состоянии  транзистор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При этом фазы А и В обмоток  машины переменного тока, включенных по схеме «звезда» оказываются включенными параллельно и к ним прикладывается одна треть напряжения звена постоянного тока, а к фазе С, оставшиеся 2/3 этого напряжения.</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На третьем интервале отключается только транзистор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1, а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остаются включенными и уже к фазам В и С прикладывается по половине напряжения звена постоянного тока, а фаза А полностью отключается от звена постоянного тока.</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На четвертом интервале к уже включенным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добавляется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При этом фазы А и С обмоток  машины переменного тока, включенных по схеме «звезда» оказываются включенными параллельно и к ним прикладывается одна треть напряжения звена постоянного тока, а к фазе В, оставшиеся 2/3 этого напряжения.</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На пятом интервале отключается транзистор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2, фаза С отключается от источника питания, а к фазам  А и В  через открытые транзисторы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прикладывается по половине напряжения звена постоянного тока.</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Затем включены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3,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и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затем только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затем к открытым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4,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5 добавляется </a:t>
            </a:r>
            <a:r>
              <a:rPr lang="en-US" sz="1800" dirty="0">
                <a:effectLst/>
                <a:latin typeface="Times New Roman" panose="02020603050405020304" pitchFamily="18" charset="0"/>
                <a:ea typeface="Calibri" panose="020F0502020204030204" pitchFamily="34" charset="0"/>
              </a:rPr>
              <a:t>VT</a:t>
            </a:r>
            <a:r>
              <a:rPr lang="ru-RU" sz="1800" dirty="0">
                <a:effectLst/>
                <a:latin typeface="Times New Roman" panose="02020603050405020304" pitchFamily="18" charset="0"/>
                <a:ea typeface="Calibri" panose="020F0502020204030204" pitchFamily="34" charset="0"/>
              </a:rPr>
              <a:t>6 и т.д. и т.п.</a:t>
            </a:r>
            <a:endParaRPr lang="ru-RU" sz="1800" dirty="0">
              <a:effectLst/>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800" dirty="0">
                <a:effectLst/>
                <a:latin typeface="Times New Roman" panose="02020603050405020304" pitchFamily="18" charset="0"/>
                <a:ea typeface="Calibri" panose="020F0502020204030204" pitchFamily="34" charset="0"/>
              </a:rPr>
              <a:t>Таким образом кривая синтезированной синусоиды на периоде основной частоты будет содержать семь уровней напряжения звена постоянного тока – 0, + 1/3, +1/2, +2/3, - 1/3, - 1/2, - +2/3.</a:t>
            </a:r>
            <a:endParaRPr lang="ru-RU" sz="1800" dirty="0">
              <a:effectLst/>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17</a:t>
            </a:fld>
            <a:endParaRPr lang="en-US"/>
          </a:p>
        </p:txBody>
      </p:sp>
    </p:spTree>
    <p:extLst>
      <p:ext uri="{BB962C8B-B14F-4D97-AF65-F5344CB8AC3E}">
        <p14:creationId xmlns:p14="http://schemas.microsoft.com/office/powerpoint/2010/main" val="3047434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simplest variants of transistor switching we have considered, non-sinusoidal voltages will be applied to the AC drive windings, which leads to large additional power losses in the windings and their overheating.
We have considered the simplest laws of regulation:</a:t>
            </a:r>
          </a:p>
          <a:p>
            <a:pPr algn="just">
              <a:lnSpc>
                <a:spcPct val="115000"/>
              </a:lnSpc>
              <a:spcAft>
                <a:spcPts val="1000"/>
              </a:spcAft>
            </a:pPr>
            <a:r>
              <a:rPr lang="en-US" dirty="0"/>
              <a:t>
by changing the duration of the transistor on, you can smoothly change the frequency up and down from the main one, and the voltage amplitudes are regulated using a hydrocarbon. 
</a:t>
            </a:r>
            <a:r>
              <a:rPr lang="en-US" sz="1200" dirty="0">
                <a:latin typeface="Times New Roman" panose="02020603050405020304" pitchFamily="18" charset="0"/>
                <a:ea typeface="Calibri" panose="020F0502020204030204" pitchFamily="34" charset="0"/>
              </a:rPr>
              <a:t>The common disadvantage of all these methods is the need to use DC-DC voltage regulator in DC link or active front-end (AFE) instead of diode rectifier to change voltage magnitude</a:t>
            </a:r>
            <a:r>
              <a:rPr lang="en-US" dirty="0"/>
              <a:t>
</a:t>
            </a:r>
            <a:r>
              <a:rPr lang="en-US" sz="1600" dirty="0">
                <a:latin typeface="Times New Roman" panose="02020603050405020304" pitchFamily="18" charset="0"/>
                <a:ea typeface="Calibri" panose="020F0502020204030204" pitchFamily="34" charset="0"/>
              </a:rPr>
              <a:t>In addition, this is related with a number of other disadvantages:</a:t>
            </a:r>
          </a:p>
          <a:p>
            <a:pPr marL="742950" lvl="1" indent="-285750" algn="just">
              <a:lnSpc>
                <a:spcPct val="115000"/>
              </a:lnSpc>
              <a:spcAft>
                <a:spcPts val="1000"/>
              </a:spcAft>
              <a:buFont typeface="Arial" panose="020B0604020202020204" pitchFamily="34" charset="0"/>
              <a:buChar char="•"/>
            </a:pPr>
            <a:r>
              <a:rPr lang="en-US" sz="1600" dirty="0">
                <a:latin typeface="Times New Roman" panose="02020603050405020304" pitchFamily="18" charset="0"/>
                <a:ea typeface="Calibri" panose="020F0502020204030204" pitchFamily="34" charset="0"/>
              </a:rPr>
              <a:t>unsatisfactory balance of active and reactive power in the AC circuit, which inevitably leads to an increase of total power of the input transformer 
The presence of higher harmonic components of current and voltage reduces the energy efficiency of the "inverter - AC machine" system. The critical moment and speed are decreasing, losses in copper and steel are increasing</a:t>
            </a:r>
            <a:endParaRPr lang="ru-RU" sz="1600" dirty="0">
              <a:latin typeface="Calibri" panose="020F0502020204030204" pitchFamily="34" charset="0"/>
              <a:ea typeface="Calibri" panose="020F0502020204030204" pitchFamily="34" charset="0"/>
            </a:endParaRPr>
          </a:p>
          <a:p>
            <a:r>
              <a:rPr lang="en-US" dirty="0"/>
              <a:t>
The presence of higher harmonic components of current and voltage reduces the energy and regulation indicators of the "inverter - AC machine" system. The critical moment and speed are reduced, losses in copper and steel increase.</a:t>
            </a:r>
            <a:endParaRPr lang="ru-RU" dirty="0"/>
          </a:p>
          <a:p>
            <a:r>
              <a:rPr lang="en-US" dirty="0"/>
              <a:t>
</a:t>
            </a:r>
            <a:r>
              <a:rPr lang="ru-RU" dirty="0"/>
              <a:t>В рассмотренных нами, простейших вариантах коммутации транзисторов, к обмоткам АД будут приложены несинусоидальные напряжения, что приводит к большим дополнительным потерям мощности в обмотках и их перегреву.</a:t>
            </a:r>
            <a:endParaRPr lang="en-US" dirty="0"/>
          </a:p>
          <a:p>
            <a:endParaRPr lang="en-US" dirty="0"/>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Рассмотрены нами простейшие  законы регулирования </a:t>
            </a:r>
          </a:p>
          <a:p>
            <a:pPr marL="285750" indent="-285750" algn="just">
              <a:lnSpc>
                <a:spcPct val="115000"/>
              </a:lnSpc>
              <a:spcAft>
                <a:spcPts val="1000"/>
              </a:spcAft>
              <a:buFont typeface="Arial" panose="020B0604020202020204" pitchFamily="34" charset="0"/>
              <a:buChar char="•"/>
            </a:pPr>
            <a:r>
              <a:rPr lang="ru-RU" sz="1200" dirty="0">
                <a:latin typeface="Times New Roman" panose="02020603050405020304" pitchFamily="18" charset="0"/>
                <a:ea typeface="Calibri" panose="020F0502020204030204" pitchFamily="34" charset="0"/>
              </a:rPr>
              <a:t>за счет изменения длительности включения транзистора можно плавно изменять частоту вверх и вниз от основной, а регулирование амплитуд напряжения происходит с помощью УВ. </a:t>
            </a:r>
            <a:endParaRPr lang="ru-RU" sz="1200" dirty="0">
              <a:latin typeface="Calibri" panose="020F0502020204030204" pitchFamily="34" charset="0"/>
              <a:ea typeface="Calibri" panose="020F0502020204030204" pitchFamily="34" charset="0"/>
            </a:endParaRPr>
          </a:p>
          <a:p>
            <a:pPr marL="285750" indent="-285750" algn="just">
              <a:lnSpc>
                <a:spcPct val="115000"/>
              </a:lnSpc>
              <a:spcAft>
                <a:spcPts val="1000"/>
              </a:spcAft>
              <a:buFont typeface="Arial" panose="020B0604020202020204" pitchFamily="34" charset="0"/>
              <a:buChar char="•"/>
            </a:pPr>
            <a:r>
              <a:rPr lang="ru-RU" sz="1200" dirty="0">
                <a:latin typeface="Times New Roman" panose="02020603050405020304" pitchFamily="18" charset="0"/>
                <a:ea typeface="Calibri" panose="020F0502020204030204" pitchFamily="34" charset="0"/>
              </a:rPr>
              <a:t>Общим недостатком всех этих способов является необходимость применения массогабаритного УВ для регулирования величины напряжения на выходе инвертора.</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endParaRPr lang="en-US" sz="1200" dirty="0">
              <a:latin typeface="Times New Roman" panose="02020603050405020304" pitchFamily="18"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Наличие высших гармонических составляющих тока и напряжения снижает энергетические и регулировочные показатели системы «инвертор – машина переменного тока». Снижаются критический момент и скорость, растут потери в меди и стали.</a:t>
            </a:r>
            <a:endParaRPr lang="ru-RU" sz="1200" dirty="0">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18</a:t>
            </a:fld>
            <a:endParaRPr lang="en-US"/>
          </a:p>
        </p:txBody>
      </p:sp>
    </p:spTree>
    <p:extLst>
      <p:ext uri="{BB962C8B-B14F-4D97-AF65-F5344CB8AC3E}">
        <p14:creationId xmlns:p14="http://schemas.microsoft.com/office/powerpoint/2010/main" val="2707842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340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improve the harmonic composition of the output voltage of the inverter, the switching frequency of the load circuit is increased by increasing the switching frequency of the transistors.
The PWM of the voltage at the output of the AIN at the fundamental frequency is carried out by changing the relative duration of the inclusion of the AD windings in the OST circuit.
During each period </a:t>
            </a:r>
            <a:r>
              <a:rPr lang="en-US" sz="1200" dirty="0">
                <a:solidFill>
                  <a:srgbClr val="00B050"/>
                </a:solidFill>
                <a:latin typeface="Times New Roman" panose="02020603050405020304" pitchFamily="18" charset="0"/>
                <a:ea typeface="Calibri" panose="020F0502020204030204" pitchFamily="34" charset="0"/>
              </a:rPr>
              <a:t>T</a:t>
            </a:r>
            <a:r>
              <a:rPr lang="en-US" sz="1200" baseline="-25000" dirty="0">
                <a:solidFill>
                  <a:srgbClr val="00B050"/>
                </a:solidFill>
                <a:latin typeface="Times New Roman" panose="02020603050405020304" pitchFamily="18" charset="0"/>
                <a:ea typeface="Calibri" panose="020F0502020204030204" pitchFamily="34" charset="0"/>
              </a:rPr>
              <a:t>S </a:t>
            </a:r>
            <a:r>
              <a:rPr lang="en-US" dirty="0"/>
              <a:t>, 3 transistors are simultaneously open (two in the anode group and 1 in the cathode or vice versa). To disconnect any of the phases from the source and form a pause, disconnect 1 transistor, which was turned on either in the anode group or cathode, and the other two remain.
Such an algorithm is called a single switching algorithm (SSA).
A group switching algorithm (GSA) can be used, when two transistors from the same bridge group are switched off at the same time.
SSA, unlike GSA, allows you to maintain constancy in the structure of the power circuit. With AGP, constancy in the structure of the power circuit is preserved only in the motor mode of blood pressure. When switching to generator mode, the immutability of the structure is not preserved.
By adjusting the pulse width and </a:t>
            </a:r>
            <a:r>
              <a:rPr lang="en-US" sz="1200" dirty="0" err="1">
                <a:solidFill>
                  <a:srgbClr val="00B050"/>
                </a:solidFill>
                <a:latin typeface="Times New Roman" panose="02020603050405020304" pitchFamily="18" charset="0"/>
                <a:ea typeface="Calibri" panose="020F0502020204030204" pitchFamily="34" charset="0"/>
              </a:rPr>
              <a:t>t</a:t>
            </a:r>
            <a:r>
              <a:rPr lang="en-US" sz="1200" baseline="-25000" dirty="0" err="1">
                <a:solidFill>
                  <a:srgbClr val="00B050"/>
                </a:solidFill>
                <a:latin typeface="Times New Roman" panose="02020603050405020304" pitchFamily="18" charset="0"/>
                <a:ea typeface="Calibri" panose="020F0502020204030204" pitchFamily="34" charset="0"/>
              </a:rPr>
              <a:t>Sw</a:t>
            </a:r>
            <a:r>
              <a:rPr lang="en-US" dirty="0"/>
              <a:t>, we adjust the amplitude and frequency of the voltage on the windings of the AC machine.</a:t>
            </a:r>
          </a:p>
          <a:p>
            <a:r>
              <a:rPr lang="en-US" dirty="0"/>
              <a:t>
</a:t>
            </a:r>
            <a:r>
              <a:rPr lang="ru-RU" dirty="0"/>
              <a:t>Для улучшения гармонического состава выходного напряжения инвертора увеличивают частоту коммутации цепи нагрузки за счет увеличения частоты коммутации транзисторов.</a:t>
            </a:r>
          </a:p>
          <a:p>
            <a:r>
              <a:rPr lang="ru-RU" dirty="0"/>
              <a:t>ШИР напряжения на выходе АИН на основной частоте осуществляется изменением относительной продолжительности включения обмоток АД в цепь ЗПТ.</a:t>
            </a:r>
            <a:endParaRPr lang="en-US" dirty="0"/>
          </a:p>
          <a:p>
            <a:endParaRPr lang="en-US" dirty="0"/>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В течение каждого периода повторяемости одновременно открыты 3 транзистора (два в анодной группе и 1 в катодной или наоборот). Для отключения любой из фаз от источника и формирования паузы отключаем 1 транзистор, который был включен либо в анодной группе, либо катодной и остаются два других.</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Такой алгоритм называется алгоритмом одиночного переключения (АОП).</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Могут использоваться алгоритм группового переключения (АГП), когда одновременно выключаются два транзистора из одной и той же группы моста.</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АОП в отличии от АГП позволяет сохранять постоянство в структуре силовой цепи. При АГП постоянство в структуре силовой цепи сохраняется только в двигательном режиме работы АД. При переходе в генераторный режим неизменность структуры не сохраняется.</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Регулируя ширину импульса и </a:t>
            </a:r>
            <a:r>
              <a:rPr lang="ru-RU" sz="1200" dirty="0" err="1">
                <a:latin typeface="Times New Roman" panose="02020603050405020304" pitchFamily="18" charset="0"/>
                <a:ea typeface="Calibri" panose="020F0502020204030204" pitchFamily="34" charset="0"/>
              </a:rPr>
              <a:t>Т</a:t>
            </a:r>
            <a:r>
              <a:rPr lang="ru-RU" sz="1200" baseline="-25000" dirty="0" err="1">
                <a:latin typeface="Times New Roman" panose="02020603050405020304" pitchFamily="18" charset="0"/>
                <a:ea typeface="Calibri" panose="020F0502020204030204" pitchFamily="34" charset="0"/>
              </a:rPr>
              <a:t>пвт</a:t>
            </a:r>
            <a:r>
              <a:rPr lang="ru-RU" sz="1200" dirty="0">
                <a:latin typeface="Times New Roman" panose="02020603050405020304" pitchFamily="18" charset="0"/>
                <a:ea typeface="Calibri" panose="020F0502020204030204" pitchFamily="34" charset="0"/>
              </a:rPr>
              <a:t>,  мы регулируем амплитуду и частоту напряжения на обмотках машины переменного тока.</a:t>
            </a:r>
            <a:endParaRPr lang="ru-RU" sz="1200" dirty="0">
              <a:latin typeface="Calibri" panose="020F0502020204030204" pitchFamily="34" charset="0"/>
              <a:ea typeface="Calibri" panose="020F0502020204030204" pitchFamily="34" charset="0"/>
            </a:endParaRPr>
          </a:p>
          <a:p>
            <a:endParaRPr lang="ru-RU" b="1"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20</a:t>
            </a:fld>
            <a:endParaRPr lang="en-US"/>
          </a:p>
        </p:txBody>
      </p:sp>
    </p:spTree>
    <p:extLst>
      <p:ext uri="{BB962C8B-B14F-4D97-AF65-F5344CB8AC3E}">
        <p14:creationId xmlns:p14="http://schemas.microsoft.com/office/powerpoint/2010/main" val="424338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a:t>
            </a:fld>
            <a:endParaRPr lang="en-US"/>
          </a:p>
        </p:txBody>
      </p:sp>
    </p:spTree>
    <p:extLst>
      <p:ext uri="{BB962C8B-B14F-4D97-AF65-F5344CB8AC3E}">
        <p14:creationId xmlns:p14="http://schemas.microsoft.com/office/powerpoint/2010/main" val="261567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adjusting the pulse width and </a:t>
            </a:r>
            <a:r>
              <a:rPr lang="en-US" sz="1200" dirty="0" err="1">
                <a:solidFill>
                  <a:srgbClr val="00B050"/>
                </a:solidFill>
                <a:latin typeface="Times New Roman" panose="02020603050405020304" pitchFamily="18" charset="0"/>
                <a:ea typeface="Calibri" panose="020F0502020204030204" pitchFamily="34" charset="0"/>
              </a:rPr>
              <a:t>t</a:t>
            </a:r>
            <a:r>
              <a:rPr lang="en-US" sz="1200" baseline="-25000" dirty="0" err="1">
                <a:solidFill>
                  <a:srgbClr val="00B050"/>
                </a:solidFill>
                <a:latin typeface="Times New Roman" panose="02020603050405020304" pitchFamily="18" charset="0"/>
                <a:ea typeface="Calibri" panose="020F0502020204030204" pitchFamily="34" charset="0"/>
              </a:rPr>
              <a:t>Sw</a:t>
            </a:r>
            <a:r>
              <a:rPr lang="en-US" dirty="0"/>
              <a:t>, we adjust the amplitude and frequency of the voltage on the windings of the AC machine.</a:t>
            </a:r>
          </a:p>
          <a:p>
            <a:endParaRPr lang="ru-RU" b="1"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21</a:t>
            </a:fld>
            <a:endParaRPr lang="en-US"/>
          </a:p>
        </p:txBody>
      </p:sp>
    </p:spTree>
    <p:extLst>
      <p:ext uri="{BB962C8B-B14F-4D97-AF65-F5344CB8AC3E}">
        <p14:creationId xmlns:p14="http://schemas.microsoft.com/office/powerpoint/2010/main" val="1631884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a:latin typeface="Times New Roman" panose="02020603050405020304" pitchFamily="18" charset="0"/>
                <a:ea typeface="Calibri" panose="020F0502020204030204" pitchFamily="34" charset="0"/>
              </a:rPr>
              <a:t>From this figure it can be seen that when the output voltage decreases, 5,7,11,13 harmonics approach their magnitude to their basic harmonic, which distorts the shape of the current in the machine and leads to pulsation of the moment in the final network and an increase in heat losses.
</a:t>
            </a:r>
          </a:p>
          <a:p>
            <a:pPr>
              <a:lnSpc>
                <a:spcPct val="115000"/>
              </a:lnSpc>
              <a:spcAft>
                <a:spcPts val="1000"/>
              </a:spcAft>
            </a:pPr>
            <a:r>
              <a:rPr lang="ru-RU" sz="1200" dirty="0">
                <a:latin typeface="Times New Roman" panose="02020603050405020304" pitchFamily="18" charset="0"/>
                <a:ea typeface="Calibri" panose="020F0502020204030204" pitchFamily="34" charset="0"/>
              </a:rPr>
              <a:t>На рисунке показаны зависимости амплитуд (основной и нескольких высших) от </a:t>
            </a:r>
            <a:r>
              <a:rPr lang="ru-RU" sz="1200" dirty="0">
                <a:latin typeface="Symbol" panose="05050102010706020507" pitchFamily="18" charset="2"/>
                <a:ea typeface="Symbol" panose="05050102010706020507" pitchFamily="18" charset="2"/>
                <a:cs typeface="Symbol" panose="05050102010706020507" pitchFamily="18" charset="2"/>
              </a:rPr>
              <a:t>g</a:t>
            </a:r>
            <a:r>
              <a:rPr lang="ru-RU" sz="1200" dirty="0">
                <a:latin typeface="Times New Roman" panose="02020603050405020304" pitchFamily="18" charset="0"/>
                <a:ea typeface="Calibri" panose="020F0502020204030204" pitchFamily="34" charset="0"/>
              </a:rPr>
              <a:t> (продолжительность включения цепи нагрузки в цепь питания). </a:t>
            </a:r>
          </a:p>
          <a:p>
            <a:pPr>
              <a:lnSpc>
                <a:spcPct val="115000"/>
              </a:lnSpc>
              <a:spcAft>
                <a:spcPts val="1000"/>
              </a:spcAft>
            </a:pPr>
            <a:r>
              <a:rPr lang="ru-RU" sz="1200" dirty="0">
                <a:latin typeface="Times New Roman" panose="02020603050405020304" pitchFamily="18" charset="0"/>
                <a:ea typeface="Calibri" panose="020F0502020204030204" pitchFamily="34" charset="0"/>
              </a:rPr>
              <a:t>Из этого рисунка видно, что при уменьшении выходного напряжения 5,7,11,13 гармоники приближаются по своей величине к своей основной гармонике, что искажает форму тока в машине и приводит в конечном сете к пульсации момента и увеличению потерь в виде тепла.</a:t>
            </a:r>
            <a:endParaRPr lang="ru-RU" sz="1200" dirty="0">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22</a:t>
            </a:fld>
            <a:endParaRPr lang="en-US"/>
          </a:p>
        </p:txBody>
      </p:sp>
    </p:spTree>
    <p:extLst>
      <p:ext uri="{BB962C8B-B14F-4D97-AF65-F5344CB8AC3E}">
        <p14:creationId xmlns:p14="http://schemas.microsoft.com/office/powerpoint/2010/main" val="3887470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23</a:t>
            </a:fld>
            <a:endParaRPr lang="en-US"/>
          </a:p>
        </p:txBody>
      </p:sp>
    </p:spTree>
    <p:extLst>
      <p:ext uri="{BB962C8B-B14F-4D97-AF65-F5344CB8AC3E}">
        <p14:creationId xmlns:p14="http://schemas.microsoft.com/office/powerpoint/2010/main" val="79809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995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85750" indent="-285750" algn="just">
              <a:lnSpc>
                <a:spcPct val="115000"/>
              </a:lnSpc>
              <a:spcAft>
                <a:spcPts val="600"/>
              </a:spcAft>
              <a:buFont typeface="Arial" panose="020B0604020202020204" pitchFamily="34" charset="0"/>
              <a:buChar char="•"/>
            </a:pPr>
            <a:r>
              <a:rPr lang="en-US" sz="1200" b="1" dirty="0">
                <a:latin typeface="Times New Roman" panose="02020603050405020304" pitchFamily="18" charset="0"/>
                <a:ea typeface="Calibri" panose="020F0502020204030204" pitchFamily="34" charset="0"/>
              </a:rPr>
              <a:t>Hysteresis or delta </a:t>
            </a:r>
            <a:r>
              <a:rPr lang="en-US" sz="1200" b="0" dirty="0">
                <a:latin typeface="Times New Roman" panose="02020603050405020304" pitchFamily="18" charset="0"/>
                <a:ea typeface="Calibri" panose="020F0502020204030204" pitchFamily="34" charset="0"/>
              </a:rPr>
              <a:t>modulation is based on the principles of relay "tracking" of a reference signal, for example, a sinusoidal shape.
The method of </a:t>
            </a:r>
            <a:r>
              <a:rPr lang="en-US" sz="1200" b="1" dirty="0">
                <a:latin typeface="Times New Roman" panose="02020603050405020304" pitchFamily="18" charset="0"/>
                <a:ea typeface="Calibri" panose="020F0502020204030204" pitchFamily="34" charset="0"/>
              </a:rPr>
              <a:t>selective suppression of higher harmonics </a:t>
            </a:r>
            <a:r>
              <a:rPr lang="en-US" sz="1200" b="0" dirty="0">
                <a:latin typeface="Times New Roman" panose="02020603050405020304" pitchFamily="18" charset="0"/>
                <a:ea typeface="Calibri" panose="020F0502020204030204" pitchFamily="34" charset="0"/>
              </a:rPr>
              <a:t>in the output voltage of the inverter can be successfully implemented only by means of computer (microprocessor) technology.  Currently, it is used in high-power AC electric drives with relatively low switching frequencies.
The method </a:t>
            </a:r>
            <a:r>
              <a:rPr lang="en-US" sz="1200" b="1" dirty="0">
                <a:latin typeface="Times New Roman" panose="02020603050405020304" pitchFamily="18" charset="0"/>
                <a:ea typeface="Calibri" panose="020F0502020204030204" pitchFamily="34" charset="0"/>
              </a:rPr>
              <a:t>of a space vector</a:t>
            </a:r>
            <a:r>
              <a:rPr lang="en-US" sz="1200" b="0" dirty="0">
                <a:latin typeface="Times New Roman" panose="02020603050405020304" pitchFamily="18" charset="0"/>
                <a:ea typeface="Calibri" panose="020F0502020204030204" pitchFamily="34" charset="0"/>
              </a:rPr>
              <a:t> </a:t>
            </a:r>
            <a:r>
              <a:rPr lang="en-US" sz="1200" b="1" dirty="0">
                <a:latin typeface="Times New Roman" panose="02020603050405020304" pitchFamily="18" charset="0"/>
                <a:ea typeface="Calibri" panose="020F0502020204030204" pitchFamily="34" charset="0"/>
              </a:rPr>
              <a:t>modulation </a:t>
            </a:r>
            <a:r>
              <a:rPr lang="en-US" sz="1200" b="0" dirty="0">
                <a:latin typeface="Times New Roman" panose="02020603050405020304" pitchFamily="18" charset="0"/>
                <a:ea typeface="Calibri" panose="020F0502020204030204" pitchFamily="34" charset="0"/>
              </a:rPr>
              <a:t>is based on the transformation of a 3-phase system (in the general case, multiphase) into a 2-phase system and obtaining a generalized space vector. The magnitude of this vector is calculated at times determined by the fundamental and modulating frequencies. The method is in many ways similar to analog (scalar) sinusoidal PWM. A very common and promising method in the presence of a microprocessor in the control system.</a:t>
            </a:r>
          </a:p>
          <a:p>
            <a:pPr marL="0" indent="0" algn="just">
              <a:lnSpc>
                <a:spcPct val="115000"/>
              </a:lnSpc>
              <a:spcAft>
                <a:spcPts val="600"/>
              </a:spcAft>
              <a:buFont typeface="Arial" panose="020B0604020202020204" pitchFamily="34" charset="0"/>
              <a:buNone/>
            </a:pPr>
            <a:r>
              <a:rPr lang="en-US" sz="1200" b="0" dirty="0">
                <a:latin typeface="Times New Roman" panose="02020603050405020304" pitchFamily="18" charset="0"/>
                <a:ea typeface="Calibri" panose="020F0502020204030204" pitchFamily="34" charset="0"/>
              </a:rPr>
              <a:t>All of the above methods for reproducing the sinusoidal output voltage of inverters of AC electric drive systems must provide </a:t>
            </a:r>
          </a:p>
          <a:p>
            <a:pPr marL="285750" indent="-285750" algn="just">
              <a:lnSpc>
                <a:spcPct val="115000"/>
              </a:lnSpc>
              <a:spcAft>
                <a:spcPts val="600"/>
              </a:spcAft>
              <a:buFont typeface="Arial" panose="020B0604020202020204" pitchFamily="34" charset="0"/>
              <a:buChar char="•"/>
            </a:pPr>
            <a:r>
              <a:rPr lang="en-US" sz="1200" b="0" dirty="0">
                <a:latin typeface="Times New Roman" panose="02020603050405020304" pitchFamily="18" charset="0"/>
                <a:ea typeface="Calibri" panose="020F0502020204030204" pitchFamily="34" charset="0"/>
              </a:rPr>
              <a:t>a sinusoidal shape of the fundamental harmonic of voltage or current </a:t>
            </a:r>
          </a:p>
          <a:p>
            <a:pPr marL="285750" indent="-285750" algn="just">
              <a:lnSpc>
                <a:spcPct val="115000"/>
              </a:lnSpc>
              <a:spcAft>
                <a:spcPts val="600"/>
              </a:spcAft>
              <a:buFont typeface="Arial" panose="020B0604020202020204" pitchFamily="34" charset="0"/>
              <a:buChar char="•"/>
            </a:pPr>
            <a:r>
              <a:rPr lang="en-US" sz="1200" b="0" dirty="0">
                <a:latin typeface="Times New Roman" panose="02020603050405020304" pitchFamily="18" charset="0"/>
                <a:ea typeface="Calibri" panose="020F0502020204030204" pitchFamily="34" charset="0"/>
              </a:rPr>
              <a:t>control the magnitude of its amplitude, frequency and phase. 
Provide 2-way energy exchange in power stage between the primary AC grid and the load, provided that fully controlled transistor switches. </a:t>
            </a:r>
          </a:p>
          <a:p>
            <a:pPr marL="285750" indent="-285750" algn="just">
              <a:lnSpc>
                <a:spcPct val="115000"/>
              </a:lnSpc>
              <a:spcAft>
                <a:spcPts val="600"/>
              </a:spcAft>
              <a:buFont typeface="Arial" panose="020B0604020202020204" pitchFamily="34" charset="0"/>
              <a:buChar char="•"/>
            </a:pPr>
            <a:endParaRPr lang="en-US" sz="1200" b="0" dirty="0">
              <a:latin typeface="Times New Roman" panose="02020603050405020304" pitchFamily="18" charset="0"/>
              <a:ea typeface="Calibri" panose="020F0502020204030204" pitchFamily="34" charset="0"/>
            </a:endParaRPr>
          </a:p>
          <a:p>
            <a:pPr marL="0" indent="0" algn="just">
              <a:lnSpc>
                <a:spcPct val="115000"/>
              </a:lnSpc>
              <a:spcAft>
                <a:spcPts val="600"/>
              </a:spcAft>
              <a:buFont typeface="Arial" panose="020B0604020202020204" pitchFamily="34" charset="0"/>
              <a:buNone/>
            </a:pPr>
            <a:r>
              <a:rPr lang="en-US" sz="1200" b="0" dirty="0">
                <a:latin typeface="Times New Roman" panose="02020603050405020304" pitchFamily="18" charset="0"/>
                <a:ea typeface="Calibri" panose="020F0502020204030204" pitchFamily="34" charset="0"/>
              </a:rPr>
              <a:t>Naturally, with an increase in the switching frequency of the load circuit, the possibilities of reproducing current and voltage of any given shape at the output of inverters expand.  
</a:t>
            </a:r>
          </a:p>
          <a:p>
            <a:pPr marL="0" indent="0" algn="just">
              <a:lnSpc>
                <a:spcPct val="115000"/>
              </a:lnSpc>
              <a:spcAft>
                <a:spcPts val="600"/>
              </a:spcAft>
              <a:buFont typeface="Arial" panose="020B0604020202020204" pitchFamily="34" charset="0"/>
              <a:buNone/>
            </a:pPr>
            <a:r>
              <a:rPr lang="en-US" sz="1200" b="0" dirty="0">
                <a:latin typeface="Times New Roman" panose="02020603050405020304" pitchFamily="18" charset="0"/>
                <a:ea typeface="Calibri" panose="020F0502020204030204" pitchFamily="34" charset="0"/>
              </a:rPr>
              <a:t>General Provisions.
Pulse width modulation (PWM) of voltages in inverters of AC electric drive systems has a slightly different definition in power electronics than in DC electric drives. 
This definition should take into account the peculiarities of PWM in the conversion of electrical energy on alternating current.
According to IEC-551-16-30, so called PWM is pulse control, in which the width or frequency of the pulses, or both, are modulated within the fundamental frequency period in order to create a certain shape of the output voltage curve on the load.
In AC electric drive systems, PWM is carried out in order to ensure the sinusoidal voltage or current on the windings of the AC machine, i.e. reducing the level of higher harmonics relative to the main (first), and this PWM is called sinusoidal.</a:t>
            </a:r>
          </a:p>
          <a:p>
            <a:pPr marL="0" indent="0" algn="just">
              <a:lnSpc>
                <a:spcPct val="115000"/>
              </a:lnSpc>
              <a:spcAft>
                <a:spcPts val="600"/>
              </a:spcAft>
              <a:buFont typeface="Arial" panose="020B0604020202020204" pitchFamily="34" charset="0"/>
              <a:buNone/>
            </a:pPr>
            <a:r>
              <a:rPr lang="en-US" sz="1200" b="1" dirty="0">
                <a:latin typeface="Times New Roman" panose="02020603050405020304" pitchFamily="18" charset="0"/>
                <a:ea typeface="Calibri" panose="020F0502020204030204" pitchFamily="34" charset="0"/>
              </a:rPr>
              <a:t>
</a:t>
            </a:r>
            <a:r>
              <a:rPr lang="ru-RU" sz="1200" b="1" dirty="0">
                <a:latin typeface="Times New Roman" panose="02020603050405020304" pitchFamily="18" charset="0"/>
                <a:ea typeface="Calibri" panose="020F0502020204030204" pitchFamily="34" charset="0"/>
              </a:rPr>
              <a:t>Гистерезисная или дельта-модуляция </a:t>
            </a:r>
            <a:r>
              <a:rPr lang="ru-RU" sz="1200" dirty="0">
                <a:latin typeface="Times New Roman" panose="02020603050405020304" pitchFamily="18" charset="0"/>
                <a:ea typeface="Calibri" panose="020F0502020204030204" pitchFamily="34" charset="0"/>
              </a:rPr>
              <a:t>основана на принципах релейного «слежения» за опорным сигналом, например синусоидальной формы.</a:t>
            </a:r>
            <a:endParaRPr lang="ru-RU" sz="1200" dirty="0">
              <a:latin typeface="Calibri" panose="020F0502020204030204" pitchFamily="34" charset="0"/>
              <a:ea typeface="Calibri" panose="020F0502020204030204" pitchFamily="34" charset="0"/>
            </a:endParaRP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Метод избирательного подавления высших гармоник </a:t>
            </a:r>
            <a:r>
              <a:rPr lang="ru-RU" sz="1200" dirty="0">
                <a:latin typeface="Times New Roman" panose="02020603050405020304" pitchFamily="18" charset="0"/>
                <a:ea typeface="Calibri" panose="020F0502020204030204" pitchFamily="34" charset="0"/>
              </a:rPr>
              <a:t>в выходном напряжении инвертора может успешно реализовываться только средствами вычислительной (микропроцессорной) техники.  В настоящее время находит применение в мощных электроприводах переменного тока с относительно низкими частотами коммутации.</a:t>
            </a:r>
            <a:endParaRPr lang="ru-RU" sz="1200" dirty="0">
              <a:latin typeface="Calibri" panose="020F0502020204030204" pitchFamily="34" charset="0"/>
              <a:ea typeface="Calibri" panose="020F0502020204030204" pitchFamily="34" charset="0"/>
            </a:endParaRP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Метод модуляции пространственного вектора </a:t>
            </a:r>
            <a:r>
              <a:rPr lang="ru-RU" sz="1200" dirty="0">
                <a:latin typeface="Times New Roman" panose="02020603050405020304" pitchFamily="18" charset="0"/>
                <a:ea typeface="Calibri" panose="020F0502020204030204" pitchFamily="34" charset="0"/>
              </a:rPr>
              <a:t>основан на преобразовании 3-х фазной системы (в общем случае – многофазной) в 2-х фазную и получении обобщенного пространственного вектора. Величина этого вектора рассчитывается в моменты времени, определяемые основной и модулирующей частотами. Метод во многом сходен с аналоговой (скалярной) синусоидальной ШИМ. Очень распространенный и перспективный метод при наличии микропроцессора в системе управления.</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600"/>
              </a:spcAft>
            </a:pPr>
            <a:r>
              <a:rPr lang="ru-RU" sz="1200" b="1" dirty="0">
                <a:latin typeface="Times New Roman" panose="02020603050405020304" pitchFamily="18" charset="0"/>
                <a:ea typeface="Calibri" panose="020F0502020204030204" pitchFamily="34" charset="0"/>
              </a:rPr>
              <a:t>Все перечисленные методы </a:t>
            </a:r>
            <a:r>
              <a:rPr lang="ru-RU" sz="1200" dirty="0">
                <a:latin typeface="Times New Roman" panose="02020603050405020304" pitchFamily="18" charset="0"/>
                <a:ea typeface="Calibri" panose="020F0502020204030204" pitchFamily="34" charset="0"/>
              </a:rPr>
              <a:t>воспроизведения синусоидального выходного напряжения инверторов  систем электропривода переменного тока должны</a:t>
            </a:r>
          </a:p>
          <a:p>
            <a:pPr marL="285750" indent="-285750" algn="just">
              <a:lnSpc>
                <a:spcPct val="115000"/>
              </a:lnSpc>
              <a:spcAft>
                <a:spcPts val="600"/>
              </a:spcAft>
              <a:buFont typeface="Arial" panose="020B0604020202020204" pitchFamily="34" charset="0"/>
              <a:buChar char="•"/>
            </a:pPr>
            <a:r>
              <a:rPr lang="ru-RU" sz="1200" dirty="0">
                <a:latin typeface="Times New Roman" panose="02020603050405020304" pitchFamily="18" charset="0"/>
                <a:ea typeface="Calibri" panose="020F0502020204030204" pitchFamily="34" charset="0"/>
              </a:rPr>
              <a:t>обеспечивать синусоидальную форму основной гармоники напряжения или тока</a:t>
            </a:r>
          </a:p>
          <a:p>
            <a:pPr marL="285750" indent="-285750" algn="just">
              <a:lnSpc>
                <a:spcPct val="115000"/>
              </a:lnSpc>
              <a:spcAft>
                <a:spcPts val="600"/>
              </a:spcAft>
              <a:buFont typeface="Arial" panose="020B0604020202020204" pitchFamily="34" charset="0"/>
              <a:buChar char="•"/>
            </a:pPr>
            <a:r>
              <a:rPr lang="ru-RU" sz="1200" dirty="0">
                <a:latin typeface="Times New Roman" panose="02020603050405020304" pitchFamily="18" charset="0"/>
                <a:ea typeface="Calibri" panose="020F0502020204030204" pitchFamily="34" charset="0"/>
              </a:rPr>
              <a:t>управлять величинами ее амплитуды, частоты и фазы. </a:t>
            </a:r>
          </a:p>
          <a:p>
            <a:pPr marL="285750" indent="-285750" algn="just">
              <a:lnSpc>
                <a:spcPct val="115000"/>
              </a:lnSpc>
              <a:spcAft>
                <a:spcPts val="600"/>
              </a:spcAft>
              <a:buFont typeface="Arial" panose="020B0604020202020204" pitchFamily="34" charset="0"/>
              <a:buChar char="•"/>
            </a:pPr>
            <a:r>
              <a:rPr lang="ru-RU" sz="1200" dirty="0">
                <a:latin typeface="Times New Roman" panose="02020603050405020304" pitchFamily="18" charset="0"/>
                <a:ea typeface="Calibri" panose="020F0502020204030204" pitchFamily="34" charset="0"/>
              </a:rPr>
              <a:t>реализовывать преобразователи с 2-х сторонним обменом энергии между первичной сетью переменного тока и нагрузкой, при условии использования полностью управляемых транзисторных ключей. </a:t>
            </a:r>
          </a:p>
          <a:p>
            <a:pPr algn="just">
              <a:lnSpc>
                <a:spcPct val="115000"/>
              </a:lnSpc>
              <a:spcAft>
                <a:spcPts val="600"/>
              </a:spcAft>
            </a:pPr>
            <a:r>
              <a:rPr lang="ru-RU" sz="1200" dirty="0">
                <a:latin typeface="Times New Roman" panose="02020603050405020304" pitchFamily="18" charset="0"/>
                <a:ea typeface="Calibri" panose="020F0502020204030204" pitchFamily="34" charset="0"/>
              </a:rPr>
              <a:t>Естественно, что с увеличением частоты коммутации цепи нагрузки расширяются возможности воспроизведения на выходе инверторов тока и напряжения любой заданной формы.  </a:t>
            </a:r>
            <a:endParaRPr lang="en-US" sz="1200" dirty="0">
              <a:latin typeface="Calibri" panose="020F0502020204030204" pitchFamily="34" charset="0"/>
              <a:ea typeface="Calibri" panose="020F0502020204030204" pitchFamily="34" charset="0"/>
            </a:endParaRPr>
          </a:p>
          <a:p>
            <a:endParaRPr lang="en-US" sz="1200" dirty="0">
              <a:latin typeface="Calibri" panose="020F0502020204030204" pitchFamily="34" charset="0"/>
            </a:endParaRP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Общие положения.</a:t>
            </a:r>
          </a:p>
          <a:p>
            <a:pPr marL="285750" indent="-285750" algn="just">
              <a:lnSpc>
                <a:spcPct val="115000"/>
              </a:lnSpc>
              <a:spcAft>
                <a:spcPts val="600"/>
              </a:spcAft>
              <a:buFont typeface="Arial" panose="020B0604020202020204" pitchFamily="34" charset="0"/>
              <a:buChar char="•"/>
            </a:pPr>
            <a:r>
              <a:rPr lang="ru-RU" sz="1200" b="1" dirty="0" err="1">
                <a:latin typeface="Times New Roman" panose="02020603050405020304" pitchFamily="18" charset="0"/>
                <a:ea typeface="Calibri" panose="020F0502020204030204" pitchFamily="34" charset="0"/>
              </a:rPr>
              <a:t>Широтно</a:t>
            </a:r>
            <a:r>
              <a:rPr lang="ru-RU" sz="1200" b="1" dirty="0">
                <a:latin typeface="Times New Roman" panose="02020603050405020304" pitchFamily="18" charset="0"/>
                <a:ea typeface="Calibri" panose="020F0502020204030204" pitchFamily="34" charset="0"/>
              </a:rPr>
              <a:t> – импульсная модуляция (ШИМ) напряжений в инверторах систем электропривода переменного тока имеет  в силовой электроники несколько другое определение, чем в электроприводах постоянного тока. </a:t>
            </a: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Это определение должно учитывать особенности ШИМ при преобразовании электрической энергии на переменном токе.</a:t>
            </a: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Согласно МЭК-551-16-30, ШИМ называется импульсное управление, при котором ширина или частота импульсов или и та, и другая модулируются  в пределах периода основной частоты для того, чтобы создать определенную форму кривой выходного напряжения на нагрузке.</a:t>
            </a:r>
          </a:p>
          <a:p>
            <a:pPr marL="285750" indent="-285750" algn="just">
              <a:lnSpc>
                <a:spcPct val="115000"/>
              </a:lnSpc>
              <a:spcAft>
                <a:spcPts val="600"/>
              </a:spcAft>
              <a:buFont typeface="Arial" panose="020B0604020202020204" pitchFamily="34" charset="0"/>
              <a:buChar char="•"/>
            </a:pPr>
            <a:r>
              <a:rPr lang="ru-RU" sz="1200" b="1" dirty="0">
                <a:latin typeface="Times New Roman" panose="02020603050405020304" pitchFamily="18" charset="0"/>
                <a:ea typeface="Calibri" panose="020F0502020204030204" pitchFamily="34" charset="0"/>
              </a:rPr>
              <a:t>В системах электропривода переменного тока ШИМ осуществляется в целях обеспечения синусоидальности напряжения или тока на обмотках машины переменного тока, т.е. снижения уровня высших гармоник относительно основной (первой), и называется синусоидальной.</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25</a:t>
            </a:fld>
            <a:endParaRPr lang="en-US"/>
          </a:p>
        </p:txBody>
      </p:sp>
    </p:spTree>
    <p:extLst>
      <p:ext uri="{BB962C8B-B14F-4D97-AF65-F5344CB8AC3E}">
        <p14:creationId xmlns:p14="http://schemas.microsoft.com/office/powerpoint/2010/main" val="4201581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 результате на входах гистерезисных регуляторов тока действуют сигналы рассогласования, равные разности сигналов за</a:t>
            </a:r>
            <a:r>
              <a:rPr lang="ru-RU" b="0" dirty="0"/>
              <a:t>д</a:t>
            </a:r>
            <a:r>
              <a:rPr lang="ru-RU" dirty="0"/>
              <a:t>ания и реальных токов фаз двигателя.</a:t>
            </a:r>
          </a:p>
          <a:p>
            <a:r>
              <a:rPr lang="ru-RU" dirty="0"/>
              <a:t>Гистерезисный регулятор имеет два устойчивых состояния, каждому из которых соответствует определенный сигнал управления транзисторами любой из трех стоек моста.   Например, если на выходе регулятора фазы «А» устанавливается 1, то транзистор </a:t>
            </a:r>
            <a:r>
              <a:rPr lang="en-US" dirty="0"/>
              <a:t>S</a:t>
            </a:r>
            <a:r>
              <a:rPr lang="en-US" baseline="-25000" dirty="0"/>
              <a:t>1 </a:t>
            </a:r>
            <a:r>
              <a:rPr lang="ru-RU" sz="1200" kern="1200" dirty="0">
                <a:solidFill>
                  <a:schemeClr val="tx1"/>
                </a:solidFill>
                <a:latin typeface="ALS Schlange sans" panose="02000506000000020004" pitchFamily="50" charset="-52"/>
                <a:ea typeface="+mn-ea"/>
                <a:cs typeface="+mn-cs"/>
              </a:rPr>
              <a:t>открыт, а </a:t>
            </a:r>
            <a:r>
              <a:rPr lang="en-US" sz="1200" kern="1200" dirty="0">
                <a:solidFill>
                  <a:schemeClr val="tx1"/>
                </a:solidFill>
                <a:latin typeface="ALS Schlange sans" panose="02000506000000020004" pitchFamily="50" charset="-52"/>
                <a:ea typeface="+mn-ea"/>
                <a:cs typeface="+mn-cs"/>
              </a:rPr>
              <a:t>S</a:t>
            </a:r>
            <a:r>
              <a:rPr lang="ru-RU" sz="1200" kern="1200" baseline="-25000" dirty="0">
                <a:solidFill>
                  <a:schemeClr val="tx1"/>
                </a:solidFill>
                <a:latin typeface="ALS Schlange sans" panose="02000506000000020004" pitchFamily="50" charset="-52"/>
                <a:ea typeface="+mn-ea"/>
                <a:cs typeface="+mn-cs"/>
              </a:rPr>
              <a:t>2 </a:t>
            </a:r>
            <a:r>
              <a:rPr lang="ru-RU" sz="1200" kern="1200" dirty="0">
                <a:solidFill>
                  <a:schemeClr val="tx1"/>
                </a:solidFill>
                <a:latin typeface="ALS Schlange sans" panose="02000506000000020004" pitchFamily="50" charset="-52"/>
                <a:ea typeface="+mn-ea"/>
                <a:cs typeface="+mn-cs"/>
              </a:rPr>
              <a:t>закрыт. И наоборот, если на выходе гистерезисного регулятора устанавливается 0.  </a:t>
            </a:r>
          </a:p>
          <a:p>
            <a:r>
              <a:rPr lang="ru-RU" sz="1200" kern="1200" dirty="0">
                <a:solidFill>
                  <a:schemeClr val="tx1"/>
                </a:solidFill>
                <a:latin typeface="ALS Schlange sans" panose="02000506000000020004" pitchFamily="50" charset="-52"/>
                <a:ea typeface="+mn-ea"/>
                <a:cs typeface="+mn-cs"/>
              </a:rPr>
              <a:t>Если </a:t>
            </a:r>
            <a:r>
              <a:rPr lang="ru-RU" dirty="0"/>
              <a:t>транзистор </a:t>
            </a:r>
            <a:r>
              <a:rPr lang="en-US" dirty="0"/>
              <a:t>S</a:t>
            </a:r>
            <a:r>
              <a:rPr lang="en-US" baseline="-25000" dirty="0"/>
              <a:t>1 </a:t>
            </a:r>
            <a:r>
              <a:rPr lang="ru-RU" sz="1200" kern="1200" dirty="0">
                <a:solidFill>
                  <a:schemeClr val="tx1"/>
                </a:solidFill>
                <a:latin typeface="ALS Schlange sans" panose="02000506000000020004" pitchFamily="50" charset="-52"/>
                <a:ea typeface="+mn-ea"/>
                <a:cs typeface="+mn-cs"/>
              </a:rPr>
              <a:t>открыт, а </a:t>
            </a:r>
            <a:r>
              <a:rPr lang="en-US" sz="1200" kern="1200" dirty="0">
                <a:solidFill>
                  <a:schemeClr val="tx1"/>
                </a:solidFill>
                <a:latin typeface="ALS Schlange sans" panose="02000506000000020004" pitchFamily="50" charset="-52"/>
                <a:ea typeface="+mn-ea"/>
                <a:cs typeface="+mn-cs"/>
              </a:rPr>
              <a:t>S</a:t>
            </a:r>
            <a:r>
              <a:rPr lang="ru-RU" sz="1200" kern="1200" baseline="-25000" dirty="0">
                <a:solidFill>
                  <a:schemeClr val="tx1"/>
                </a:solidFill>
                <a:latin typeface="ALS Schlange sans" panose="02000506000000020004" pitchFamily="50" charset="-52"/>
                <a:ea typeface="+mn-ea"/>
                <a:cs typeface="+mn-cs"/>
              </a:rPr>
              <a:t>2 </a:t>
            </a:r>
            <a:r>
              <a:rPr lang="ru-RU" sz="1200" kern="1200" dirty="0">
                <a:solidFill>
                  <a:schemeClr val="tx1"/>
                </a:solidFill>
                <a:latin typeface="ALS Schlange sans" panose="02000506000000020004" pitchFamily="50" charset="-52"/>
                <a:ea typeface="+mn-ea"/>
                <a:cs typeface="+mn-cs"/>
              </a:rPr>
              <a:t>закрыт, то ток в фазе А нарастает при положительной полуволне задающего тока. В момент времени, когда истинный ток фазы А достигает верхней границы токового коридора, рабочая точка регулятора мгновенно перемещается по петле гистерезиса и на его выходе устанавливается 0, транзистор </a:t>
            </a:r>
            <a:r>
              <a:rPr lang="en-US" dirty="0"/>
              <a:t>S</a:t>
            </a:r>
            <a:r>
              <a:rPr lang="en-US" baseline="-25000" dirty="0"/>
              <a:t>1</a:t>
            </a:r>
            <a:r>
              <a:rPr lang="ru-RU" sz="1200" kern="1200" dirty="0">
                <a:solidFill>
                  <a:schemeClr val="tx1"/>
                </a:solidFill>
                <a:latin typeface="ALS Schlange sans" panose="02000506000000020004" pitchFamily="50" charset="-52"/>
                <a:ea typeface="+mn-ea"/>
                <a:cs typeface="+mn-cs"/>
              </a:rPr>
              <a:t>  закрывается, а транзистор </a:t>
            </a:r>
            <a:r>
              <a:rPr lang="en-US" sz="1200" kern="1200" dirty="0">
                <a:solidFill>
                  <a:schemeClr val="tx1"/>
                </a:solidFill>
                <a:latin typeface="ALS Schlange sans" panose="02000506000000020004" pitchFamily="50" charset="-52"/>
                <a:ea typeface="+mn-ea"/>
                <a:cs typeface="+mn-cs"/>
              </a:rPr>
              <a:t>S</a:t>
            </a:r>
            <a:r>
              <a:rPr lang="ru-RU" sz="1200" kern="1200" baseline="-25000" dirty="0">
                <a:solidFill>
                  <a:schemeClr val="tx1"/>
                </a:solidFill>
                <a:latin typeface="ALS Schlange sans" panose="02000506000000020004" pitchFamily="50" charset="-52"/>
                <a:ea typeface="+mn-ea"/>
                <a:cs typeface="+mn-cs"/>
              </a:rPr>
              <a:t>2</a:t>
            </a:r>
            <a:r>
              <a:rPr lang="ru-RU" sz="1200" kern="1200" dirty="0">
                <a:solidFill>
                  <a:schemeClr val="tx1"/>
                </a:solidFill>
                <a:latin typeface="ALS Schlange sans" panose="02000506000000020004" pitchFamily="50" charset="-52"/>
                <a:ea typeface="+mn-ea"/>
                <a:cs typeface="+mn-cs"/>
              </a:rPr>
              <a:t> открывается с некоторой задержкой (мертвое время), подключая обмотку фазы А к отрицательной шине источника питания, тем самым обеспечивая изменение направления тока в этой фазе. При достижении истинного тока фазы верхней границы токового коридора процессы повторяются. Таким образом </a:t>
            </a:r>
          </a:p>
          <a:p>
            <a:r>
              <a:rPr lang="ru-RU" sz="1200" kern="1200" dirty="0">
                <a:solidFill>
                  <a:schemeClr val="tx1"/>
                </a:solidFill>
                <a:latin typeface="ALS Schlange sans" panose="02000506000000020004" pitchFamily="50" charset="-52"/>
                <a:ea typeface="+mn-ea"/>
                <a:cs typeface="+mn-cs"/>
              </a:rPr>
              <a:t>истинный ток фазы А следует за током задания с максимальным рассогласованием, пропорциональным ширине петли гистерезисного регулятора.</a:t>
            </a:r>
          </a:p>
          <a:p>
            <a:r>
              <a:rPr lang="ru-RU" sz="1200" kern="1200" dirty="0">
                <a:solidFill>
                  <a:schemeClr val="tx1"/>
                </a:solidFill>
                <a:latin typeface="ALS Schlange sans" panose="02000506000000020004" pitchFamily="50" charset="-52"/>
                <a:ea typeface="+mn-ea"/>
                <a:cs typeface="+mn-cs"/>
              </a:rPr>
              <a:t>Такой способ регулирования токов в фазах машины переменного тока имеет ряд недостатков:</a:t>
            </a:r>
          </a:p>
          <a:p>
            <a:pPr marL="171450" indent="-171450">
              <a:buFontTx/>
              <a:buChar char="-"/>
            </a:pPr>
            <a:r>
              <a:rPr lang="ru-RU" sz="1200" kern="1200" dirty="0">
                <a:solidFill>
                  <a:schemeClr val="tx1"/>
                </a:solidFill>
                <a:latin typeface="ALS Schlange sans" panose="02000506000000020004" pitchFamily="50" charset="-52"/>
                <a:ea typeface="+mn-ea"/>
                <a:cs typeface="+mn-cs"/>
              </a:rPr>
              <a:t>переменная частоты коммутации транзисторов инвертора, которая зависит от скорости изменения управляющего синусоидального сигнала и на участках, близких к его переходу через ноль она становится выше.</a:t>
            </a:r>
          </a:p>
          <a:p>
            <a:pPr marL="0" indent="0">
              <a:buFontTx/>
              <a:buNone/>
            </a:pPr>
            <a:r>
              <a:rPr lang="ru-RU" sz="1200" kern="1200" dirty="0">
                <a:solidFill>
                  <a:schemeClr val="tx1"/>
                </a:solidFill>
                <a:latin typeface="ALS Schlange sans" panose="02000506000000020004" pitchFamily="50" charset="-52"/>
                <a:ea typeface="+mn-ea"/>
                <a:cs typeface="+mn-cs"/>
              </a:rPr>
              <a:t>-  все три контура регулирования токов фаз работают независимо друг от друга, в то время как процесс коммутации отдельно в каждой обмотке естественно оказывает влияние на электромагнитные процессы в других обмотках. Известно, что в трехфазной системе при соединении обмоток в звезду, в любой момент времени сумма токов всех фаз равна нулю, т.е.  независимыми величинами являются только два любых тока, третий ток является их  функцией. В результате чего получается, что в рассматриваемой нами системе действуют три независимых регулятора при только двух независимых переменных, что может привести к возникновению сбоя в режиме работы инвертора и выходу ошибки регулирования за границы токового коридора, определяемого наперед заданной шириной петли гистерезиса, которая задается в качестве независимой переменной регулятора.</a:t>
            </a:r>
          </a:p>
          <a:p>
            <a:r>
              <a:rPr lang="ru-RU" dirty="0">
                <a:latin typeface="ALS Schlange sans"/>
              </a:rPr>
              <a:t>Возможна реализация другого способа определения моментов переключения транзисторов моста, в котором в качестве независимой переменной регулятора задается тактовая частота переключения. Суть этого способа заключается в том, что переключение ключей производится в моменты времени, определяемые заранее выбранной и постоянной частотой, при условии, что произошло изменение сигнала ошибки на предыдущем периоде следования тактовых импульсов хотя бы в одной из фаз.</a:t>
            </a:r>
          </a:p>
          <a:p>
            <a:r>
              <a:rPr lang="ru-RU" dirty="0">
                <a:latin typeface="ALS Schlange sans"/>
              </a:rPr>
              <a:t>Алгоритм переключения может быть следующим:</a:t>
            </a:r>
          </a:p>
          <a:p>
            <a:r>
              <a:rPr lang="ru-RU" dirty="0">
                <a:latin typeface="ALS Schlange sans"/>
              </a:rPr>
              <a:t>- Для фазы А: если в момент прихода тактового импульса, следующего с постоянной частотой,  ток в фазе при положительной полуволне больше тока задания на заранее заданную величину, то включаем транзистор </a:t>
            </a:r>
            <a:r>
              <a:rPr lang="en-US" dirty="0">
                <a:latin typeface="ALS Schlange sans"/>
              </a:rPr>
              <a:t>S2 </a:t>
            </a:r>
            <a:r>
              <a:rPr lang="ru-RU" dirty="0">
                <a:latin typeface="ALS Schlange sans"/>
              </a:rPr>
              <a:t>в нижней группе и два транзистора верхней группы </a:t>
            </a:r>
            <a:r>
              <a:rPr lang="en-US" dirty="0">
                <a:latin typeface="ALS Schlange sans"/>
              </a:rPr>
              <a:t>S3</a:t>
            </a:r>
            <a:r>
              <a:rPr lang="ru-RU" dirty="0">
                <a:latin typeface="ALS Schlange sans"/>
              </a:rPr>
              <a:t> и </a:t>
            </a:r>
            <a:r>
              <a:rPr lang="en-US" dirty="0">
                <a:latin typeface="ALS Schlange sans"/>
              </a:rPr>
              <a:t>S</a:t>
            </a:r>
            <a:r>
              <a:rPr lang="ru-RU" dirty="0">
                <a:latin typeface="ALS Schlange sans"/>
              </a:rPr>
              <a:t>5. Если же ток выходит за рамки токового коридора снизу, включаем транзистор </a:t>
            </a:r>
            <a:r>
              <a:rPr lang="en-US" dirty="0">
                <a:latin typeface="ALS Schlange sans"/>
              </a:rPr>
              <a:t>S1 </a:t>
            </a:r>
            <a:r>
              <a:rPr lang="ru-RU" dirty="0">
                <a:latin typeface="ALS Schlange sans"/>
              </a:rPr>
              <a:t>верхней группы и два транзистора нижней группы </a:t>
            </a:r>
            <a:r>
              <a:rPr lang="en-US" dirty="0">
                <a:latin typeface="ALS Schlange sans"/>
              </a:rPr>
              <a:t>S4</a:t>
            </a:r>
            <a:r>
              <a:rPr lang="ru-RU" dirty="0">
                <a:latin typeface="ALS Schlange sans"/>
              </a:rPr>
              <a:t> и </a:t>
            </a:r>
            <a:r>
              <a:rPr lang="en-US" dirty="0">
                <a:latin typeface="ALS Schlange sans"/>
              </a:rPr>
              <a:t>S</a:t>
            </a:r>
            <a:r>
              <a:rPr lang="ru-RU" dirty="0">
                <a:latin typeface="ALS Schlange sans"/>
              </a:rPr>
              <a:t>6;</a:t>
            </a:r>
          </a:p>
          <a:p>
            <a:pPr marL="171450" indent="-171450">
              <a:buFontTx/>
              <a:buChar char="-"/>
            </a:pPr>
            <a:r>
              <a:rPr lang="ru-RU" dirty="0">
                <a:latin typeface="ALS Schlange sans"/>
              </a:rPr>
              <a:t>Для фаз В и С: аналогично.</a:t>
            </a:r>
          </a:p>
          <a:p>
            <a:pPr marL="171450" indent="-171450">
              <a:buFontTx/>
              <a:buChar char="-"/>
            </a:pPr>
            <a:r>
              <a:rPr lang="ru-RU" dirty="0">
                <a:latin typeface="ALS Schlange sans"/>
              </a:rPr>
              <a:t>Если в момент прихода тактового импульса токи в фазах А,В,С не выходят за пределы своих коридоров, то открываем либо все транзисторы верхней группы, либо все транзисторы нижней группы.</a:t>
            </a:r>
          </a:p>
          <a:p>
            <a:pPr marL="171450" indent="-171450">
              <a:buFontTx/>
              <a:buChar char="-"/>
            </a:pPr>
            <a:r>
              <a:rPr lang="ru-RU" dirty="0">
                <a:latin typeface="ALS Schlange sans"/>
              </a:rPr>
              <a:t>Дальнейшее развитие алгоритмов управления связано с использованием методов нечетной логики, нейросетей.</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26</a:t>
            </a:fld>
            <a:endParaRPr lang="en-US"/>
          </a:p>
        </p:txBody>
      </p:sp>
    </p:spTree>
    <p:extLst>
      <p:ext uri="{BB962C8B-B14F-4D97-AF65-F5344CB8AC3E}">
        <p14:creationId xmlns:p14="http://schemas.microsoft.com/office/powerpoint/2010/main" val="275584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улучшения гармонического состава выходного напряжения инвертора увеличивают частоту коммутации цепи нагрузки за счет увеличения частоты коммутации транзисторов.</a:t>
            </a:r>
          </a:p>
          <a:p>
            <a:r>
              <a:rPr lang="ru-RU" dirty="0"/>
              <a:t>ШИР напряжения на выходе АИН на основной частоте осуществляется изменением относительной продолжительности включения обмоток АД в цепь ЗПТ.</a:t>
            </a:r>
            <a:endParaRPr lang="en-US" dirty="0"/>
          </a:p>
          <a:p>
            <a:endParaRPr lang="en-US" dirty="0"/>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В течение каждого периода повторяемости одновременно открыты 3 транзистора (два в анодной группе и 1 в катодной или наоборот). Для отключения любой из фаз от источника и формирования паузы отключаем 1 транзистор, который был включен либо в анодной группе, либо катодной и остаются два других.</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Такой алгоритм называется алгоритмом одиночного переключения (АОП).</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Могут использоваться алгоритм группового переключения (АГП), когда одновременно выключаются два транзистора из одной и той же группы моста.</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АОП в отличии от АГП позволяет сохранять постоянство в структуре силовой цепи. При АГП постоянство в структуре силовой цепи сохраняется только в двигательном режиме работы АД. При переходе в генераторный режим неизменность структуры не сохраняется.</a:t>
            </a:r>
            <a:endParaRPr lang="ru-RU" sz="1200" dirty="0">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latin typeface="Times New Roman" panose="02020603050405020304" pitchFamily="18" charset="0"/>
                <a:ea typeface="Calibri" panose="020F0502020204030204" pitchFamily="34" charset="0"/>
              </a:rPr>
              <a:t>Регулируя ширину импульса и </a:t>
            </a:r>
            <a:r>
              <a:rPr lang="ru-RU" sz="1200" dirty="0" err="1">
                <a:latin typeface="Times New Roman" panose="02020603050405020304" pitchFamily="18" charset="0"/>
                <a:ea typeface="Calibri" panose="020F0502020204030204" pitchFamily="34" charset="0"/>
              </a:rPr>
              <a:t>Т</a:t>
            </a:r>
            <a:r>
              <a:rPr lang="ru-RU" sz="1200" baseline="-25000" dirty="0" err="1">
                <a:latin typeface="Times New Roman" panose="02020603050405020304" pitchFamily="18" charset="0"/>
                <a:ea typeface="Calibri" panose="020F0502020204030204" pitchFamily="34" charset="0"/>
              </a:rPr>
              <a:t>пвт</a:t>
            </a:r>
            <a:r>
              <a:rPr lang="ru-RU" sz="1200" dirty="0">
                <a:latin typeface="Times New Roman" panose="02020603050405020304" pitchFamily="18" charset="0"/>
                <a:ea typeface="Calibri" panose="020F0502020204030204" pitchFamily="34" charset="0"/>
              </a:rPr>
              <a:t>,  мы регулируем амплитуду и частоту напряжения на обмотках машины переменного тока.</a:t>
            </a:r>
            <a:endParaRPr lang="ru-RU" sz="1200" dirty="0">
              <a:latin typeface="Calibri" panose="020F0502020204030204" pitchFamily="34" charset="0"/>
              <a:ea typeface="Calibri" panose="020F0502020204030204" pitchFamily="34" charset="0"/>
            </a:endParaRPr>
          </a:p>
          <a:p>
            <a:endParaRPr lang="ru-RU" b="1"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27</a:t>
            </a:fld>
            <a:endParaRPr lang="en-US"/>
          </a:p>
        </p:txBody>
      </p:sp>
    </p:spTree>
    <p:extLst>
      <p:ext uri="{BB962C8B-B14F-4D97-AF65-F5344CB8AC3E}">
        <p14:creationId xmlns:p14="http://schemas.microsoft.com/office/powerpoint/2010/main" val="2329729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indent="450215" algn="just">
              <a:lnSpc>
                <a:spcPct val="115000"/>
              </a:lnSpc>
              <a:spcAft>
                <a:spcPts val="1000"/>
              </a:spcAft>
            </a:pPr>
            <a:r>
              <a:rPr lang="en-US" sz="1200" dirty="0">
                <a:effectLst/>
                <a:latin typeface="Times New Roman" panose="02020603050405020304" pitchFamily="18" charset="0"/>
                <a:ea typeface="Calibri" panose="020F0502020204030204" pitchFamily="34" charset="0"/>
              </a:rPr>
              <a:t>The classic variant of the organization of analog sinusoidal PWM is to change the width of the pulses that form the output voltage (current) by comparing the voltage of a given shape, called the reference or reference, with the sawtooth voltage, which usually has a higher frequency and is called the carrier signal.
The reference signal is modulating and determines the required shape of the output voltage (current). In AC electric drives, this signal has a sinusoidal shape and the frequency of the first (basic) harmonic.
</a:t>
            </a:r>
            <a:r>
              <a:rPr lang="ru-RU" sz="1200" dirty="0">
                <a:effectLst/>
                <a:latin typeface="Times New Roman" panose="02020603050405020304" pitchFamily="18" charset="0"/>
                <a:ea typeface="Calibri" panose="020F0502020204030204" pitchFamily="34" charset="0"/>
              </a:rPr>
              <a:t>Классическим вариантом организации аналоговой синусоидальной ШИМ является изменение ширины импульсов, формирующих выходное напряжение (ток) посредством сравнения напряжения заданной формы, называемого опорным или эталонным,  с напряжением пилообразной формы, имеющим, как правило, более высокую частоту и называемом несущим сигналом.</a:t>
            </a:r>
            <a:endParaRPr lang="ru-RU" sz="1200" dirty="0">
              <a:effectLst/>
              <a:latin typeface="Calibri" panose="020F0502020204030204" pitchFamily="34" charset="0"/>
              <a:ea typeface="Calibri" panose="020F0502020204030204" pitchFamily="34" charset="0"/>
            </a:endParaRPr>
          </a:p>
          <a:p>
            <a:pPr indent="450215" algn="just">
              <a:lnSpc>
                <a:spcPct val="115000"/>
              </a:lnSpc>
              <a:spcAft>
                <a:spcPts val="1000"/>
              </a:spcAft>
            </a:pPr>
            <a:r>
              <a:rPr lang="ru-RU" sz="1200" dirty="0">
                <a:effectLst/>
                <a:latin typeface="Times New Roman" panose="02020603050405020304" pitchFamily="18" charset="0"/>
                <a:ea typeface="Calibri" panose="020F0502020204030204" pitchFamily="34" charset="0"/>
              </a:rPr>
              <a:t>Опорный сигнал является модулирующим и определяющим требуемую форму выходного напряжения (тока). В электроприводах переменного тока этот сигнал имеет синусоидальную форму и частоту первой (основной) гармоники.</a:t>
            </a:r>
            <a:endParaRPr lang="ru-RU" sz="1200" dirty="0">
              <a:effectLst/>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28</a:t>
            </a:fld>
            <a:endParaRPr lang="en-US"/>
          </a:p>
        </p:txBody>
      </p:sp>
    </p:spTree>
    <p:extLst>
      <p:ext uri="{BB962C8B-B14F-4D97-AF65-F5344CB8AC3E}">
        <p14:creationId xmlns:p14="http://schemas.microsoft.com/office/powerpoint/2010/main" val="2158794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Difference Between Pole Voltage and Phase Voltage References An inverter output determined by comparing a voltage reference with the triangular carrier wave is the pole voltage. </a:t>
            </a:r>
          </a:p>
          <a:p>
            <a:endParaRPr lang="en-US" dirty="0"/>
          </a:p>
          <a:p>
            <a:r>
              <a:rPr lang="en-US"/>
              <a:t>Thus </a:t>
            </a:r>
            <a:r>
              <a:rPr lang="en-US" dirty="0"/>
              <a:t>the voltage reference that is compared with the triangular carrier wave is considered as the pole voltage reference</a:t>
            </a:r>
            <a:r>
              <a:rPr lang="en-US"/>
              <a:t>. </a:t>
            </a:r>
          </a:p>
          <a:p>
            <a:r>
              <a:rPr lang="en-US"/>
              <a:t>Typical </a:t>
            </a:r>
            <a:r>
              <a:rPr lang="en-US" dirty="0"/>
              <a:t>SPWM technique uses a phase voltage reference as the pole voltage reference. On the other hand, different pole voltage reference can be used according to the PWM technique</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29</a:t>
            </a:fld>
            <a:endParaRPr lang="en-US"/>
          </a:p>
        </p:txBody>
      </p:sp>
    </p:spTree>
    <p:extLst>
      <p:ext uri="{BB962C8B-B14F-4D97-AF65-F5344CB8AC3E}">
        <p14:creationId xmlns:p14="http://schemas.microsoft.com/office/powerpoint/2010/main" val="3543137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Difference Between Pole Voltage and Phase Voltage References An inverter output determined by comparing a voltage reference with the triangular carrier wave is the pole voltage. Thus the voltage reference that is compared with the triangular carrier wave is considered as the pole voltage reference. Typical SPWM technique uses a phase voltage reference as the pole voltage reference. On the other hand, different pole voltage reference can be used according to the PWM technique</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30</a:t>
            </a:fld>
            <a:endParaRPr lang="en-US"/>
          </a:p>
        </p:txBody>
      </p:sp>
    </p:spTree>
    <p:extLst>
      <p:ext uri="{BB962C8B-B14F-4D97-AF65-F5344CB8AC3E}">
        <p14:creationId xmlns:p14="http://schemas.microsoft.com/office/powerpoint/2010/main" val="1984616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4</a:t>
            </a:fld>
            <a:endParaRPr lang="en-US"/>
          </a:p>
        </p:txBody>
      </p:sp>
    </p:spTree>
    <p:extLst>
      <p:ext uri="{BB962C8B-B14F-4D97-AF65-F5344CB8AC3E}">
        <p14:creationId xmlns:p14="http://schemas.microsoft.com/office/powerpoint/2010/main" val="2896915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Difference Between Pole Voltage and Phase Voltage References </a:t>
            </a:r>
          </a:p>
          <a:p>
            <a:endParaRPr lang="en-US" dirty="0"/>
          </a:p>
          <a:p>
            <a:r>
              <a:rPr lang="en-US" dirty="0"/>
              <a:t>An inverter output determined by comparing a voltage reference with the triangular carrier wave is the pole voltage. Thus the voltage reference that is compared with the triangular carrier wave is considered as the pole voltage reference. Typical SPWM technique uses a phase voltage reference as the pole voltage reference. On the other hand, different pole voltage reference can be used according to the PWM technique</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31</a:t>
            </a:fld>
            <a:endParaRPr lang="en-US"/>
          </a:p>
        </p:txBody>
      </p:sp>
    </p:spTree>
    <p:extLst>
      <p:ext uri="{BB962C8B-B14F-4D97-AF65-F5344CB8AC3E}">
        <p14:creationId xmlns:p14="http://schemas.microsoft.com/office/powerpoint/2010/main" val="677924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SPWM technique has been widely popular due to the simplicity of its principle and analog implementation. In the analogue implementation of the SPWM (referred to as naturally sampled PWM), an analog integrator is used to generate a triangular carrier wave, and an analog comparator is used to determine the intersection instants of the triangular carrier wave and modulating signal. In contrast, its software-based implementation using a digital technique or microprocessor is not easy because this requires solving the transcendental equation, which defines points of intersection used to determine the switching instants. Instead, as shown in Fig. 7.34, the so-called regular-sampled PWM is used in which the sinusoidal reference is held at a constant sampled value for the carrier interval, and the sampled value is compared with the carrier wave to determine the switching instants [5]. In the regular-sampled PWM, there are two types of sampling, symmetric and asymmetric. In the symmetrical sampling of</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32</a:t>
            </a:fld>
            <a:endParaRPr lang="en-US"/>
          </a:p>
        </p:txBody>
      </p:sp>
    </p:spTree>
    <p:extLst>
      <p:ext uri="{BB962C8B-B14F-4D97-AF65-F5344CB8AC3E}">
        <p14:creationId xmlns:p14="http://schemas.microsoft.com/office/powerpoint/2010/main" val="3126441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en-US" dirty="0"/>
                  <a:t>The SPWM technique has been widely popular due to the simplicity of its principle and analog implementation. In the analogue implementation of the SPWM (referred to as naturally sampled PWM), an analog integrator is used to generate a triangular carrier wave, and an analog comparator is used to determine the intersection instants of the triangular carrier wave and modulating signal. In contrast, its software-based implementation using a digital technique or microprocessor is not easy because this requires solving the transcendental equation, which defines points of intersection used to determine the switching instants. Instead, as shown in Fig. 7.34, the so-called regular-sampled PWM is used in which the sinusoidal reference is held at a constant sampled value for the carrier interval, and the sampled value is compared with the carrier wave to determine the switching instants [5]. In the regular-sampled PWM, there are two types of sampling, symmetric and asymmetric. In the symmetrical sampling of</a:t>
                </a:r>
              </a:p>
              <a:p>
                <a:endParaRPr lang="en-US" dirty="0"/>
              </a:p>
              <a:p>
                <a:r>
                  <a:rPr lang="ru-RU" sz="1200" dirty="0">
                    <a:latin typeface="ALS Schlange sans"/>
                  </a:rPr>
                  <a:t>Формирование выходного напряжения АИН с использованием ШИМ, уводит спектр гармоник отличных от основной в область высоких частот. Чем выше несущая частота, тем больше частота гармоник, подлежащих либо фильтрации с помощью фильтров, либо поступающих непосредственно на обмотки электромашины и выделяющихся там. </a:t>
                </a:r>
              </a:p>
              <a:p>
                <a:r>
                  <a:rPr lang="ru-RU" sz="1200" dirty="0">
                    <a:latin typeface="ALS Schlange sans"/>
                  </a:rPr>
                  <a:t>Известно, что верхний предел величины несущей частоты АИН ограничен частотными свойствами транзисторов и диодов и коммутационными потерями, уменьшающими КПД преобразователя, а также введением мертвого  времени и разумной величиной периода коммутации с точки зрения сохранения необходимого диапазона регулирования выходного напряжения инвертора.</a:t>
                </a:r>
                <a:endParaRPr lang="ru-RU" sz="1200" dirty="0"/>
              </a:p>
              <a:p>
                <a:r>
                  <a:rPr lang="ru-RU" sz="1200" dirty="0">
                    <a:latin typeface="ALS Schlange sans"/>
                  </a:rPr>
                  <a:t>Проблему увеличения КПД и возможность реализации высокоэффективного АИН на значительные мощности с низкими частотами основной гармоники (например: тяговый электропривод) можно частично решить, используя методы выборочного исключения нежелательных гармоник,  по существу путем повышения коэффициента </a:t>
                </a:r>
                <a:r>
                  <a:rPr lang="ru-RU" sz="1200" dirty="0" err="1">
                    <a:latin typeface="ALS Schlange sans"/>
                  </a:rPr>
                  <a:t>режекции</a:t>
                </a:r>
                <a:r>
                  <a:rPr lang="ru-RU" sz="1200" dirty="0">
                    <a:latin typeface="ALS Schlange sans"/>
                  </a:rPr>
                  <a:t> гармоник и увеличения номера первой низшей из высших гармоник в ряду Фурье.</a:t>
                </a:r>
                <a:endParaRPr lang="ru-RU" sz="1200" dirty="0"/>
              </a:p>
              <a:p>
                <a:r>
                  <a:rPr lang="ru-RU" sz="1200" dirty="0">
                    <a:latin typeface="ALS Schlange sans"/>
                  </a:rPr>
                  <a:t>Другими словами, кривая выходного напряжения строится таким образом, чтобы в ней отсутствовали наиболее близкие гармоники к основной. Исключение даже двух ближайших к основной гармоник, например 3-ей и 5-ой, существенно облегчает ситуацию либо с габаритами фильтра, либо с потерями в машине.</a:t>
                </a:r>
                <a:endParaRPr lang="ru-RU" sz="1200" dirty="0"/>
              </a:p>
              <a:p>
                <a:r>
                  <a:rPr lang="ru-RU" sz="1200" dirty="0">
                    <a:latin typeface="ALS Schlange sans"/>
                  </a:rPr>
                  <a:t>Исключение определенных гармоник может осуществляться следующими способами:</a:t>
                </a:r>
                <a:endParaRPr lang="ru-RU" sz="1200" dirty="0"/>
              </a:p>
              <a:p>
                <a:pPr marL="0" indent="0">
                  <a:buNone/>
                </a:pPr>
                <a:r>
                  <a:rPr lang="ru-RU" sz="1200" dirty="0">
                    <a:latin typeface="ALS Schlange sans"/>
                  </a:rPr>
                  <a:t>- использование дополнительных коммутаций на полупериоде выходного напряжения инвертора (рис.   );</a:t>
                </a:r>
                <a:endParaRPr lang="ru-RU" sz="1200" dirty="0"/>
              </a:p>
              <a:p>
                <a:pPr marL="0" indent="0">
                  <a:buNone/>
                </a:pPr>
                <a:r>
                  <a:rPr lang="ru-RU" sz="1200" dirty="0">
                    <a:latin typeface="ALS Schlange sans"/>
                  </a:rPr>
                  <a:t>- построение кривой выходного напряжения в виде набора ограниченного числа однополярных импульсов одинаковой длительности на полупериоде выходного напряжения (рис.      ).</a:t>
                </a:r>
                <a:endParaRPr lang="ru-RU" sz="1200" dirty="0"/>
              </a:p>
              <a:p>
                <a:r>
                  <a:rPr lang="ru-RU" sz="1200" dirty="0">
                    <a:latin typeface="ALS Schlange sans"/>
                  </a:rPr>
                  <a:t>Как видно из рис.    в кривой выходного напряжения однофазного инвертора имеются "вырезки" при углах </a:t>
                </a:r>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rPr>
                          <m:t>1</m:t>
                        </m:r>
                      </m:sub>
                    </m:sSub>
                  </m:oMath>
                </a14:m>
                <a:r>
                  <a:rPr lang="ru-RU" sz="1200" dirty="0">
                    <a:latin typeface="ALS Schlange sans"/>
                  </a:rPr>
                  <a:t> и  </a:t>
                </a:r>
                <a:r>
                  <a:rPr lang="el-GR" sz="1200" dirty="0"/>
                  <a:t> </a:t>
                </a:r>
                <a14:m>
                  <m:oMath xmlns:m="http://schemas.openxmlformats.org/officeDocument/2006/math">
                    <m:sSub>
                      <m:sSubPr>
                        <m:ctrlPr>
                          <a:rPr lang="el-GR" sz="1200" i="1">
                            <a:latin typeface="Cambria Math" panose="02040503050406030204" pitchFamily="18" charset="0"/>
                          </a:rPr>
                        </m:ctrlPr>
                      </m:sSubPr>
                      <m:e>
                        <m:r>
                          <a:rPr lang="el-GR" sz="1200" i="1">
                            <a:latin typeface="Cambria Math" panose="02040503050406030204" pitchFamily="18" charset="0"/>
                            <a:ea typeface="Cambria Math" panose="02040503050406030204" pitchFamily="18" charset="0"/>
                          </a:rPr>
                          <m:t>𝛼</m:t>
                        </m:r>
                      </m:e>
                      <m:sub>
                        <m:r>
                          <a:rPr lang="ru-RU" sz="1200" i="1">
                            <a:latin typeface="Cambria Math" panose="02040503050406030204" pitchFamily="18" charset="0"/>
                          </a:rPr>
                          <m:t>2</m:t>
                        </m:r>
                      </m:sub>
                    </m:sSub>
                  </m:oMath>
                </a14:m>
                <a:r>
                  <a:rPr lang="ru-RU" sz="1200" dirty="0">
                    <a:latin typeface="ALS Schlange sans"/>
                  </a:rPr>
                  <a:t>.</a:t>
                </a:r>
              </a:p>
              <a:p>
                <a:r>
                  <a:rPr lang="ru-RU" sz="1200" dirty="0">
                    <a:latin typeface="ALS Schlange sans"/>
                  </a:rPr>
                  <a:t> На отрицательном полупериоде выходного напряжения АИН сделаны аналогичные вырезки. Такая кривая не содержит четных гармоник, а в случае трехфазного инвертора и гармоник, еще и кратных трем. Количество "вырезок" на половине периода кривой выходного напряжения соответствует количеству устраняемых гармоник.</a:t>
                </a:r>
              </a:p>
              <a:p>
                <a:r>
                  <a:rPr lang="ru-RU" sz="1200" dirty="0">
                    <a:latin typeface="ALS Schlange sans"/>
                  </a:rPr>
                  <a:t>При этом необходимо отметить, что наличие таких "вырезок" в кривой выходного напряжения естественно  снижает уровень действующего значения первой гармоники этого напряжения и чем большее число нежелательных гармоник устраняется и чем больше "вырезок ", тем меньше амплитуда основной.</a:t>
                </a:r>
                <a:endParaRPr lang="ru-RU" sz="1200" dirty="0"/>
              </a:p>
              <a:p>
                <a:endParaRPr lang="ru-RU" dirty="0"/>
              </a:p>
            </p:txBody>
          </p:sp>
        </mc:Choice>
        <mc:Fallback xmlns="">
          <p:sp>
            <p:nvSpPr>
              <p:cNvPr id="3" name="Заметки 2"/>
              <p:cNvSpPr>
                <a:spLocks noGrp="1"/>
              </p:cNvSpPr>
              <p:nvPr>
                <p:ph type="body" idx="1"/>
              </p:nvPr>
            </p:nvSpPr>
            <p:spPr/>
            <p:txBody>
              <a:bodyPr/>
              <a:lstStyle/>
              <a:p>
                <a:r>
                  <a:rPr lang="en-US" dirty="0"/>
                  <a:t>The SPWM technique has been widely popular due to the simplicity of its principle and analog implementation. In the analogue implementation of the SPWM (referred to as naturally sampled PWM), an analog integrator is used to generate a triangular carrier wave, and an analog comparator is used to determine the intersection instants of the triangular carrier wave and modulating signal. In contrast, its software-based implementation using a digital technique or microprocessor is not easy because this requires solving the transcendental equation, which defines points of intersection used to determine the switching instants. Instead, as shown in Fig. 7.34, the so-called regular-sampled PWM is used in which the sinusoidal reference is held at a constant sampled value for the carrier interval, and the sampled value is compared with the carrier wave to determine the switching instants [5]. In the regular-sampled PWM, there are two types of sampling, symmetric and asymmetric. In the symmetrical sampling of</a:t>
                </a:r>
              </a:p>
              <a:p>
                <a:endParaRPr lang="en-US" dirty="0"/>
              </a:p>
              <a:p>
                <a:r>
                  <a:rPr lang="ru-RU" sz="1200" dirty="0">
                    <a:latin typeface="ALS Schlange sans"/>
                  </a:rPr>
                  <a:t>Формирование выходного напряжения АИН с использованием ШИМ, уводит спектр гармоник отличных от основной в область высоких частот. Чем выше несущая частота, тем больше частота гармоник, подлежащих либо фильтрации с помощью фильтров, либо поступающих непосредственно на обмотки электромашины и выделяющихся там. </a:t>
                </a:r>
              </a:p>
              <a:p>
                <a:r>
                  <a:rPr lang="ru-RU" sz="1200" dirty="0">
                    <a:latin typeface="ALS Schlange sans"/>
                  </a:rPr>
                  <a:t>Известно, что верхний предел величины несущей частоты АИН ограничен частотными свойствами транзисторов и диодов и коммутационными потерями, уменьшающими КПД преобразователя, а также введением мертвого  времени и разумной величиной периода коммутации с точки зрения сохранения необходимого диапазона регулирования выходного напряжения инвертора.</a:t>
                </a:r>
                <a:endParaRPr lang="ru-RU" sz="1200" dirty="0"/>
              </a:p>
              <a:p>
                <a:r>
                  <a:rPr lang="ru-RU" sz="1200" dirty="0">
                    <a:latin typeface="ALS Schlange sans"/>
                  </a:rPr>
                  <a:t>Проблему увеличения КПД и возможность реализации высокоэффективного АИН на значительные мощности с низкими частотами основной гармоники (например: тяговый электропривод) можно частично решить, используя методы выборочного исключения нежелательных гармоник,  по существу путем повышения коэффициента </a:t>
                </a:r>
                <a:r>
                  <a:rPr lang="ru-RU" sz="1200" dirty="0" err="1">
                    <a:latin typeface="ALS Schlange sans"/>
                  </a:rPr>
                  <a:t>режекции</a:t>
                </a:r>
                <a:r>
                  <a:rPr lang="ru-RU" sz="1200" dirty="0">
                    <a:latin typeface="ALS Schlange sans"/>
                  </a:rPr>
                  <a:t> гармоник и увеличения номера первой низшей из высших гармоник в ряду Фурье.</a:t>
                </a:r>
                <a:endParaRPr lang="ru-RU" sz="1200" dirty="0"/>
              </a:p>
              <a:p>
                <a:r>
                  <a:rPr lang="ru-RU" sz="1200" dirty="0">
                    <a:latin typeface="ALS Schlange sans"/>
                  </a:rPr>
                  <a:t>Другими словами, кривая выходного напряжения строится таким образом, чтобы в ней отсутствовали наиболее близкие гармоники к основной. Исключение даже двух ближайших к основной гармоник, например 3-ей и 5-ой, существенно облегчает ситуацию либо с габаритами фильтра, либо с потерями в машине.</a:t>
                </a:r>
                <a:endParaRPr lang="ru-RU" sz="1200" dirty="0"/>
              </a:p>
              <a:p>
                <a:r>
                  <a:rPr lang="ru-RU" sz="1200" dirty="0">
                    <a:latin typeface="ALS Schlange sans"/>
                  </a:rPr>
                  <a:t>Исключение определенных гармоник может осуществляться следующими способами:</a:t>
                </a:r>
                <a:endParaRPr lang="ru-RU" sz="1200" dirty="0"/>
              </a:p>
              <a:p>
                <a:pPr marL="0" indent="0">
                  <a:buNone/>
                </a:pPr>
                <a:r>
                  <a:rPr lang="ru-RU" sz="1200" dirty="0">
                    <a:latin typeface="ALS Schlange sans"/>
                  </a:rPr>
                  <a:t>- использование дополнительных коммутаций на полупериоде выходного напряжения инвертора (рис.   );</a:t>
                </a:r>
                <a:endParaRPr lang="ru-RU" sz="1200" dirty="0"/>
              </a:p>
              <a:p>
                <a:pPr marL="0" indent="0">
                  <a:buNone/>
                </a:pPr>
                <a:r>
                  <a:rPr lang="ru-RU" sz="1200" dirty="0">
                    <a:latin typeface="ALS Schlange sans"/>
                  </a:rPr>
                  <a:t>- построение кривой выходного напряжения в виде набора ограниченного числа однополярных импульсов одинаковой длительности на полупериоде выходного напряжения (рис.      ).</a:t>
                </a:r>
                <a:endParaRPr lang="ru-RU" sz="1200" dirty="0"/>
              </a:p>
              <a:p>
                <a:r>
                  <a:rPr lang="ru-RU" sz="1200" dirty="0">
                    <a:latin typeface="ALS Schlange sans"/>
                  </a:rPr>
                  <a:t>Как видно из рис.    в кривой выходного напряжения однофазного инвертора имеются "вырезки" при углах </a:t>
                </a:r>
                <a:r>
                  <a:rPr lang="en-US" sz="1200" dirty="0"/>
                  <a:t> </a:t>
                </a:r>
                <a:r>
                  <a:rPr lang="en-US" sz="1200" i="0">
                    <a:latin typeface="Cambria Math" panose="02040503050406030204" pitchFamily="18" charset="0"/>
                    <a:ea typeface="Cambria Math" panose="02040503050406030204" pitchFamily="18" charset="0"/>
                  </a:rPr>
                  <a:t>∝_</a:t>
                </a:r>
                <a:r>
                  <a:rPr lang="en-US" sz="1200" i="0">
                    <a:latin typeface="Cambria Math" panose="02040503050406030204" pitchFamily="18" charset="0"/>
                  </a:rPr>
                  <a:t>1</a:t>
                </a:r>
                <a:r>
                  <a:rPr lang="ru-RU" sz="1200" dirty="0">
                    <a:latin typeface="ALS Schlange sans"/>
                  </a:rPr>
                  <a:t> и  </a:t>
                </a:r>
                <a:r>
                  <a:rPr lang="el-GR" sz="1200" dirty="0"/>
                  <a:t> </a:t>
                </a:r>
                <a:r>
                  <a:rPr lang="el-GR" sz="1200" i="0">
                    <a:latin typeface="Cambria Math" panose="02040503050406030204" pitchFamily="18" charset="0"/>
                    <a:ea typeface="Cambria Math" panose="02040503050406030204" pitchFamily="18" charset="0"/>
                  </a:rPr>
                  <a:t>𝛼_</a:t>
                </a:r>
                <a:r>
                  <a:rPr lang="ru-RU" sz="1200" i="0">
                    <a:latin typeface="Cambria Math" panose="02040503050406030204" pitchFamily="18" charset="0"/>
                  </a:rPr>
                  <a:t>2</a:t>
                </a:r>
                <a:r>
                  <a:rPr lang="ru-RU" sz="1200" dirty="0">
                    <a:latin typeface="ALS Schlange sans"/>
                  </a:rPr>
                  <a:t>.</a:t>
                </a:r>
              </a:p>
              <a:p>
                <a:r>
                  <a:rPr lang="ru-RU" sz="1200" dirty="0">
                    <a:latin typeface="ALS Schlange sans"/>
                  </a:rPr>
                  <a:t> На отрицательном полупериоде выходного напряжения АИН сделаны аналогичные вырезки. Такая кривая не содержит четных гармоник, а в случае трехфазного инвертора и гармоник, еще и кратных трем. Количество "вырезок" на половине периода кривой выходного напряжения соответствует количеству устраняемых гармоник.</a:t>
                </a:r>
              </a:p>
              <a:p>
                <a:r>
                  <a:rPr lang="ru-RU" sz="1200" dirty="0">
                    <a:latin typeface="ALS Schlange sans"/>
                  </a:rPr>
                  <a:t>При этом необходимо отметить, что наличие таких "вырезок" в кривой выходного напряжения естественно  снижает уровень действующего значения первой гармоники этого напряжения и чем большее число нежелательных гармоник устраняется и чем больше "вырезок ", тем меньше амплитуда основной.</a:t>
                </a:r>
                <a:endParaRPr lang="ru-RU" sz="1200" dirty="0"/>
              </a:p>
              <a:p>
                <a:endParaRPr lang="ru-RU" dirty="0"/>
              </a:p>
            </p:txBody>
          </p:sp>
        </mc:Fallback>
      </mc:AlternateContent>
      <p:sp>
        <p:nvSpPr>
          <p:cNvPr id="4" name="Номер слайда 3"/>
          <p:cNvSpPr>
            <a:spLocks noGrp="1"/>
          </p:cNvSpPr>
          <p:nvPr>
            <p:ph type="sldNum" sz="quarter" idx="5"/>
          </p:nvPr>
        </p:nvSpPr>
        <p:spPr/>
        <p:txBody>
          <a:bodyPr/>
          <a:lstStyle/>
          <a:p>
            <a:fld id="{F449711C-DB87-6342-8123-FE7E39EB0067}" type="slidenum">
              <a:rPr lang="en-US" smtClean="0"/>
              <a:pPr/>
              <a:t>33</a:t>
            </a:fld>
            <a:endParaRPr lang="en-US"/>
          </a:p>
        </p:txBody>
      </p:sp>
    </p:spTree>
    <p:extLst>
      <p:ext uri="{BB962C8B-B14F-4D97-AF65-F5344CB8AC3E}">
        <p14:creationId xmlns:p14="http://schemas.microsoft.com/office/powerpoint/2010/main" val="2146463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5640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a:t>Для исключения токов нулевой последовательности питание АД обычно осуществляется по схеме без нулевого провода. Это приводит к тому, что коммутация любого из ключей вызывает изменение напряжения на всех обмотках. Учесть эту связь можно, если представить выходное напряжение инвертора пространственным вектором в неподвижной системе координат фазных обмоток статора АД.</a:t>
            </a:r>
          </a:p>
          <a:p>
            <a:r>
              <a:rPr lang="ru-RU" sz="1200"/>
              <a:t>Состояния [000] и [111] соответствуют замыканию токов в обмотках статора верхними (нечётными) или нижними (чётными) ключами в контурах, образованных открытыми транзисторами и диодами моста, и отключению их от источника питания. При этом, прикладываемые к фазам напряжения будут равны нулю. </a:t>
            </a:r>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35</a:t>
            </a:fld>
            <a:endParaRPr lang="en-US"/>
          </a:p>
        </p:txBody>
      </p:sp>
    </p:spTree>
    <p:extLst>
      <p:ext uri="{BB962C8B-B14F-4D97-AF65-F5344CB8AC3E}">
        <p14:creationId xmlns:p14="http://schemas.microsoft.com/office/powerpoint/2010/main" val="3494706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gn="just">
              <a:lnSpc>
                <a:spcPct val="115000"/>
              </a:lnSpc>
              <a:spcAft>
                <a:spcPts val="1000"/>
              </a:spcAft>
            </a:pPr>
            <a:r>
              <a:rPr lang="ru-RU" sz="1800">
                <a:effectLst/>
                <a:latin typeface="Times New Roman" panose="02020603050405020304" pitchFamily="18" charset="0"/>
                <a:ea typeface="Calibri" panose="020F0502020204030204" pitchFamily="34" charset="0"/>
                <a:cs typeface="Calibri" panose="020F0502020204030204" pitchFamily="34" charset="0"/>
              </a:rPr>
              <a:t>Приведенные выше диаграммы отражают алгоритм, соответствующий включению каждого ключа на время, продолжительностью 180 эл. градусов, при котором включенному состоянию каждого из транзисторов верхней группы инвертора –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1,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3,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5 соответствует выключенное состояние транзистора той же фазы нижней группы транзисторов 3-х фазного моста, т.е.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4,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6, </a:t>
            </a:r>
            <a:r>
              <a:rPr lang="en-US" sz="1800">
                <a:effectLst/>
                <a:latin typeface="Times New Roman" panose="02020603050405020304" pitchFamily="18" charset="0"/>
                <a:ea typeface="Calibri" panose="020F0502020204030204" pitchFamily="34" charset="0"/>
                <a:cs typeface="Calibri" panose="020F0502020204030204" pitchFamily="34" charset="0"/>
              </a:rPr>
              <a:t>VT</a:t>
            </a:r>
            <a:r>
              <a:rPr lang="ru-RU" sz="1800">
                <a:effectLst/>
                <a:latin typeface="Times New Roman" panose="02020603050405020304" pitchFamily="18" charset="0"/>
                <a:ea typeface="Calibri" panose="020F0502020204030204" pitchFamily="34" charset="0"/>
                <a:cs typeface="Calibri" panose="020F0502020204030204" pitchFamily="34" charset="0"/>
              </a:rPr>
              <a:t>2 и наоборот. При этом, как и при классической </a:t>
            </a:r>
            <a:r>
              <a:rPr lang="en-US" sz="1800">
                <a:effectLst/>
                <a:latin typeface="Times New Roman" panose="02020603050405020304" pitchFamily="18" charset="0"/>
                <a:ea typeface="Calibri" panose="020F0502020204030204" pitchFamily="34" charset="0"/>
                <a:cs typeface="Calibri" panose="020F0502020204030204" pitchFamily="34" charset="0"/>
              </a:rPr>
              <a:t>Sin</a:t>
            </a:r>
            <a:r>
              <a:rPr lang="ru-RU" sz="1800">
                <a:effectLst/>
                <a:latin typeface="Times New Roman" panose="02020603050405020304" pitchFamily="18" charset="0"/>
                <a:ea typeface="Calibri" panose="020F0502020204030204" pitchFamily="34" charset="0"/>
                <a:cs typeface="Calibri" panose="020F0502020204030204" pitchFamily="34" charset="0"/>
              </a:rPr>
              <a:t>- модуляции (скалярной) при одном открытом транзисторе верхней группы (нечетной) открыты два транзистора нижней (четной) группы трехфазного моста и наоборот.</a:t>
            </a:r>
            <a:endParaRPr lang="ru-RU" sz="1800">
              <a:effectLst/>
              <a:latin typeface="Calibri" panose="020F0502020204030204" pitchFamily="34" charset="0"/>
              <a:ea typeface="Calibri" panose="020F0502020204030204" pitchFamily="34" charset="0"/>
            </a:endParaRPr>
          </a:p>
          <a:p>
            <a:pPr marL="0" indent="0" algn="just">
              <a:lnSpc>
                <a:spcPct val="115000"/>
              </a:lnSpc>
              <a:spcAft>
                <a:spcPts val="1000"/>
              </a:spcAft>
            </a:pPr>
            <a:r>
              <a:rPr lang="ru-RU" sz="1800">
                <a:effectLst/>
                <a:latin typeface="Times New Roman" panose="02020603050405020304" pitchFamily="18" charset="0"/>
                <a:ea typeface="Calibri" panose="020F0502020204030204" pitchFamily="34" charset="0"/>
                <a:cs typeface="Calibri" panose="020F0502020204030204" pitchFamily="34" charset="0"/>
              </a:rPr>
              <a:t>Каждому такому состоянию транзисторов соответствует интервал π/3 или 60 град., на границах которого происходят переключения. При такой длительности интервалов имеем только шесть активных состояний ключей в мостовой схеме и шесть базовых (обобщенных) векторов </a:t>
            </a:r>
            <a:r>
              <a:rPr lang="ru-RU" sz="1800">
                <a:effectLst/>
                <a:latin typeface="Times New Roman" panose="02020603050405020304" pitchFamily="18" charset="0"/>
                <a:ea typeface="Calibri" panose="020F0502020204030204" pitchFamily="34" charset="0"/>
              </a:rPr>
              <a:t>в α, β –координатах</a:t>
            </a:r>
            <a:r>
              <a:rPr lang="ru-RU" sz="1800">
                <a:effectLst/>
                <a:latin typeface="Times New Roman" panose="02020603050405020304" pitchFamily="18" charset="0"/>
                <a:ea typeface="Calibri" panose="020F0502020204030204" pitchFamily="34" charset="0"/>
                <a:cs typeface="Calibri" panose="020F0502020204030204" pitchFamily="34" charset="0"/>
              </a:rPr>
              <a:t> и не учитываются нулевые состояния пространственного вектора.</a:t>
            </a:r>
            <a:endParaRPr lang="ru-RU" sz="1800">
              <a:effectLst/>
              <a:latin typeface="Calibri" panose="020F0502020204030204" pitchFamily="34" charset="0"/>
              <a:ea typeface="Calibri" panose="020F0502020204030204" pitchFamily="34" charset="0"/>
            </a:endParaRPr>
          </a:p>
          <a:p>
            <a:pPr marL="0" indent="0" algn="just">
              <a:lnSpc>
                <a:spcPct val="115000"/>
              </a:lnSpc>
              <a:spcAft>
                <a:spcPts val="1000"/>
              </a:spcAft>
            </a:pPr>
            <a:r>
              <a:rPr lang="ru-RU" sz="1800">
                <a:effectLst/>
                <a:latin typeface="Times New Roman" panose="02020603050405020304" pitchFamily="18" charset="0"/>
                <a:ea typeface="Calibri" panose="020F0502020204030204" pitchFamily="34" charset="0"/>
                <a:cs typeface="Calibri" panose="020F0502020204030204" pitchFamily="34" charset="0"/>
              </a:rPr>
              <a:t>Поэтому в плоскости α, β координат имеем соответственно шесть секторов, разграниченных векторами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a:effectLst/>
                <a:latin typeface="Times New Roman" panose="02020603050405020304" pitchFamily="18" charset="0"/>
                <a:ea typeface="Calibri" panose="020F0502020204030204" pitchFamily="34" charset="0"/>
                <a:cs typeface="Calibri" panose="020F0502020204030204" pitchFamily="34" charset="0"/>
              </a:rPr>
              <a:t>1-</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a:effectLst/>
                <a:latin typeface="Times New Roman" panose="02020603050405020304" pitchFamily="18" charset="0"/>
                <a:ea typeface="Calibri" panose="020F0502020204030204" pitchFamily="34" charset="0"/>
                <a:cs typeface="Calibri" panose="020F0502020204030204" pitchFamily="34" charset="0"/>
              </a:rPr>
              <a:t>6, концы которых образуют правильный шестиугольник, центр которого, объединяющий начала векторов, отражает состояние </a:t>
            </a:r>
            <a:r>
              <a:rPr lang="en-US" sz="1800">
                <a:effectLst/>
                <a:latin typeface="Times New Roman" panose="02020603050405020304" pitchFamily="18" charset="0"/>
                <a:ea typeface="Calibri" panose="020F0502020204030204" pitchFamily="34" charset="0"/>
                <a:cs typeface="Calibri" panose="020F0502020204030204" pitchFamily="34" charset="0"/>
              </a:rPr>
              <a:t>YII</a:t>
            </a:r>
            <a:r>
              <a:rPr lang="ru-RU" sz="1800">
                <a:effectLst/>
                <a:latin typeface="Times New Roman" panose="02020603050405020304" pitchFamily="18" charset="0"/>
                <a:ea typeface="Calibri" panose="020F0502020204030204" pitchFamily="34" charset="0"/>
                <a:cs typeface="Calibri" panose="020F0502020204030204" pitchFamily="34" charset="0"/>
              </a:rPr>
              <a:t> и </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 с нулевыми значениями напряжения на фазах электромашины.</a:t>
            </a:r>
            <a:endParaRPr lang="ru-RU" sz="1800">
              <a:effectLst/>
              <a:latin typeface="Calibri" panose="020F0502020204030204" pitchFamily="34" charset="0"/>
              <a:ea typeface="Calibri" panose="020F0502020204030204" pitchFamily="34" charset="0"/>
            </a:endParaRPr>
          </a:p>
          <a:p>
            <a:pPr marL="0" indent="0" algn="just">
              <a:lnSpc>
                <a:spcPct val="115000"/>
              </a:lnSpc>
              <a:spcAft>
                <a:spcPts val="1000"/>
              </a:spcAft>
            </a:pPr>
            <a:r>
              <a:rPr lang="ru-RU" sz="1800">
                <a:effectLst/>
                <a:latin typeface="Times New Roman" panose="02020603050405020304" pitchFamily="18" charset="0"/>
                <a:ea typeface="Calibri" panose="020F0502020204030204" pitchFamily="34" charset="0"/>
                <a:cs typeface="Calibri" panose="020F0502020204030204" pitchFamily="34" charset="0"/>
              </a:rPr>
              <a:t>Длина вращающегося вектора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s</a:t>
            </a:r>
            <a:r>
              <a:rPr lang="ru-RU" sz="1800">
                <a:effectLst/>
                <a:latin typeface="Times New Roman" panose="02020603050405020304" pitchFamily="18" charset="0"/>
                <a:ea typeface="Calibri" panose="020F0502020204030204" pitchFamily="34" charset="0"/>
                <a:cs typeface="Calibri" panose="020F0502020204030204" pitchFamily="34" charset="0"/>
              </a:rPr>
              <a:t> равна амплитудному значению </a:t>
            </a:r>
            <a:r>
              <a:rPr lang="en-US" sz="1800">
                <a:effectLst/>
                <a:latin typeface="Times New Roman" panose="02020603050405020304" pitchFamily="18" charset="0"/>
                <a:ea typeface="Calibri" panose="020F0502020204030204" pitchFamily="34" charset="0"/>
                <a:cs typeface="Calibri" panose="020F0502020204030204" pitchFamily="34" charset="0"/>
              </a:rPr>
              <a:t>Sin</a:t>
            </a:r>
            <a:r>
              <a:rPr lang="ru-RU" sz="1800">
                <a:effectLst/>
                <a:latin typeface="Times New Roman" panose="02020603050405020304" pitchFamily="18" charset="0"/>
                <a:ea typeface="Calibri" panose="020F0502020204030204" pitchFamily="34" charset="0"/>
                <a:cs typeface="Calibri" panose="020F0502020204030204" pitchFamily="34" charset="0"/>
              </a:rPr>
              <a:t> напряжения на фазах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а</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в</a:t>
            </a:r>
            <a:r>
              <a:rPr lang="ru-RU"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с</a:t>
            </a:r>
            <a:r>
              <a:rPr lang="ru-RU" sz="1800">
                <a:effectLst/>
                <a:latin typeface="Times New Roman" panose="02020603050405020304" pitchFamily="18" charset="0"/>
                <a:ea typeface="Calibri" panose="020F0502020204030204" pitchFamily="34" charset="0"/>
                <a:cs typeface="Calibri" panose="020F0502020204030204" pitchFamily="34" charset="0"/>
              </a:rPr>
              <a:t> – 2/3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0</a:t>
            </a:r>
            <a:r>
              <a:rPr lang="ru-RU" sz="1800">
                <a:effectLst/>
                <a:latin typeface="Times New Roman" panose="02020603050405020304" pitchFamily="18" charset="0"/>
                <a:ea typeface="Calibri" panose="020F0502020204030204" pitchFamily="34" charset="0"/>
                <a:cs typeface="Calibri" panose="020F0502020204030204" pitchFamily="34" charset="0"/>
              </a:rPr>
              <a:t>. Последовательный переход от одного базового вектора к последующему соответствует ступенчатой форме фазных напряжений, т.е. пространственный вектор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s</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в этом случае, вращается скачками с интервалом π/3, и с частотой основной гармоники выходного напряжения  </a:t>
            </a:r>
            <a:r>
              <a:rPr lang="ru-RU" sz="1800" err="1">
                <a:effectLst/>
                <a:latin typeface="Times New Roman" panose="02020603050405020304" pitchFamily="18" charset="0"/>
                <a:ea typeface="Calibri" panose="020F0502020204030204" pitchFamily="34" charset="0"/>
                <a:cs typeface="Calibri" panose="020F0502020204030204" pitchFamily="34" charset="0"/>
              </a:rPr>
              <a:t>ω</a:t>
            </a:r>
            <a:r>
              <a:rPr lang="ru-RU" sz="1800" baseline="-25000" err="1">
                <a:effectLst/>
                <a:latin typeface="Times New Roman" panose="02020603050405020304" pitchFamily="18" charset="0"/>
                <a:ea typeface="Calibri" panose="020F0502020204030204" pitchFamily="34" charset="0"/>
                <a:cs typeface="Calibri" panose="020F0502020204030204" pitchFamily="34" charset="0"/>
              </a:rPr>
              <a:t>М</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в системе неподвижных  α, β координат.</a:t>
            </a:r>
            <a:endParaRPr lang="ru-RU" sz="1800">
              <a:effectLst/>
              <a:latin typeface="Calibri" panose="020F0502020204030204" pitchFamily="34" charset="0"/>
              <a:ea typeface="Calibri" panose="020F0502020204030204" pitchFamily="34" charset="0"/>
            </a:endParaRPr>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36</a:t>
            </a:fld>
            <a:endParaRPr lang="en-US"/>
          </a:p>
        </p:txBody>
      </p:sp>
    </p:spTree>
    <p:extLst>
      <p:ext uri="{BB962C8B-B14F-4D97-AF65-F5344CB8AC3E}">
        <p14:creationId xmlns:p14="http://schemas.microsoft.com/office/powerpoint/2010/main" val="3621823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gn="just">
              <a:lnSpc>
                <a:spcPct val="115000"/>
              </a:lnSpc>
              <a:spcBef>
                <a:spcPts val="0"/>
              </a:spcBef>
              <a:spcAft>
                <a:spcPts val="600"/>
              </a:spcAft>
            </a:pPr>
            <a:r>
              <a:rPr lang="ru-RU" sz="1200">
                <a:effectLst/>
                <a:latin typeface="Times New Roman" panose="02020603050405020304" pitchFamily="18" charset="0"/>
                <a:ea typeface="Calibri" panose="020F0502020204030204" pitchFamily="34" charset="0"/>
                <a:cs typeface="Calibri" panose="020F0502020204030204" pitchFamily="34" charset="0"/>
              </a:rPr>
              <a:t>При модуляции пространственного вектора моменты переключения транзисторов стоек моста или коммутационные функции (</a:t>
            </a:r>
            <a:r>
              <a:rPr lang="en-US" sz="120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a:effectLst/>
                <a:latin typeface="Times New Roman" panose="02020603050405020304" pitchFamily="18" charset="0"/>
                <a:ea typeface="Calibri" panose="020F0502020204030204" pitchFamily="34" charset="0"/>
                <a:cs typeface="Calibri" panose="020F0502020204030204" pitchFamily="34" charset="0"/>
              </a:rPr>
              <a:t>а</a:t>
            </a:r>
            <a:r>
              <a:rPr lang="ru-RU" sz="1200">
                <a:effectLst/>
                <a:latin typeface="Times New Roman" panose="02020603050405020304" pitchFamily="18" charset="0"/>
                <a:ea typeface="Calibri" panose="020F0502020204030204" pitchFamily="34" charset="0"/>
                <a:cs typeface="Calibri" panose="020F0502020204030204" pitchFamily="34" charset="0"/>
              </a:rPr>
              <a:t>,</a:t>
            </a:r>
            <a:r>
              <a:rPr lang="en-US" sz="120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a:effectLst/>
                <a:latin typeface="Times New Roman" panose="02020603050405020304" pitchFamily="18" charset="0"/>
                <a:ea typeface="Calibri" panose="020F0502020204030204" pitchFamily="34" charset="0"/>
                <a:cs typeface="Calibri" panose="020F0502020204030204" pitchFamily="34" charset="0"/>
              </a:rPr>
              <a:t>в</a:t>
            </a:r>
            <a:r>
              <a:rPr lang="ru-RU" sz="1200">
                <a:effectLst/>
                <a:latin typeface="Times New Roman" panose="02020603050405020304" pitchFamily="18" charset="0"/>
                <a:ea typeface="Calibri" panose="020F0502020204030204" pitchFamily="34" charset="0"/>
                <a:cs typeface="Calibri" panose="020F0502020204030204" pitchFamily="34" charset="0"/>
              </a:rPr>
              <a:t>,</a:t>
            </a:r>
            <a:r>
              <a:rPr lang="en-US" sz="120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a:effectLst/>
                <a:latin typeface="Times New Roman" panose="02020603050405020304" pitchFamily="18" charset="0"/>
                <a:ea typeface="Calibri" panose="020F0502020204030204" pitchFamily="34" charset="0"/>
                <a:cs typeface="Calibri" panose="020F0502020204030204" pitchFamily="34" charset="0"/>
              </a:rPr>
              <a:t>с</a:t>
            </a:r>
            <a:r>
              <a:rPr lang="ru-RU" sz="1200">
                <a:effectLst/>
                <a:latin typeface="Times New Roman" panose="02020603050405020304" pitchFamily="18" charset="0"/>
                <a:ea typeface="Calibri" panose="020F0502020204030204" pitchFamily="34" charset="0"/>
                <a:cs typeface="Calibri" panose="020F0502020204030204" pitchFamily="34" charset="0"/>
              </a:rPr>
              <a:t>) определяются путем вычисления и формированием команд на переключение ключей с несущей частотой коммутации </a:t>
            </a:r>
            <a:r>
              <a:rPr lang="en-US" sz="1200">
                <a:effectLst/>
                <a:latin typeface="Times New Roman" panose="02020603050405020304" pitchFamily="18" charset="0"/>
                <a:ea typeface="Calibri" panose="020F0502020204030204" pitchFamily="34" charset="0"/>
                <a:cs typeface="Calibri" panose="020F0502020204030204" pitchFamily="34" charset="0"/>
              </a:rPr>
              <a:t>f </a:t>
            </a:r>
            <a:r>
              <a:rPr lang="ru-RU" sz="1200" baseline="-25000">
                <a:effectLst/>
                <a:latin typeface="Times New Roman" panose="02020603050405020304" pitchFamily="18" charset="0"/>
                <a:ea typeface="Calibri" panose="020F0502020204030204" pitchFamily="34" charset="0"/>
                <a:cs typeface="Calibri" panose="020F0502020204030204" pitchFamily="34" charset="0"/>
              </a:rPr>
              <a:t>н </a:t>
            </a:r>
            <a:r>
              <a:rPr lang="ru-RU" sz="1200">
                <a:effectLst/>
                <a:latin typeface="Times New Roman" panose="02020603050405020304" pitchFamily="18" charset="0"/>
                <a:ea typeface="Calibri" panose="020F0502020204030204" pitchFamily="34" charset="0"/>
                <a:cs typeface="Calibri" panose="020F0502020204030204" pitchFamily="34" charset="0"/>
              </a:rPr>
              <a:t> в контроллере системы управления.</a:t>
            </a:r>
            <a:endParaRPr lang="ru-RU" sz="120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a:effectLst/>
                <a:latin typeface="Times New Roman" panose="02020603050405020304" pitchFamily="18" charset="0"/>
                <a:ea typeface="Calibri" panose="020F0502020204030204" pitchFamily="34" charset="0"/>
                <a:cs typeface="Calibri" panose="020F0502020204030204" pitchFamily="34" charset="0"/>
              </a:rPr>
              <a:t>Другими словами, метод модуляции пространственного вектора состоит в усреднении его значений в пределах </a:t>
            </a:r>
            <a:r>
              <a:rPr lang="en-US" sz="1200">
                <a:effectLst/>
                <a:latin typeface="Times New Roman" panose="02020603050405020304" pitchFamily="18" charset="0"/>
                <a:ea typeface="Calibri" panose="020F0502020204030204" pitchFamily="34" charset="0"/>
                <a:cs typeface="Calibri" panose="020F0502020204030204" pitchFamily="34" charset="0"/>
              </a:rPr>
              <a:t>K</a:t>
            </a:r>
            <a:r>
              <a:rPr lang="ru-RU" sz="1200">
                <a:effectLst/>
                <a:latin typeface="Times New Roman" panose="02020603050405020304" pitchFamily="18" charset="0"/>
                <a:ea typeface="Calibri" panose="020F0502020204030204" pitchFamily="34" charset="0"/>
                <a:cs typeface="Calibri" panose="020F0502020204030204" pitchFamily="34" charset="0"/>
              </a:rPr>
              <a:t>-сектора с учетом относительной продолжительности его нахождения в состояниях 2-х смежных векторов </a:t>
            </a:r>
            <a:r>
              <a:rPr lang="en-US" sz="1200" err="1">
                <a:effectLst/>
                <a:latin typeface="Times New Roman" panose="02020603050405020304" pitchFamily="18" charset="0"/>
                <a:ea typeface="Calibri" panose="020F0502020204030204" pitchFamily="34" charset="0"/>
                <a:cs typeface="Calibri" panose="020F0502020204030204" pitchFamily="34" charset="0"/>
              </a:rPr>
              <a:t>U</a:t>
            </a:r>
            <a:r>
              <a:rPr lang="en-US" sz="1200" baseline="-25000" err="1">
                <a:effectLst/>
                <a:latin typeface="Times New Roman" panose="02020603050405020304" pitchFamily="18" charset="0"/>
                <a:ea typeface="Calibri" panose="020F0502020204030204" pitchFamily="34" charset="0"/>
                <a:cs typeface="Calibri" panose="020F0502020204030204" pitchFamily="34" charset="0"/>
              </a:rPr>
              <a:t>k</a:t>
            </a:r>
            <a:r>
              <a:rPr lang="ru-RU" sz="1200">
                <a:effectLst/>
                <a:latin typeface="Times New Roman" panose="02020603050405020304" pitchFamily="18" charset="0"/>
                <a:ea typeface="Calibri" panose="020F0502020204030204" pitchFamily="34" charset="0"/>
                <a:cs typeface="Calibri" panose="020F0502020204030204" pitchFamily="34" charset="0"/>
              </a:rPr>
              <a:t> и </a:t>
            </a:r>
            <a:r>
              <a:rPr lang="en-US" sz="1200" err="1">
                <a:effectLst/>
                <a:latin typeface="Times New Roman" panose="02020603050405020304" pitchFamily="18" charset="0"/>
                <a:ea typeface="Calibri" panose="020F0502020204030204" pitchFamily="34" charset="0"/>
                <a:cs typeface="Calibri" panose="020F0502020204030204" pitchFamily="34" charset="0"/>
              </a:rPr>
              <a:t>U</a:t>
            </a:r>
            <a:r>
              <a:rPr lang="en-US" sz="1200" baseline="-25000" err="1">
                <a:effectLst/>
                <a:latin typeface="Times New Roman" panose="02020603050405020304" pitchFamily="18" charset="0"/>
                <a:ea typeface="Calibri" panose="020F0502020204030204" pitchFamily="34" charset="0"/>
                <a:cs typeface="Calibri" panose="020F0502020204030204" pitchFamily="34" charset="0"/>
              </a:rPr>
              <a:t>k</a:t>
            </a:r>
            <a:r>
              <a:rPr lang="ru-RU" sz="1200" baseline="-25000">
                <a:effectLst/>
                <a:latin typeface="Times New Roman" panose="02020603050405020304" pitchFamily="18" charset="0"/>
                <a:ea typeface="Calibri" panose="020F0502020204030204" pitchFamily="34" charset="0"/>
                <a:cs typeface="Calibri" panose="020F0502020204030204" pitchFamily="34" charset="0"/>
              </a:rPr>
              <a:t>+1</a:t>
            </a:r>
            <a:r>
              <a:rPr lang="ru-RU" sz="1200">
                <a:effectLst/>
                <a:latin typeface="Times New Roman" panose="02020603050405020304" pitchFamily="18" charset="0"/>
                <a:ea typeface="Calibri" panose="020F0502020204030204" pitchFamily="34" charset="0"/>
                <a:cs typeface="Calibri" panose="020F0502020204030204" pitchFamily="34" charset="0"/>
              </a:rPr>
              <a:t> а также, с учетом относительных продолжительностей одновременного  включения всех ключей верхней и/или нижней группы транзисторов моста  – состояния </a:t>
            </a:r>
            <a:r>
              <a:rPr lang="en-US" sz="1200">
                <a:effectLst/>
                <a:latin typeface="Times New Roman" panose="02020603050405020304" pitchFamily="18" charset="0"/>
                <a:ea typeface="Calibri" panose="020F0502020204030204" pitchFamily="34" charset="0"/>
                <a:cs typeface="Calibri" panose="020F0502020204030204" pitchFamily="34" charset="0"/>
              </a:rPr>
              <a:t>YII</a:t>
            </a:r>
            <a:r>
              <a:rPr lang="ru-RU" sz="1200">
                <a:effectLst/>
                <a:latin typeface="Times New Roman" panose="02020603050405020304" pitchFamily="18" charset="0"/>
                <a:ea typeface="Calibri" panose="020F0502020204030204" pitchFamily="34" charset="0"/>
                <a:cs typeface="Calibri" panose="020F0502020204030204" pitchFamily="34" charset="0"/>
              </a:rPr>
              <a:t> или  </a:t>
            </a:r>
            <a:r>
              <a:rPr lang="en-US" sz="1200">
                <a:effectLst/>
                <a:latin typeface="Times New Roman" panose="02020603050405020304" pitchFamily="18" charset="0"/>
                <a:ea typeface="Calibri" panose="020F0502020204030204" pitchFamily="34" charset="0"/>
                <a:cs typeface="Calibri" panose="020F0502020204030204" pitchFamily="34" charset="0"/>
              </a:rPr>
              <a:t>YIII</a:t>
            </a:r>
            <a:r>
              <a:rPr lang="ru-RU" sz="1200">
                <a:effectLst/>
                <a:latin typeface="Times New Roman" panose="02020603050405020304" pitchFamily="18" charset="0"/>
                <a:ea typeface="Calibri" panose="020F0502020204030204" pitchFamily="34" charset="0"/>
                <a:cs typeface="Calibri" panose="020F0502020204030204" pitchFamily="34" charset="0"/>
              </a:rPr>
              <a:t> с нулевыми значениями напряжения  на обмотках двигателя.  </a:t>
            </a:r>
            <a:endParaRPr lang="ru-RU" sz="120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a:effectLst/>
                <a:latin typeface="Times New Roman" panose="02020603050405020304" pitchFamily="18" charset="0"/>
                <a:ea typeface="Calibri" panose="020F0502020204030204" pitchFamily="34" charset="0"/>
                <a:cs typeface="Calibri" panose="020F0502020204030204" pitchFamily="34" charset="0"/>
              </a:rPr>
              <a:t>Таким образом, при ПВМ для формирования ПВ необходимой величины, мы используем не только линейную комбинацию исходного и следующего за ним ненулевого базового вектора, а также один или оба нулевых вектора.</a:t>
            </a:r>
            <a:endParaRPr lang="ru-RU" sz="120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a:effectLst/>
                <a:latin typeface="Times New Roman" panose="02020603050405020304" pitchFamily="18" charset="0"/>
                <a:ea typeface="Calibri" panose="020F0502020204030204" pitchFamily="34" charset="0"/>
                <a:cs typeface="Calibri" panose="020F0502020204030204" pitchFamily="34" charset="0"/>
              </a:rPr>
              <a:t>По существу алгоритм управления инвертором сводится к следующему:  при заданном в определенный момент времени положении ПВ (угол </a:t>
            </a:r>
            <a:r>
              <a:rPr lang="en-US" sz="1200">
                <a:effectLst/>
                <a:latin typeface="Times New Roman" panose="02020603050405020304" pitchFamily="18" charset="0"/>
                <a:ea typeface="Calibri" panose="020F0502020204030204" pitchFamily="34" charset="0"/>
                <a:cs typeface="Calibri" panose="020F0502020204030204" pitchFamily="34" charset="0"/>
              </a:rPr>
              <a:t>θ</a:t>
            </a:r>
            <a:r>
              <a:rPr lang="ru-RU" sz="1200">
                <a:effectLst/>
                <a:latin typeface="Times New Roman" panose="02020603050405020304" pitchFamily="18" charset="0"/>
                <a:ea typeface="Calibri" panose="020F0502020204030204" pitchFamily="34" charset="0"/>
                <a:cs typeface="Calibri" panose="020F0502020204030204" pitchFamily="34" charset="0"/>
              </a:rPr>
              <a:t>) и его модуле (величине), требуется определить сектор угла </a:t>
            </a:r>
            <a:r>
              <a:rPr lang="en-US" sz="1200">
                <a:effectLst/>
                <a:latin typeface="Times New Roman" panose="02020603050405020304" pitchFamily="18" charset="0"/>
                <a:ea typeface="Calibri" panose="020F0502020204030204" pitchFamily="34" charset="0"/>
                <a:cs typeface="Calibri" panose="020F0502020204030204" pitchFamily="34" charset="0"/>
              </a:rPr>
              <a:t>θ </a:t>
            </a:r>
            <a:r>
              <a:rPr lang="ru-RU" sz="1200">
                <a:effectLst/>
                <a:latin typeface="Times New Roman" panose="02020603050405020304" pitchFamily="18" charset="0"/>
                <a:ea typeface="Calibri" panose="020F0502020204030204" pitchFamily="34" charset="0"/>
                <a:cs typeface="Calibri" panose="020F0502020204030204" pitchFamily="34" charset="0"/>
              </a:rPr>
              <a:t>на плоскости α, β координат и относительные продолжительности включения комбинаций силовых ключей инвертора, соответствующих используемым базовым векторам и относительную продолжительность включения одного и/или второго нулевого вектора.</a:t>
            </a:r>
          </a:p>
          <a:p>
            <a:pPr marL="0" marR="0" lvl="0" indent="0" algn="just" defTabSz="457200" rtl="0" eaLnBrk="1" fontAlgn="auto" latinLnBrk="0" hangingPunct="1">
              <a:lnSpc>
                <a:spcPct val="115000"/>
              </a:lnSpc>
              <a:spcBef>
                <a:spcPts val="0"/>
              </a:spcBef>
              <a:spcAft>
                <a:spcPts val="600"/>
              </a:spcAft>
              <a:buClrTx/>
              <a:buSzTx/>
              <a:buFontTx/>
              <a:buNone/>
              <a:tabLst/>
              <a:defRPr/>
            </a:pPr>
            <a:r>
              <a:rPr lang="ru-RU" sz="1800">
                <a:effectLst/>
                <a:latin typeface="Times New Roman" panose="02020603050405020304" pitchFamily="18" charset="0"/>
                <a:ea typeface="Calibri" panose="020F0502020204030204" pitchFamily="34" charset="0"/>
                <a:cs typeface="Calibri" panose="020F0502020204030204" pitchFamily="34" charset="0"/>
              </a:rPr>
              <a:t>Необходимое при частотном регулировании изменение величины напряжения на обмотках двигателя в функции частоты достигается изменением относительной продолжительности включения ненулевых векторов, что, естественно, приводит к изменению продолжительности включения и нулевых векторов. При уменьшении </a:t>
            </a:r>
            <a:r>
              <a:rPr lang="en-US" sz="1800">
                <a:effectLst/>
                <a:latin typeface="Times New Roman" panose="02020603050405020304" pitchFamily="18" charset="0"/>
                <a:ea typeface="Calibri" panose="020F0502020204030204" pitchFamily="34" charset="0"/>
                <a:cs typeface="Calibri" panose="020F0502020204030204" pitchFamily="34" charset="0"/>
              </a:rPr>
              <a:t>m</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a</a:t>
            </a:r>
            <a:r>
              <a:rPr lang="ru-RU" sz="1800">
                <a:effectLst/>
                <a:latin typeface="Times New Roman" panose="02020603050405020304" pitchFamily="18" charset="0"/>
                <a:ea typeface="Calibri" panose="020F0502020204030204" pitchFamily="34" charset="0"/>
                <a:cs typeface="Calibri" panose="020F0502020204030204" pitchFamily="34" charset="0"/>
              </a:rPr>
              <a:t> и соответственно среднего значения напряжения на обмотках двигателя за период ШИМ, уменьшаются относительные времена включения ненулевых и, следовательно, увеличивается относительное время включения хотя бы одного нулевого вектора. Таким образом, управление или регулирование амплитуды задающего вектора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s</a:t>
            </a:r>
            <a:r>
              <a:rPr lang="ru-RU" sz="1800">
                <a:effectLst/>
                <a:latin typeface="Times New Roman" panose="02020603050405020304" pitchFamily="18" charset="0"/>
                <a:ea typeface="Calibri" panose="020F0502020204030204" pitchFamily="34" charset="0"/>
                <a:cs typeface="Calibri" panose="020F0502020204030204" pitchFamily="34" charset="0"/>
              </a:rPr>
              <a:t> осуществляется изменением коэффициента или индекса амплитудной модуляции </a:t>
            </a:r>
            <a:r>
              <a:rPr lang="ru-RU" sz="180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a:effectLst/>
                <a:latin typeface="Times New Roman" panose="02020603050405020304" pitchFamily="18" charset="0"/>
                <a:ea typeface="Calibri" panose="020F0502020204030204" pitchFamily="34" charset="0"/>
                <a:cs typeface="Calibri" panose="020F0502020204030204" pitchFamily="34" charset="0"/>
              </a:rPr>
              <a:t>m</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a</a:t>
            </a:r>
            <a:r>
              <a:rPr lang="ru-RU" sz="1800">
                <a:effectLst/>
                <a:latin typeface="Times New Roman" panose="02020603050405020304" pitchFamily="18" charset="0"/>
                <a:ea typeface="Calibri" panose="020F0502020204030204" pitchFamily="34" charset="0"/>
                <a:cs typeface="Calibri" panose="020F0502020204030204" pitchFamily="34" charset="0"/>
              </a:rPr>
              <a:t>.</a:t>
            </a:r>
            <a:endParaRPr lang="ru-RU" sz="180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endParaRPr lang="ru-RU" sz="1200">
              <a:effectLst/>
              <a:latin typeface="Calibri" panose="020F0502020204030204" pitchFamily="34" charset="0"/>
              <a:ea typeface="Calibri" panose="020F0502020204030204" pitchFamily="34" charset="0"/>
            </a:endParaRPr>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37</a:t>
            </a:fld>
            <a:endParaRPr lang="en-US"/>
          </a:p>
        </p:txBody>
      </p:sp>
    </p:spTree>
    <p:extLst>
      <p:ext uri="{BB962C8B-B14F-4D97-AF65-F5344CB8AC3E}">
        <p14:creationId xmlns:p14="http://schemas.microsoft.com/office/powerpoint/2010/main" val="3630413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gn="just">
              <a:lnSpc>
                <a:spcPct val="115000"/>
              </a:lnSpc>
              <a:spcBef>
                <a:spcPts val="0"/>
              </a:spcBef>
              <a:spcAft>
                <a:spcPts val="600"/>
              </a:spcAft>
            </a:pPr>
            <a:r>
              <a:rPr lang="ru-RU" sz="1200" dirty="0">
                <a:effectLst/>
                <a:latin typeface="Times New Roman" panose="02020603050405020304" pitchFamily="18" charset="0"/>
                <a:ea typeface="Calibri" panose="020F0502020204030204" pitchFamily="34" charset="0"/>
                <a:cs typeface="Calibri" panose="020F0502020204030204" pitchFamily="34" charset="0"/>
              </a:rPr>
              <a:t>При модуляции пространственного вектора моменты переключения транзисторов стоек моста или коммутационные функции (</a:t>
            </a:r>
            <a:r>
              <a:rPr lang="en-US" sz="1200" dirty="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dirty="0">
                <a:effectLst/>
                <a:latin typeface="Times New Roman" panose="02020603050405020304" pitchFamily="18" charset="0"/>
                <a:ea typeface="Calibri" panose="020F0502020204030204" pitchFamily="34" charset="0"/>
                <a:cs typeface="Calibri" panose="020F0502020204030204" pitchFamily="34" charset="0"/>
              </a:rPr>
              <a:t>а</a:t>
            </a:r>
            <a:r>
              <a:rPr lang="ru-RU" sz="1200" dirty="0">
                <a:effectLst/>
                <a:latin typeface="Times New Roman" panose="02020603050405020304" pitchFamily="18" charset="0"/>
                <a:ea typeface="Calibri" panose="020F0502020204030204" pitchFamily="34" charset="0"/>
                <a:cs typeface="Calibri" panose="020F0502020204030204" pitchFamily="34" charset="0"/>
              </a:rPr>
              <a:t>,</a:t>
            </a:r>
            <a:r>
              <a:rPr lang="en-US" sz="1200" dirty="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dirty="0">
                <a:effectLst/>
                <a:latin typeface="Times New Roman" panose="02020603050405020304" pitchFamily="18" charset="0"/>
                <a:ea typeface="Calibri" panose="020F0502020204030204" pitchFamily="34" charset="0"/>
                <a:cs typeface="Calibri" panose="020F0502020204030204" pitchFamily="34" charset="0"/>
              </a:rPr>
              <a:t>в</a:t>
            </a:r>
            <a:r>
              <a:rPr lang="ru-RU" sz="1200" dirty="0">
                <a:effectLst/>
                <a:latin typeface="Times New Roman" panose="02020603050405020304" pitchFamily="18" charset="0"/>
                <a:ea typeface="Calibri" panose="020F0502020204030204" pitchFamily="34" charset="0"/>
                <a:cs typeface="Calibri" panose="020F0502020204030204" pitchFamily="34" charset="0"/>
              </a:rPr>
              <a:t>,</a:t>
            </a:r>
            <a:r>
              <a:rPr lang="en-US" sz="1200" dirty="0">
                <a:effectLst/>
                <a:latin typeface="Times New Roman" panose="02020603050405020304" pitchFamily="18" charset="0"/>
                <a:ea typeface="Calibri" panose="020F0502020204030204" pitchFamily="34" charset="0"/>
                <a:cs typeface="Calibri" panose="020F0502020204030204" pitchFamily="34" charset="0"/>
              </a:rPr>
              <a:t>S</a:t>
            </a:r>
            <a:r>
              <a:rPr lang="ru-RU" sz="1200" baseline="-25000" dirty="0">
                <a:effectLst/>
                <a:latin typeface="Times New Roman" panose="02020603050405020304" pitchFamily="18" charset="0"/>
                <a:ea typeface="Calibri" panose="020F0502020204030204" pitchFamily="34" charset="0"/>
                <a:cs typeface="Calibri" panose="020F0502020204030204" pitchFamily="34" charset="0"/>
              </a:rPr>
              <a:t>с</a:t>
            </a:r>
            <a:r>
              <a:rPr lang="ru-RU" sz="1200" dirty="0">
                <a:effectLst/>
                <a:latin typeface="Times New Roman" panose="02020603050405020304" pitchFamily="18" charset="0"/>
                <a:ea typeface="Calibri" panose="020F0502020204030204" pitchFamily="34" charset="0"/>
                <a:cs typeface="Calibri" panose="020F0502020204030204" pitchFamily="34" charset="0"/>
              </a:rPr>
              <a:t>) определяются путем вычисления и формированием команд на переключение ключей с несущей частотой коммутации </a:t>
            </a:r>
            <a:r>
              <a:rPr lang="en-US" sz="1200" dirty="0">
                <a:effectLst/>
                <a:latin typeface="Times New Roman" panose="02020603050405020304" pitchFamily="18" charset="0"/>
                <a:ea typeface="Calibri" panose="020F0502020204030204" pitchFamily="34" charset="0"/>
                <a:cs typeface="Calibri" panose="020F0502020204030204" pitchFamily="34" charset="0"/>
              </a:rPr>
              <a:t>f </a:t>
            </a:r>
            <a:r>
              <a:rPr lang="ru-RU" sz="1200" baseline="-25000" dirty="0">
                <a:effectLst/>
                <a:latin typeface="Times New Roman" panose="02020603050405020304" pitchFamily="18" charset="0"/>
                <a:ea typeface="Calibri" panose="020F0502020204030204" pitchFamily="34" charset="0"/>
                <a:cs typeface="Calibri" panose="020F0502020204030204" pitchFamily="34" charset="0"/>
              </a:rPr>
              <a:t>н </a:t>
            </a:r>
            <a:r>
              <a:rPr lang="ru-RU" sz="1200" dirty="0">
                <a:effectLst/>
                <a:latin typeface="Times New Roman" panose="02020603050405020304" pitchFamily="18" charset="0"/>
                <a:ea typeface="Calibri" panose="020F0502020204030204" pitchFamily="34" charset="0"/>
                <a:cs typeface="Calibri" panose="020F0502020204030204" pitchFamily="34" charset="0"/>
              </a:rPr>
              <a:t> в контроллере системы управления.</a:t>
            </a:r>
            <a:endParaRPr lang="ru-RU" sz="1200" dirty="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dirty="0">
                <a:effectLst/>
                <a:latin typeface="Times New Roman" panose="02020603050405020304" pitchFamily="18" charset="0"/>
                <a:ea typeface="Calibri" panose="020F0502020204030204" pitchFamily="34" charset="0"/>
                <a:cs typeface="Calibri" panose="020F0502020204030204" pitchFamily="34" charset="0"/>
              </a:rPr>
              <a:t>Другими словами, метод модуляции пространственного вектора состоит в усреднении его значений в пределах </a:t>
            </a:r>
            <a:r>
              <a:rPr lang="en-US" sz="1200" dirty="0">
                <a:effectLst/>
                <a:latin typeface="Times New Roman" panose="02020603050405020304" pitchFamily="18" charset="0"/>
                <a:ea typeface="Calibri" panose="020F0502020204030204" pitchFamily="34" charset="0"/>
                <a:cs typeface="Calibri" panose="020F0502020204030204" pitchFamily="34" charset="0"/>
              </a:rPr>
              <a:t>K</a:t>
            </a:r>
            <a:r>
              <a:rPr lang="ru-RU" sz="1200" dirty="0">
                <a:effectLst/>
                <a:latin typeface="Times New Roman" panose="02020603050405020304" pitchFamily="18" charset="0"/>
                <a:ea typeface="Calibri" panose="020F0502020204030204" pitchFamily="34" charset="0"/>
                <a:cs typeface="Calibri" panose="020F0502020204030204" pitchFamily="34" charset="0"/>
              </a:rPr>
              <a:t>-сектора с учетом относительной продолжительности его нахождения в состояниях 2-х смежных векторов </a:t>
            </a:r>
            <a:r>
              <a:rPr lang="en-US" sz="1200" dirty="0" err="1">
                <a:effectLst/>
                <a:latin typeface="Times New Roman" panose="02020603050405020304" pitchFamily="18" charset="0"/>
                <a:ea typeface="Calibri" panose="020F0502020204030204" pitchFamily="34" charset="0"/>
                <a:cs typeface="Calibri" panose="020F0502020204030204" pitchFamily="34" charset="0"/>
              </a:rPr>
              <a:t>U</a:t>
            </a:r>
            <a:r>
              <a:rPr lang="en-US" sz="1200" baseline="-25000" dirty="0" err="1">
                <a:effectLst/>
                <a:latin typeface="Times New Roman" panose="02020603050405020304" pitchFamily="18" charset="0"/>
                <a:ea typeface="Calibri" panose="020F0502020204030204" pitchFamily="34" charset="0"/>
                <a:cs typeface="Calibri" panose="020F0502020204030204" pitchFamily="34" charset="0"/>
              </a:rPr>
              <a:t>k</a:t>
            </a:r>
            <a:r>
              <a:rPr lang="ru-RU" sz="1200" dirty="0">
                <a:effectLst/>
                <a:latin typeface="Times New Roman" panose="02020603050405020304" pitchFamily="18" charset="0"/>
                <a:ea typeface="Calibri" panose="020F0502020204030204" pitchFamily="34" charset="0"/>
                <a:cs typeface="Calibri" panose="020F0502020204030204" pitchFamily="34" charset="0"/>
              </a:rPr>
              <a:t> и </a:t>
            </a:r>
            <a:r>
              <a:rPr lang="en-US" sz="1200" dirty="0" err="1">
                <a:effectLst/>
                <a:latin typeface="Times New Roman" panose="02020603050405020304" pitchFamily="18" charset="0"/>
                <a:ea typeface="Calibri" panose="020F0502020204030204" pitchFamily="34" charset="0"/>
                <a:cs typeface="Calibri" panose="020F0502020204030204" pitchFamily="34" charset="0"/>
              </a:rPr>
              <a:t>U</a:t>
            </a:r>
            <a:r>
              <a:rPr lang="en-US" sz="1200" baseline="-25000" dirty="0" err="1">
                <a:effectLst/>
                <a:latin typeface="Times New Roman" panose="02020603050405020304" pitchFamily="18" charset="0"/>
                <a:ea typeface="Calibri" panose="020F0502020204030204" pitchFamily="34" charset="0"/>
                <a:cs typeface="Calibri" panose="020F0502020204030204" pitchFamily="34" charset="0"/>
              </a:rPr>
              <a:t>k</a:t>
            </a:r>
            <a:r>
              <a:rPr lang="ru-RU" sz="1200" baseline="-25000" dirty="0">
                <a:effectLst/>
                <a:latin typeface="Times New Roman" panose="02020603050405020304" pitchFamily="18" charset="0"/>
                <a:ea typeface="Calibri" panose="020F0502020204030204" pitchFamily="34" charset="0"/>
                <a:cs typeface="Calibri" panose="020F0502020204030204" pitchFamily="34" charset="0"/>
              </a:rPr>
              <a:t>+1</a:t>
            </a:r>
            <a:r>
              <a:rPr lang="ru-RU" sz="1200" dirty="0">
                <a:effectLst/>
                <a:latin typeface="Times New Roman" panose="02020603050405020304" pitchFamily="18" charset="0"/>
                <a:ea typeface="Calibri" panose="020F0502020204030204" pitchFamily="34" charset="0"/>
                <a:cs typeface="Calibri" panose="020F0502020204030204" pitchFamily="34" charset="0"/>
              </a:rPr>
              <a:t> а также, с учетом относительных продолжительностей одновременного  включения всех ключей верхней и/или нижней группы транзисторов моста  – состояния </a:t>
            </a:r>
            <a:r>
              <a:rPr lang="en-US" sz="1200" dirty="0">
                <a:effectLst/>
                <a:latin typeface="Times New Roman" panose="02020603050405020304" pitchFamily="18" charset="0"/>
                <a:ea typeface="Calibri" panose="020F0502020204030204" pitchFamily="34" charset="0"/>
                <a:cs typeface="Calibri" panose="020F0502020204030204" pitchFamily="34" charset="0"/>
              </a:rPr>
              <a:t>YII</a:t>
            </a:r>
            <a:r>
              <a:rPr lang="ru-RU" sz="1200" dirty="0">
                <a:effectLst/>
                <a:latin typeface="Times New Roman" panose="02020603050405020304" pitchFamily="18" charset="0"/>
                <a:ea typeface="Calibri" panose="020F0502020204030204" pitchFamily="34" charset="0"/>
                <a:cs typeface="Calibri" panose="020F0502020204030204" pitchFamily="34" charset="0"/>
              </a:rPr>
              <a:t> или  </a:t>
            </a:r>
            <a:r>
              <a:rPr lang="en-US" sz="1200" dirty="0">
                <a:effectLst/>
                <a:latin typeface="Times New Roman" panose="02020603050405020304" pitchFamily="18" charset="0"/>
                <a:ea typeface="Calibri" panose="020F0502020204030204" pitchFamily="34" charset="0"/>
                <a:cs typeface="Calibri" panose="020F0502020204030204" pitchFamily="34" charset="0"/>
              </a:rPr>
              <a:t>YIII</a:t>
            </a:r>
            <a:r>
              <a:rPr lang="ru-RU" sz="1200" dirty="0">
                <a:effectLst/>
                <a:latin typeface="Times New Roman" panose="02020603050405020304" pitchFamily="18" charset="0"/>
                <a:ea typeface="Calibri" panose="020F0502020204030204" pitchFamily="34" charset="0"/>
                <a:cs typeface="Calibri" panose="020F0502020204030204" pitchFamily="34" charset="0"/>
              </a:rPr>
              <a:t> с нулевыми значениями напряжения  на обмотках двигателя.  </a:t>
            </a:r>
            <a:endParaRPr lang="ru-RU" sz="1200" dirty="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dirty="0">
                <a:effectLst/>
                <a:latin typeface="Times New Roman" panose="02020603050405020304" pitchFamily="18" charset="0"/>
                <a:ea typeface="Calibri" panose="020F0502020204030204" pitchFamily="34" charset="0"/>
                <a:cs typeface="Calibri" panose="020F0502020204030204" pitchFamily="34" charset="0"/>
              </a:rPr>
              <a:t>Таким образом, при ПВМ для формирования ПВ необходимой величины, мы используем не только линейную комбинацию исходного и следующего за ним ненулевого базового вектора, а также один или оба нулевых вектора.</a:t>
            </a:r>
            <a:endParaRPr lang="ru-RU" sz="1200" dirty="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r>
              <a:rPr lang="ru-RU" sz="1200" dirty="0">
                <a:effectLst/>
                <a:latin typeface="Times New Roman" panose="02020603050405020304" pitchFamily="18" charset="0"/>
                <a:ea typeface="Calibri" panose="020F0502020204030204" pitchFamily="34" charset="0"/>
                <a:cs typeface="Calibri" panose="020F0502020204030204" pitchFamily="34" charset="0"/>
              </a:rPr>
              <a:t>По существу алгоритм управления инвертором сводится к следующему:  при заданном в определенный момент времени положении ПВ (угол </a:t>
            </a:r>
            <a:r>
              <a:rPr lang="en-US" sz="1200" dirty="0">
                <a:effectLst/>
                <a:latin typeface="Times New Roman" panose="02020603050405020304" pitchFamily="18" charset="0"/>
                <a:ea typeface="Calibri" panose="020F0502020204030204" pitchFamily="34" charset="0"/>
                <a:cs typeface="Calibri" panose="020F0502020204030204" pitchFamily="34" charset="0"/>
              </a:rPr>
              <a:t>θ</a:t>
            </a:r>
            <a:r>
              <a:rPr lang="ru-RU" sz="1200" dirty="0">
                <a:effectLst/>
                <a:latin typeface="Times New Roman" panose="02020603050405020304" pitchFamily="18" charset="0"/>
                <a:ea typeface="Calibri" panose="020F0502020204030204" pitchFamily="34" charset="0"/>
                <a:cs typeface="Calibri" panose="020F0502020204030204" pitchFamily="34" charset="0"/>
              </a:rPr>
              <a:t>) и его модуле (величине), требуется определить сектор угла </a:t>
            </a:r>
            <a:r>
              <a:rPr lang="en-US" sz="1200" dirty="0">
                <a:effectLst/>
                <a:latin typeface="Times New Roman" panose="02020603050405020304" pitchFamily="18" charset="0"/>
                <a:ea typeface="Calibri" panose="020F0502020204030204" pitchFamily="34" charset="0"/>
                <a:cs typeface="Calibri" panose="020F0502020204030204" pitchFamily="34" charset="0"/>
              </a:rPr>
              <a:t>θ </a:t>
            </a:r>
            <a:r>
              <a:rPr lang="ru-RU" sz="1200" dirty="0">
                <a:effectLst/>
                <a:latin typeface="Times New Roman" panose="02020603050405020304" pitchFamily="18" charset="0"/>
                <a:ea typeface="Calibri" panose="020F0502020204030204" pitchFamily="34" charset="0"/>
                <a:cs typeface="Calibri" panose="020F0502020204030204" pitchFamily="34" charset="0"/>
              </a:rPr>
              <a:t>на плоскости α, β координат и относительные продолжительности включения комбинаций силовых ключей инвертора, соответствующих используемым базовым векторам и относительную продолжительность включения одного и/или второго нулевого вектора.</a:t>
            </a:r>
          </a:p>
          <a:p>
            <a:pPr marL="0" marR="0" lvl="0" indent="0" algn="just" defTabSz="457200" rtl="0" eaLnBrk="1" fontAlgn="auto" latinLnBrk="0" hangingPunct="1">
              <a:lnSpc>
                <a:spcPct val="115000"/>
              </a:lnSpc>
              <a:spcBef>
                <a:spcPts val="0"/>
              </a:spcBef>
              <a:spcAft>
                <a:spcPts val="600"/>
              </a:spcAft>
              <a:buClrTx/>
              <a:buSzTx/>
              <a:buFontTx/>
              <a:buNone/>
              <a:tabLst/>
              <a:defRPr/>
            </a:pPr>
            <a:r>
              <a:rPr lang="ru-RU" sz="1800" dirty="0">
                <a:effectLst/>
                <a:latin typeface="Times New Roman" panose="02020603050405020304" pitchFamily="18" charset="0"/>
                <a:ea typeface="Calibri" panose="020F0502020204030204" pitchFamily="34" charset="0"/>
                <a:cs typeface="Calibri" panose="020F0502020204030204" pitchFamily="34" charset="0"/>
              </a:rPr>
              <a:t>Необходимое при частотном регулировании изменение величины напряжения на обмотках двигателя в функции частоты достигается изменением относительной продолжительности включения ненулевых векторов, что, естественно, приводит к изменению продолжительности включения и нулевых векторов. При уменьшении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m</a:t>
            </a:r>
            <a:r>
              <a:rPr lang="en-US" sz="1800" baseline="-25000" dirty="0">
                <a:effectLst/>
                <a:latin typeface="Times New Roman" panose="02020603050405020304" pitchFamily="18" charset="0"/>
                <a:ea typeface="Calibri" panose="020F0502020204030204" pitchFamily="34" charset="0"/>
                <a:cs typeface="Calibri" panose="020F0502020204030204" pitchFamily="34" charset="0"/>
              </a:rPr>
              <a:t>a</a:t>
            </a:r>
            <a:r>
              <a:rPr lang="ru-RU" sz="1800" dirty="0">
                <a:effectLst/>
                <a:latin typeface="Times New Roman" panose="02020603050405020304" pitchFamily="18" charset="0"/>
                <a:ea typeface="Calibri" panose="020F0502020204030204" pitchFamily="34" charset="0"/>
                <a:cs typeface="Calibri" panose="020F0502020204030204" pitchFamily="34" charset="0"/>
              </a:rPr>
              <a:t> и соответственно среднего значения напряжения на обмотках двигателя за период ШИМ, уменьшаются относительные времена включения ненулевых и, следовательно, увеличивается относительное время включения хотя бы одного нулевого вектора. Таким образом, управление или регулирование амплитуды задающего вектора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dirty="0">
                <a:effectLst/>
                <a:latin typeface="Times New Roman" panose="02020603050405020304" pitchFamily="18" charset="0"/>
                <a:ea typeface="Calibri" panose="020F0502020204030204" pitchFamily="34" charset="0"/>
                <a:cs typeface="Calibri" panose="020F0502020204030204" pitchFamily="34" charset="0"/>
              </a:rPr>
              <a:t>s</a:t>
            </a:r>
            <a:r>
              <a:rPr lang="ru-RU" sz="1800" dirty="0">
                <a:effectLst/>
                <a:latin typeface="Times New Roman" panose="02020603050405020304" pitchFamily="18" charset="0"/>
                <a:ea typeface="Calibri" panose="020F0502020204030204" pitchFamily="34" charset="0"/>
                <a:cs typeface="Calibri" panose="020F0502020204030204" pitchFamily="34" charset="0"/>
              </a:rPr>
              <a:t> осуществляется изменением коэффициента или индекса амплитудной модуляции </a:t>
            </a:r>
            <a:r>
              <a:rPr lang="ru-RU"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Calibri" panose="020F0502020204030204" pitchFamily="34" charset="0"/>
              </a:rPr>
              <a:t>m</a:t>
            </a:r>
            <a:r>
              <a:rPr lang="en-US" sz="1800" baseline="-25000" dirty="0">
                <a:effectLst/>
                <a:latin typeface="Times New Roman" panose="02020603050405020304" pitchFamily="18" charset="0"/>
                <a:ea typeface="Calibri" panose="020F0502020204030204" pitchFamily="34" charset="0"/>
                <a:cs typeface="Calibri" panose="020F0502020204030204" pitchFamily="34" charset="0"/>
              </a:rPr>
              <a:t>a</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endParaRPr lang="ru-RU" sz="1800" dirty="0">
              <a:effectLst/>
              <a:latin typeface="Calibri" panose="020F0502020204030204" pitchFamily="34" charset="0"/>
              <a:ea typeface="Calibri" panose="020F0502020204030204" pitchFamily="34" charset="0"/>
            </a:endParaRPr>
          </a:p>
          <a:p>
            <a:pPr marL="0" indent="0" algn="just">
              <a:lnSpc>
                <a:spcPct val="115000"/>
              </a:lnSpc>
              <a:spcBef>
                <a:spcPts val="0"/>
              </a:spcBef>
              <a:spcAft>
                <a:spcPts val="600"/>
              </a:spcAft>
            </a:pPr>
            <a:endParaRPr lang="ru-RU" sz="1200" dirty="0">
              <a:effectLst/>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38</a:t>
            </a:fld>
            <a:endParaRPr lang="en-US"/>
          </a:p>
        </p:txBody>
      </p:sp>
    </p:spTree>
    <p:extLst>
      <p:ext uri="{BB962C8B-B14F-4D97-AF65-F5344CB8AC3E}">
        <p14:creationId xmlns:p14="http://schemas.microsoft.com/office/powerpoint/2010/main" val="245509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457200" indent="450215" algn="just">
              <a:lnSpc>
                <a:spcPct val="115000"/>
              </a:lnSpc>
              <a:spcAft>
                <a:spcPts val="1000"/>
              </a:spcAft>
            </a:pPr>
            <a:r>
              <a:rPr lang="ru-RU" sz="1800" u="sng" dirty="0">
                <a:effectLst/>
                <a:latin typeface="Times New Roman" panose="02020603050405020304" pitchFamily="18" charset="0"/>
                <a:ea typeface="Calibri" panose="020F0502020204030204" pitchFamily="34" charset="0"/>
                <a:cs typeface="Calibri" panose="020F0502020204030204" pitchFamily="34" charset="0"/>
              </a:rPr>
              <a:t>Несимметричные алгоритмы</a:t>
            </a:r>
            <a:r>
              <a:rPr lang="ru-RU" sz="1800" dirty="0">
                <a:effectLst/>
                <a:latin typeface="Times New Roman" panose="02020603050405020304" pitchFamily="18" charset="0"/>
                <a:ea typeface="Calibri" panose="020F0502020204030204" pitchFamily="34" charset="0"/>
                <a:cs typeface="Calibri" panose="020F0502020204030204" pitchFamily="34" charset="0"/>
              </a:rPr>
              <a:t> характеризуются различным состоянием транзисторов в начале и в конце периода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a:t>
            </a:r>
            <a:r>
              <a:rPr lang="ru-RU" sz="1800" dirty="0">
                <a:effectLst/>
                <a:latin typeface="Times New Roman" panose="02020603050405020304" pitchFamily="18" charset="0"/>
                <a:ea typeface="Calibri" panose="020F0502020204030204" pitchFamily="34" charset="0"/>
                <a:cs typeface="Calibri" panose="020F0502020204030204" pitchFamily="34" charset="0"/>
              </a:rPr>
              <a:t>. Например (рис. …..,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.1, а)) на первом полупериоде последовательность переключения транзисторов моста в начале периода </a:t>
            </a:r>
            <a:r>
              <a:rPr lang="en-US" sz="1800" dirty="0">
                <a:effectLst/>
                <a:latin typeface="Times New Roman" panose="02020603050405020304" pitchFamily="18" charset="0"/>
                <a:ea typeface="Calibri" panose="020F0502020204030204" pitchFamily="34" charset="0"/>
                <a:cs typeface="Calibri" panose="020F0502020204030204" pitchFamily="34" charset="0"/>
              </a:rPr>
              <a:t>YII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 а в конце периода коммутации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При этом рис….. б) характеризует уже положение вектора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dirty="0">
                <a:effectLst/>
                <a:latin typeface="Times New Roman" panose="02020603050405020304" pitchFamily="18" charset="0"/>
                <a:ea typeface="Calibri" panose="020F0502020204030204" pitchFamily="34" charset="0"/>
                <a:cs typeface="Calibri" panose="020F0502020204030204" pitchFamily="34" charset="0"/>
              </a:rPr>
              <a:t>S</a:t>
            </a: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ru-RU" sz="1800" dirty="0">
                <a:effectLst/>
                <a:latin typeface="Times New Roman" panose="02020603050405020304" pitchFamily="18" charset="0"/>
                <a:ea typeface="Calibri" panose="020F0502020204030204" pitchFamily="34" charset="0"/>
                <a:cs typeface="Calibri" panose="020F0502020204030204" pitchFamily="34" charset="0"/>
              </a:rPr>
              <a:t>ближе к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2</a:t>
            </a:r>
            <a:r>
              <a:rPr lang="ru-RU" sz="1800" dirty="0">
                <a:effectLst/>
                <a:latin typeface="Times New Roman" panose="02020603050405020304" pitchFamily="18" charset="0"/>
                <a:ea typeface="Calibri" panose="020F0502020204030204" pitchFamily="34" charset="0"/>
                <a:cs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2 </a:t>
            </a:r>
            <a:r>
              <a:rPr lang="ru-RU" sz="1800" dirty="0">
                <a:effectLst/>
                <a:latin typeface="Times New Roman" panose="02020603050405020304" pitchFamily="18" charset="0"/>
                <a:ea typeface="Calibri" panose="020F0502020204030204" pitchFamily="34" charset="0"/>
                <a:cs typeface="Calibri" panose="020F0502020204030204" pitchFamily="34" charset="0"/>
              </a:rPr>
              <a:t>превышает время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1</a:t>
            </a:r>
            <a:r>
              <a:rPr lang="ru-RU" sz="1800" dirty="0">
                <a:effectLst/>
                <a:latin typeface="Times New Roman" panose="02020603050405020304" pitchFamily="18" charset="0"/>
                <a:ea typeface="Calibri" panose="020F0502020204030204" pitchFamily="34" charset="0"/>
                <a:cs typeface="Calibri" panose="020F0502020204030204" pitchFamily="34" charset="0"/>
              </a:rPr>
              <a:t>),  в отличии от предыдущего рисунка, когда время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1 </a:t>
            </a:r>
            <a:r>
              <a:rPr lang="ru-RU" sz="1800" dirty="0">
                <a:effectLst/>
                <a:latin typeface="Times New Roman" panose="02020603050405020304" pitchFamily="18" charset="0"/>
                <a:ea typeface="Calibri" panose="020F0502020204030204" pitchFamily="34" charset="0"/>
                <a:cs typeface="Calibri" panose="020F0502020204030204" pitchFamily="34" charset="0"/>
              </a:rPr>
              <a:t>превышает время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2</a:t>
            </a:r>
            <a:r>
              <a:rPr lang="ru-RU" sz="1800" dirty="0">
                <a:effectLst/>
                <a:latin typeface="Times New Roman" panose="02020603050405020304" pitchFamily="18" charset="0"/>
                <a:ea typeface="Calibri" panose="020F0502020204030204" pitchFamily="34" charset="0"/>
                <a:cs typeface="Calibri" panose="020F0502020204030204" pitchFamily="34" charset="0"/>
              </a:rPr>
              <a:t> и вектор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dirty="0">
                <a:effectLst/>
                <a:latin typeface="Times New Roman" panose="02020603050405020304" pitchFamily="18" charset="0"/>
                <a:ea typeface="Calibri" panose="020F0502020204030204" pitchFamily="34" charset="0"/>
                <a:cs typeface="Calibri" panose="020F0502020204030204" pitchFamily="34" charset="0"/>
              </a:rPr>
              <a:t>S</a:t>
            </a: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ru-RU" sz="1800" dirty="0">
                <a:effectLst/>
                <a:latin typeface="Times New Roman" panose="02020603050405020304" pitchFamily="18" charset="0"/>
                <a:ea typeface="Calibri" panose="020F0502020204030204" pitchFamily="34" charset="0"/>
                <a:cs typeface="Calibri" panose="020F0502020204030204" pitchFamily="34" charset="0"/>
              </a:rPr>
              <a:t>ближе к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1</a:t>
            </a:r>
            <a:r>
              <a:rPr lang="ru-RU" sz="1800" dirty="0">
                <a:effectLst/>
                <a:latin typeface="Times New Roman" panose="02020603050405020304" pitchFamily="18" charset="0"/>
                <a:ea typeface="Calibri" panose="020F0502020204030204" pitchFamily="34" charset="0"/>
                <a:cs typeface="Calibri" panose="020F0502020204030204" pitchFamily="34" charset="0"/>
              </a:rPr>
              <a:t> . Несимметричный алгоритм можно реализовать и с противоположным порядком </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и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 </a:t>
            </a:r>
            <a:r>
              <a:rPr lang="ru-RU" sz="1800" dirty="0">
                <a:effectLst/>
                <a:latin typeface="Times New Roman" panose="02020603050405020304" pitchFamily="18" charset="0"/>
                <a:ea typeface="Calibri" panose="020F0502020204030204" pitchFamily="34" charset="0"/>
                <a:cs typeface="Calibri" panose="020F0502020204030204" pitchFamily="34" charset="0"/>
              </a:rPr>
              <a:t>(рис. …..,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.2, а)). Очевидно, что эти алгоритмы являются идентичными. </a:t>
            </a:r>
            <a:endParaRPr lang="ru-RU" sz="1800" dirty="0">
              <a:effectLst/>
              <a:latin typeface="Calibri" panose="020F0502020204030204" pitchFamily="34" charset="0"/>
              <a:ea typeface="Calibri" panose="020F0502020204030204" pitchFamily="34" charset="0"/>
            </a:endParaRPr>
          </a:p>
          <a:p>
            <a:pPr marL="457200" indent="450215" algn="just">
              <a:lnSpc>
                <a:spcPct val="115000"/>
              </a:lnSpc>
              <a:spcAft>
                <a:spcPts val="1000"/>
              </a:spcAft>
            </a:pPr>
            <a:r>
              <a:rPr lang="ru-RU" sz="1800" dirty="0">
                <a:effectLst/>
                <a:latin typeface="Times New Roman" panose="02020603050405020304" pitchFamily="18" charset="0"/>
                <a:ea typeface="Calibri" panose="020F0502020204030204" pitchFamily="34" charset="0"/>
                <a:cs typeface="Calibri" panose="020F0502020204030204" pitchFamily="34" charset="0"/>
              </a:rPr>
              <a:t>Можно предложить и </a:t>
            </a:r>
            <a:r>
              <a:rPr lang="ru-RU" sz="1800" u="sng" dirty="0">
                <a:effectLst/>
                <a:latin typeface="Times New Roman" panose="02020603050405020304" pitchFamily="18" charset="0"/>
                <a:ea typeface="Calibri" panose="020F0502020204030204" pitchFamily="34" charset="0"/>
                <a:cs typeface="Calibri" panose="020F0502020204030204" pitchFamily="34" charset="0"/>
              </a:rPr>
              <a:t>второй несимметричный алгоритм </a:t>
            </a:r>
            <a:r>
              <a:rPr lang="ru-RU" sz="1800" dirty="0">
                <a:effectLst/>
                <a:latin typeface="Times New Roman" panose="02020603050405020304" pitchFamily="18" charset="0"/>
                <a:ea typeface="Calibri" panose="020F0502020204030204" pitchFamily="34" charset="0"/>
                <a:cs typeface="Calibri" panose="020F0502020204030204" pitchFamily="34" charset="0"/>
              </a:rPr>
              <a:t>(рис. ., </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.1)</a:t>
            </a:r>
            <a:r>
              <a:rPr lang="ru-RU" sz="1800" u="sng" dirty="0">
                <a:effectLst/>
                <a:latin typeface="Times New Roman" panose="02020603050405020304" pitchFamily="18" charset="0"/>
                <a:ea typeface="Calibri" panose="020F0502020204030204" pitchFamily="34" charset="0"/>
                <a:cs typeface="Calibri" panose="020F0502020204030204" pitchFamily="34" charset="0"/>
              </a:rPr>
              <a:t> </a:t>
            </a:r>
            <a:r>
              <a:rPr lang="ru-RU" sz="1800" dirty="0">
                <a:effectLst/>
                <a:latin typeface="Times New Roman" panose="02020603050405020304" pitchFamily="18" charset="0"/>
                <a:ea typeface="Calibri" panose="020F0502020204030204" pitchFamily="34" charset="0"/>
                <a:cs typeface="Calibri" panose="020F0502020204030204" pitchFamily="34" charset="0"/>
              </a:rPr>
              <a:t>, когда будет использоваться только один нулевой вектор. Тогда последовательность состояния ключей на каждом периоде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a:t>
            </a:r>
            <a:r>
              <a:rPr lang="ru-RU" sz="1800" dirty="0">
                <a:effectLst/>
                <a:latin typeface="Times New Roman" panose="02020603050405020304" pitchFamily="18" charset="0"/>
                <a:ea typeface="Calibri" panose="020F0502020204030204" pitchFamily="34" charset="0"/>
                <a:cs typeface="Calibri" panose="020F0502020204030204" pitchFamily="34" charset="0"/>
              </a:rPr>
              <a:t> будет следующей: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или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В этом случае одна из коммутационных функций ( ) сохраняет постоянное значение. В результате в пределах каждого сектора коммутируют только две стойки</a:t>
            </a:r>
            <a:r>
              <a:rPr lang="ru-RU" sz="1800" dirty="0">
                <a:effectLst/>
                <a:latin typeface="Calibri" panose="020F0502020204030204" pitchFamily="34"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cs typeface="Calibri" panose="020F0502020204030204" pitchFamily="34" charset="0"/>
              </a:rPr>
              <a:t>моста и количество переключений за период модуляции уменьшается с шести до четырёх. Пропорционально уменьшаются и коммутационные потери в ключах. Исключение из коммутаций одного из нулевых векторов уменьшает коммутационные потери в инверторе на 33% без изменения эффективности модуляции.</a:t>
            </a:r>
            <a:endParaRPr lang="ru-RU" sz="1800" dirty="0">
              <a:effectLst/>
              <a:latin typeface="Calibri" panose="020F0502020204030204" pitchFamily="34" charset="0"/>
              <a:ea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ru-RU" sz="1800" dirty="0">
                <a:effectLst/>
                <a:latin typeface="Times New Roman" panose="02020603050405020304" pitchFamily="18" charset="0"/>
                <a:ea typeface="Calibri" panose="020F0502020204030204" pitchFamily="34" charset="0"/>
                <a:cs typeface="Calibri" panose="020F0502020204030204" pitchFamily="34" charset="0"/>
              </a:rPr>
              <a:t>Рассмотрим метод с </a:t>
            </a:r>
            <a:r>
              <a:rPr lang="ru-RU" sz="1800" u="sng" dirty="0">
                <a:effectLst/>
                <a:latin typeface="Times New Roman" panose="02020603050405020304" pitchFamily="18" charset="0"/>
                <a:ea typeface="Calibri" panose="020F0502020204030204" pitchFamily="34" charset="0"/>
                <a:cs typeface="Calibri" panose="020F0502020204030204" pitchFamily="34" charset="0"/>
              </a:rPr>
              <a:t>симметричными</a:t>
            </a:r>
            <a:r>
              <a:rPr lang="ru-RU" sz="1800" dirty="0">
                <a:effectLst/>
                <a:latin typeface="Times New Roman" panose="02020603050405020304" pitchFamily="18" charset="0"/>
                <a:ea typeface="Calibri" panose="020F0502020204030204" pitchFamily="34" charset="0"/>
                <a:cs typeface="Calibri" panose="020F0502020204030204" pitchFamily="34" charset="0"/>
              </a:rPr>
              <a:t> нулевыми состояниями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7</a:t>
            </a:r>
            <a:r>
              <a:rPr lang="ru-RU" sz="1800" dirty="0">
                <a:effectLst/>
                <a:latin typeface="Times New Roman" panose="02020603050405020304" pitchFamily="18" charset="0"/>
                <a:ea typeface="Calibri" panose="020F0502020204030204" pitchFamily="34" charset="0"/>
                <a:cs typeface="Calibri" panose="020F0502020204030204" pitchFamily="34" charset="0"/>
              </a:rPr>
              <a:t>  и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8 </a:t>
            </a:r>
            <a:r>
              <a:rPr lang="ru-RU" sz="1800" dirty="0">
                <a:effectLst/>
                <a:latin typeface="Times New Roman" panose="02020603050405020304" pitchFamily="18" charset="0"/>
                <a:ea typeface="Calibri" panose="020F0502020204030204" pitchFamily="34" charset="0"/>
                <a:cs typeface="Calibri" panose="020F0502020204030204" pitchFamily="34" charset="0"/>
              </a:rPr>
              <a:t> на интервалах периода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 </a:t>
            </a:r>
            <a:r>
              <a:rPr lang="ru-RU" sz="1800" dirty="0">
                <a:effectLst/>
                <a:latin typeface="Times New Roman" panose="02020603050405020304" pitchFamily="18" charset="0"/>
                <a:ea typeface="Calibri" panose="020F0502020204030204" pitchFamily="34" charset="0"/>
                <a:cs typeface="Calibri" panose="020F0502020204030204" pitchFamily="34" charset="0"/>
              </a:rPr>
              <a:t>(рис. ….., </a:t>
            </a:r>
            <a:r>
              <a:rPr lang="en-US" sz="1800" dirty="0">
                <a:effectLst/>
                <a:latin typeface="Times New Roman" panose="02020603050405020304" pitchFamily="18" charset="0"/>
                <a:ea typeface="Calibri" panose="020F0502020204030204" pitchFamily="34" charset="0"/>
                <a:cs typeface="Calibri" panose="020F0502020204030204" pitchFamily="34" charset="0"/>
              </a:rPr>
              <a:t>III</a:t>
            </a:r>
            <a:r>
              <a:rPr lang="ru-RU" sz="1800" dirty="0">
                <a:effectLst/>
                <a:latin typeface="Times New Roman" panose="02020603050405020304" pitchFamily="18" charset="0"/>
                <a:ea typeface="Calibri" panose="020F0502020204030204" pitchFamily="34" charset="0"/>
                <a:cs typeface="Calibri" panose="020F0502020204030204" pitchFamily="34" charset="0"/>
              </a:rPr>
              <a:t>). Учитывая, что обычно в течение каждого полупериода частоты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a:t>
            </a:r>
            <a:r>
              <a:rPr lang="ru-RU" sz="1800" dirty="0">
                <a:effectLst/>
                <a:latin typeface="Times New Roman" panose="02020603050405020304" pitchFamily="18" charset="0"/>
                <a:ea typeface="Calibri" panose="020F0502020204030204" pitchFamily="34" charset="0"/>
                <a:cs typeface="Calibri" panose="020F0502020204030204" pitchFamily="34" charset="0"/>
              </a:rPr>
              <a:t>/2 состояние ключей при таком алгоритме переключения изменяется одинаково, но в обратной последовательности,  для второго сектора в первой половине периода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  </a:t>
            </a:r>
            <a:r>
              <a:rPr lang="ru-RU" sz="1800" dirty="0">
                <a:effectLst/>
                <a:latin typeface="Times New Roman" panose="02020603050405020304" pitchFamily="18" charset="0"/>
                <a:ea typeface="Calibri" panose="020F0502020204030204" pitchFamily="34" charset="0"/>
                <a:cs typeface="Calibri" panose="020F0502020204030204" pitchFamily="34" charset="0"/>
              </a:rPr>
              <a:t>будет следующая последовательность состояния ключей – </a:t>
            </a:r>
            <a:r>
              <a:rPr lang="en-US" sz="1800" dirty="0">
                <a:effectLst/>
                <a:latin typeface="Times New Roman" panose="02020603050405020304" pitchFamily="18" charset="0"/>
                <a:ea typeface="Calibri" panose="020F0502020204030204" pitchFamily="34" charset="0"/>
                <a:cs typeface="Calibri" panose="020F0502020204030204" pitchFamily="34" charset="0"/>
              </a:rPr>
              <a:t>YII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7</a:t>
            </a:r>
            <a:r>
              <a:rPr lang="ru-RU" sz="1800" dirty="0">
                <a:effectLst/>
                <a:latin typeface="Times New Roman" panose="02020603050405020304" pitchFamily="18" charset="0"/>
                <a:ea typeface="Calibri" panose="020F0502020204030204" pitchFamily="34" charset="0"/>
                <a:cs typeface="Calibri" panose="020F0502020204030204" pitchFamily="34" charset="0"/>
              </a:rPr>
              <a:t>/2)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а для второй половины этого же периода – </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7</a:t>
            </a:r>
            <a:r>
              <a:rPr lang="ru-RU" sz="1800" dirty="0">
                <a:effectLst/>
                <a:latin typeface="Times New Roman" panose="02020603050405020304" pitchFamily="18" charset="0"/>
                <a:ea typeface="Calibri" panose="020F0502020204030204" pitchFamily="34" charset="0"/>
                <a:cs typeface="Calibri" panose="020F0502020204030204" pitchFamily="34" charset="0"/>
              </a:rPr>
              <a:t>/2), при этом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7</a:t>
            </a:r>
            <a:r>
              <a:rPr lang="ru-RU" sz="1800" dirty="0">
                <a:effectLst/>
                <a:latin typeface="Times New Roman" panose="02020603050405020304" pitchFamily="18" charset="0"/>
                <a:ea typeface="Calibri" panose="020F0502020204030204" pitchFamily="34" charset="0"/>
                <a:cs typeface="Calibri" panose="020F0502020204030204" pitchFamily="34" charset="0"/>
              </a:rPr>
              <a:t>  =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8</a:t>
            </a:r>
            <a:r>
              <a:rPr lang="ru-RU" sz="1800">
                <a:effectLst/>
                <a:latin typeface="Times New Roman" panose="02020603050405020304" pitchFamily="18" charset="0"/>
                <a:ea typeface="Calibri" panose="020F0502020204030204" pitchFamily="34" charset="0"/>
                <a:cs typeface="Calibri" panose="020F050202020403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ru-RU" sz="1800">
                <a:effectLst/>
                <a:latin typeface="Times New Roman" panose="02020603050405020304" pitchFamily="18" charset="0"/>
                <a:ea typeface="Calibri" panose="020F0502020204030204" pitchFamily="34" charset="0"/>
                <a:cs typeface="Calibri" panose="020F0502020204030204" pitchFamily="34" charset="0"/>
              </a:rPr>
              <a:t> </a:t>
            </a:r>
            <a:r>
              <a:rPr lang="ru-RU" sz="1800" dirty="0">
                <a:effectLst/>
                <a:latin typeface="Times New Roman" panose="02020603050405020304" pitchFamily="18" charset="0"/>
                <a:ea typeface="Calibri" panose="020F0502020204030204" pitchFamily="34" charset="0"/>
                <a:cs typeface="Calibri" panose="020F0502020204030204" pitchFamily="34" charset="0"/>
              </a:rPr>
              <a:t>Существует еще один метод с </a:t>
            </a:r>
            <a:r>
              <a:rPr lang="ru-RU" sz="1800" u="sng" dirty="0">
                <a:effectLst/>
                <a:latin typeface="Times New Roman" panose="02020603050405020304" pitchFamily="18" charset="0"/>
                <a:ea typeface="Calibri" panose="020F0502020204030204" pitchFamily="34" charset="0"/>
                <a:cs typeface="Calibri" panose="020F0502020204030204" pitchFamily="34" charset="0"/>
              </a:rPr>
              <a:t>симметричным алгоритмом</a:t>
            </a:r>
            <a:r>
              <a:rPr lang="ru-RU" sz="1800" dirty="0">
                <a:effectLst/>
                <a:latin typeface="Times New Roman" panose="02020603050405020304" pitchFamily="18" charset="0"/>
                <a:ea typeface="Calibri" panose="020F0502020204030204" pitchFamily="34" charset="0"/>
                <a:cs typeface="Calibri" panose="020F0502020204030204" pitchFamily="34" charset="0"/>
              </a:rPr>
              <a:t>, при котором на каждом периоде модуляции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н</a:t>
            </a:r>
            <a:r>
              <a:rPr lang="ru-RU" sz="1800" dirty="0">
                <a:effectLst/>
                <a:latin typeface="Times New Roman" panose="02020603050405020304" pitchFamily="18" charset="0"/>
                <a:ea typeface="Calibri" panose="020F0502020204030204" pitchFamily="34" charset="0"/>
                <a:cs typeface="Calibri" panose="020F0502020204030204" pitchFamily="34" charset="0"/>
              </a:rPr>
              <a:t> используется только одно состояние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7</a:t>
            </a:r>
            <a:r>
              <a:rPr lang="ru-RU" sz="1800" dirty="0">
                <a:effectLst/>
                <a:latin typeface="Times New Roman" panose="02020603050405020304" pitchFamily="18" charset="0"/>
                <a:ea typeface="Calibri" panose="020F0502020204030204" pitchFamily="34" charset="0"/>
                <a:cs typeface="Calibri" panose="020F0502020204030204" pitchFamily="34" charset="0"/>
              </a:rPr>
              <a:t>  или </a:t>
            </a:r>
            <a:r>
              <a:rPr lang="en-US" sz="1800" dirty="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8</a:t>
            </a:r>
            <a:r>
              <a:rPr lang="ru-RU" sz="1800" dirty="0">
                <a:effectLst/>
                <a:latin typeface="Times New Roman" panose="02020603050405020304" pitchFamily="18" charset="0"/>
                <a:ea typeface="Calibri" panose="020F0502020204030204" pitchFamily="34" charset="0"/>
                <a:cs typeface="Calibri" panose="020F0502020204030204" pitchFamily="34" charset="0"/>
              </a:rPr>
              <a:t> , например, для рассмотренных выше полупериодов, последовательность состояния ключей будет – </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а для второй половины этого же периода – </a:t>
            </a:r>
            <a:r>
              <a:rPr lang="en-US" sz="1800" dirty="0">
                <a:effectLst/>
                <a:latin typeface="Times New Roman" panose="02020603050405020304" pitchFamily="18" charset="0"/>
                <a:ea typeface="Calibri" panose="020F0502020204030204" pitchFamily="34" charset="0"/>
                <a:cs typeface="Calibri" panose="020F0502020204030204" pitchFamily="34" charset="0"/>
              </a:rPr>
              <a:t>YIII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II</a:t>
            </a:r>
            <a:r>
              <a:rPr lang="ru-RU" sz="1800" dirty="0">
                <a:effectLst/>
                <a:latin typeface="Times New Roman" panose="02020603050405020304" pitchFamily="18"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Calibri" panose="020F0502020204030204" pitchFamily="34" charset="0"/>
              </a:rPr>
              <a:t>I</a:t>
            </a:r>
            <a:r>
              <a:rPr lang="ru-RU" sz="1800" dirty="0">
                <a:effectLst/>
                <a:latin typeface="Times New Roman" panose="02020603050405020304" pitchFamily="18" charset="0"/>
                <a:ea typeface="Calibri" panose="020F0502020204030204" pitchFamily="34" charset="0"/>
                <a:cs typeface="Calibri" panose="020F0502020204030204" pitchFamily="34" charset="0"/>
              </a:rPr>
              <a:t>, при этом длительность </a:t>
            </a:r>
            <a:r>
              <a:rPr lang="en-US" sz="1800" dirty="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dirty="0">
                <a:effectLst/>
                <a:latin typeface="Times New Roman" panose="02020603050405020304" pitchFamily="18" charset="0"/>
                <a:ea typeface="Calibri" panose="020F0502020204030204" pitchFamily="34" charset="0"/>
                <a:cs typeface="Calibri" panose="020F0502020204030204" pitchFamily="34" charset="0"/>
              </a:rPr>
              <a:t>8</a:t>
            </a:r>
            <a:r>
              <a:rPr lang="ru-RU" sz="1800" dirty="0">
                <a:effectLst/>
                <a:latin typeface="Times New Roman" panose="02020603050405020304" pitchFamily="18" charset="0"/>
                <a:ea typeface="Calibri" panose="020F0502020204030204" pitchFamily="34" charset="0"/>
                <a:cs typeface="Calibri" panose="020F0502020204030204" pitchFamily="34" charset="0"/>
              </a:rPr>
              <a:t>  будет увеличена вдвое на одном полупериоде по отношению к рассмотренному выше симметричному алгоритму. Симметричные алгоритмы </a:t>
            </a:r>
            <a:r>
              <a:rPr lang="en-US" sz="1800" dirty="0">
                <a:effectLst/>
                <a:latin typeface="Times New Roman" panose="02020603050405020304" pitchFamily="18" charset="0"/>
                <a:ea typeface="Calibri" panose="020F0502020204030204" pitchFamily="34" charset="0"/>
                <a:cs typeface="Calibri" panose="020F0502020204030204" pitchFamily="34" charset="0"/>
              </a:rPr>
              <a:t>III</a:t>
            </a:r>
            <a:r>
              <a:rPr lang="ru-RU" sz="1800" dirty="0">
                <a:effectLst/>
                <a:latin typeface="Times New Roman" panose="02020603050405020304" pitchFamily="18" charset="0"/>
                <a:ea typeface="Calibri" panose="020F0502020204030204" pitchFamily="34" charset="0"/>
                <a:cs typeface="Calibri" panose="020F0502020204030204" pitchFamily="34" charset="0"/>
              </a:rPr>
              <a:t> и </a:t>
            </a:r>
            <a:r>
              <a:rPr lang="en-US" sz="1800" dirty="0">
                <a:effectLst/>
                <a:latin typeface="Times New Roman" panose="02020603050405020304" pitchFamily="18" charset="0"/>
                <a:ea typeface="Calibri" panose="020F0502020204030204" pitchFamily="34" charset="0"/>
                <a:cs typeface="Calibri" panose="020F0502020204030204" pitchFamily="34" charset="0"/>
              </a:rPr>
              <a:t>IV</a:t>
            </a:r>
            <a:r>
              <a:rPr lang="ru-RU" sz="1800" dirty="0">
                <a:effectLst/>
                <a:latin typeface="Times New Roman" panose="02020603050405020304" pitchFamily="18" charset="0"/>
                <a:ea typeface="Calibri" panose="020F0502020204030204" pitchFamily="34" charset="0"/>
                <a:cs typeface="Calibri" panose="020F0502020204030204" pitchFamily="34" charset="0"/>
              </a:rPr>
              <a:t> отличаются друг от друга только использованием нулевых векторов.</a:t>
            </a:r>
            <a:endParaRPr lang="ru-RU" sz="1800" dirty="0">
              <a:effectLst/>
              <a:latin typeface="Calibri" panose="020F0502020204030204" pitchFamily="34" charset="0"/>
              <a:ea typeface="Calibri" panose="020F0502020204030204" pitchFamily="34" charset="0"/>
            </a:endParaRPr>
          </a:p>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39</a:t>
            </a:fld>
            <a:endParaRPr lang="en-US"/>
          </a:p>
        </p:txBody>
      </p:sp>
    </p:spTree>
    <p:extLst>
      <p:ext uri="{BB962C8B-B14F-4D97-AF65-F5344CB8AC3E}">
        <p14:creationId xmlns:p14="http://schemas.microsoft.com/office/powerpoint/2010/main" val="2380560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457200" indent="450215" algn="just">
              <a:lnSpc>
                <a:spcPct val="115000"/>
              </a:lnSpc>
              <a:spcAft>
                <a:spcPts val="1000"/>
              </a:spcAft>
            </a:pPr>
            <a:r>
              <a:rPr lang="ru-RU" sz="1800" u="sng">
                <a:effectLst/>
                <a:latin typeface="Times New Roman" panose="02020603050405020304" pitchFamily="18" charset="0"/>
                <a:ea typeface="Calibri" panose="020F0502020204030204" pitchFamily="34" charset="0"/>
                <a:cs typeface="Calibri" panose="020F0502020204030204" pitchFamily="34" charset="0"/>
              </a:rPr>
              <a:t>Несимметричные алгоритмы</a:t>
            </a:r>
            <a:r>
              <a:rPr lang="ru-RU" sz="1800">
                <a:effectLst/>
                <a:latin typeface="Times New Roman" panose="02020603050405020304" pitchFamily="18" charset="0"/>
                <a:ea typeface="Calibri" panose="020F0502020204030204" pitchFamily="34" charset="0"/>
                <a:cs typeface="Calibri" panose="020F0502020204030204" pitchFamily="34" charset="0"/>
              </a:rPr>
              <a:t> характеризуются различным состоянием транзисторов в начале и в конце периода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a:t>
            </a:r>
            <a:r>
              <a:rPr lang="ru-RU" sz="1800">
                <a:effectLst/>
                <a:latin typeface="Times New Roman" panose="02020603050405020304" pitchFamily="18" charset="0"/>
                <a:ea typeface="Calibri" panose="020F0502020204030204" pitchFamily="34" charset="0"/>
                <a:cs typeface="Calibri" panose="020F0502020204030204" pitchFamily="34" charset="0"/>
              </a:rPr>
              <a:t>. Например (рис. …..,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.1, а)) на первом полупериоде последовательность переключения транзисторов моста в начале периода </a:t>
            </a:r>
            <a:r>
              <a:rPr lang="en-US" sz="1800">
                <a:effectLst/>
                <a:latin typeface="Times New Roman" panose="02020603050405020304" pitchFamily="18" charset="0"/>
                <a:ea typeface="Calibri" panose="020F0502020204030204" pitchFamily="34" charset="0"/>
                <a:cs typeface="Calibri" panose="020F0502020204030204" pitchFamily="34" charset="0"/>
              </a:rPr>
              <a:t>YII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 а в конце периода коммутации </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 При этом рис….. б) характеризует уже положение вектора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ближе к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2</a:t>
            </a:r>
            <a:r>
              <a:rPr lang="ru-RU" sz="1800">
                <a:effectLst/>
                <a:latin typeface="Times New Roman" panose="02020603050405020304" pitchFamily="18" charset="0"/>
                <a:ea typeface="Calibri" panose="020F0502020204030204" pitchFamily="34" charset="0"/>
                <a:cs typeface="Calibri" panose="020F0502020204030204" pitchFamily="34" charset="0"/>
              </a:rPr>
              <a:t>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2 </a:t>
            </a:r>
            <a:r>
              <a:rPr lang="ru-RU" sz="1800">
                <a:effectLst/>
                <a:latin typeface="Times New Roman" panose="02020603050405020304" pitchFamily="18" charset="0"/>
                <a:ea typeface="Calibri" panose="020F0502020204030204" pitchFamily="34" charset="0"/>
                <a:cs typeface="Calibri" panose="020F0502020204030204" pitchFamily="34" charset="0"/>
              </a:rPr>
              <a:t>превышает время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1</a:t>
            </a:r>
            <a:r>
              <a:rPr lang="ru-RU" sz="1800">
                <a:effectLst/>
                <a:latin typeface="Times New Roman" panose="02020603050405020304" pitchFamily="18" charset="0"/>
                <a:ea typeface="Calibri" panose="020F0502020204030204" pitchFamily="34" charset="0"/>
                <a:cs typeface="Calibri" panose="020F0502020204030204" pitchFamily="34" charset="0"/>
              </a:rPr>
              <a:t>),  в отличии от предыдущего рисунка, когда время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1 </a:t>
            </a:r>
            <a:r>
              <a:rPr lang="ru-RU" sz="1800">
                <a:effectLst/>
                <a:latin typeface="Times New Roman" panose="02020603050405020304" pitchFamily="18" charset="0"/>
                <a:ea typeface="Calibri" panose="020F0502020204030204" pitchFamily="34" charset="0"/>
                <a:cs typeface="Calibri" panose="020F0502020204030204" pitchFamily="34" charset="0"/>
              </a:rPr>
              <a:t>превышает время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2</a:t>
            </a:r>
            <a:r>
              <a:rPr lang="ru-RU" sz="1800">
                <a:effectLst/>
                <a:latin typeface="Times New Roman" panose="02020603050405020304" pitchFamily="18" charset="0"/>
                <a:ea typeface="Calibri" panose="020F0502020204030204" pitchFamily="34" charset="0"/>
                <a:cs typeface="Calibri" panose="020F0502020204030204" pitchFamily="34" charset="0"/>
              </a:rPr>
              <a:t> и вектор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en-US" sz="1800" baseline="-25000">
                <a:effectLst/>
                <a:latin typeface="Times New Roman" panose="02020603050405020304" pitchFamily="18" charset="0"/>
                <a:ea typeface="Calibri" panose="020F0502020204030204" pitchFamily="34" charset="0"/>
                <a:cs typeface="Calibri" panose="020F0502020204030204" pitchFamily="34" charset="0"/>
              </a:rPr>
              <a:t>S</a:t>
            </a:r>
            <a:r>
              <a:rPr lang="en-US" sz="1800">
                <a:effectLst/>
                <a:latin typeface="Times New Roman" panose="02020603050405020304" pitchFamily="18" charset="0"/>
                <a:ea typeface="Calibri" panose="020F0502020204030204" pitchFamily="34" charset="0"/>
                <a:cs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ближе к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1</a:t>
            </a:r>
            <a:r>
              <a:rPr lang="ru-RU" sz="1800">
                <a:effectLst/>
                <a:latin typeface="Times New Roman" panose="02020603050405020304" pitchFamily="18" charset="0"/>
                <a:ea typeface="Calibri" panose="020F0502020204030204" pitchFamily="34" charset="0"/>
                <a:cs typeface="Calibri" panose="020F0502020204030204" pitchFamily="34" charset="0"/>
              </a:rPr>
              <a:t> . Несимметричный алгоритм можно реализовать и с противоположным порядком </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 и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 </a:t>
            </a:r>
            <a:r>
              <a:rPr lang="ru-RU" sz="1800">
                <a:effectLst/>
                <a:latin typeface="Times New Roman" panose="02020603050405020304" pitchFamily="18" charset="0"/>
                <a:ea typeface="Calibri" panose="020F0502020204030204" pitchFamily="34" charset="0"/>
                <a:cs typeface="Calibri" panose="020F0502020204030204" pitchFamily="34" charset="0"/>
              </a:rPr>
              <a:t>(рис. …..,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.2, а)). Очевидно, что эти алгоритмы являются идентичными. </a:t>
            </a:r>
            <a:endParaRPr lang="ru-RU" sz="1800">
              <a:effectLst/>
              <a:latin typeface="Calibri" panose="020F0502020204030204" pitchFamily="34" charset="0"/>
              <a:ea typeface="Calibri" panose="020F0502020204030204" pitchFamily="34" charset="0"/>
            </a:endParaRPr>
          </a:p>
          <a:p>
            <a:pPr marL="457200" indent="450215" algn="just">
              <a:lnSpc>
                <a:spcPct val="115000"/>
              </a:lnSpc>
              <a:spcAft>
                <a:spcPts val="1000"/>
              </a:spcAft>
            </a:pPr>
            <a:r>
              <a:rPr lang="ru-RU" sz="1800">
                <a:effectLst/>
                <a:latin typeface="Times New Roman" panose="02020603050405020304" pitchFamily="18" charset="0"/>
                <a:ea typeface="Calibri" panose="020F0502020204030204" pitchFamily="34" charset="0"/>
                <a:cs typeface="Calibri" panose="020F0502020204030204" pitchFamily="34" charset="0"/>
              </a:rPr>
              <a:t>Можно предложить и </a:t>
            </a:r>
            <a:r>
              <a:rPr lang="ru-RU" sz="1800" u="sng">
                <a:effectLst/>
                <a:latin typeface="Times New Roman" panose="02020603050405020304" pitchFamily="18" charset="0"/>
                <a:ea typeface="Calibri" panose="020F0502020204030204" pitchFamily="34" charset="0"/>
                <a:cs typeface="Calibri" panose="020F0502020204030204" pitchFamily="34" charset="0"/>
              </a:rPr>
              <a:t>второй несимметричный алгоритм </a:t>
            </a:r>
            <a:r>
              <a:rPr lang="ru-RU" sz="1800">
                <a:effectLst/>
                <a:latin typeface="Times New Roman" panose="02020603050405020304" pitchFamily="18" charset="0"/>
                <a:ea typeface="Calibri" panose="020F0502020204030204" pitchFamily="34" charset="0"/>
                <a:cs typeface="Calibri" panose="020F0502020204030204" pitchFamily="34" charset="0"/>
              </a:rPr>
              <a:t>(рис. ., </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.1)</a:t>
            </a:r>
            <a:r>
              <a:rPr lang="ru-RU" sz="1800" u="sng">
                <a:effectLst/>
                <a:latin typeface="Times New Roman" panose="02020603050405020304" pitchFamily="18" charset="0"/>
                <a:ea typeface="Calibri" panose="020F0502020204030204" pitchFamily="34" charset="0"/>
                <a:cs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 когда будет использоваться только один нулевой вектор. Тогда последовательность состояния ключей на каждом периоде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a:t>
            </a:r>
            <a:r>
              <a:rPr lang="ru-RU" sz="1800">
                <a:effectLst/>
                <a:latin typeface="Times New Roman" panose="02020603050405020304" pitchFamily="18" charset="0"/>
                <a:ea typeface="Calibri" panose="020F0502020204030204" pitchFamily="34" charset="0"/>
                <a:cs typeface="Calibri" panose="020F0502020204030204" pitchFamily="34" charset="0"/>
              </a:rPr>
              <a:t> будет следующей: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 или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 В этом случае одна из коммутационных функций ( ) сохраняет постоянное значение. В результате в пределах каждого сектора коммутируют только две стойки</a:t>
            </a:r>
            <a:r>
              <a:rPr lang="ru-RU" sz="1800">
                <a:effectLst/>
                <a:latin typeface="Calibri" panose="020F0502020204030204" pitchFamily="34" charset="0"/>
                <a:ea typeface="Calibri" panose="020F0502020204030204" pitchFamily="34" charset="0"/>
              </a:rPr>
              <a:t> </a:t>
            </a:r>
            <a:r>
              <a:rPr lang="ru-RU" sz="1800">
                <a:effectLst/>
                <a:latin typeface="Times New Roman" panose="02020603050405020304" pitchFamily="18" charset="0"/>
                <a:ea typeface="Calibri" panose="020F0502020204030204" pitchFamily="34" charset="0"/>
                <a:cs typeface="Calibri" panose="020F0502020204030204" pitchFamily="34" charset="0"/>
              </a:rPr>
              <a:t>моста и количество переключений за период модуляции уменьшается с шести до четырёх. Пропорционально уменьшаются и коммутационные потери в ключах. Исключение из коммутаций одного из нулевых векторов уменьшает коммутационные потери в инверторе на 33% без изменения эффективности модуляции.</a:t>
            </a:r>
            <a:endParaRPr lang="ru-RU" sz="1800">
              <a:effectLst/>
              <a:latin typeface="Calibri" panose="020F0502020204030204" pitchFamily="34" charset="0"/>
              <a:ea typeface="Calibri" panose="020F0502020204030204" pitchFamily="34" charset="0"/>
            </a:endParaRPr>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40</a:t>
            </a:fld>
            <a:endParaRPr lang="en-US"/>
          </a:p>
        </p:txBody>
      </p:sp>
    </p:spTree>
    <p:extLst>
      <p:ext uri="{BB962C8B-B14F-4D97-AF65-F5344CB8AC3E}">
        <p14:creationId xmlns:p14="http://schemas.microsoft.com/office/powerpoint/2010/main" val="16165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5</a:t>
            </a:fld>
            <a:endParaRPr lang="en-US"/>
          </a:p>
        </p:txBody>
      </p:sp>
    </p:spTree>
    <p:extLst>
      <p:ext uri="{BB962C8B-B14F-4D97-AF65-F5344CB8AC3E}">
        <p14:creationId xmlns:p14="http://schemas.microsoft.com/office/powerpoint/2010/main" val="3753872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ru-RU" sz="1800">
                <a:effectLst/>
                <a:latin typeface="Times New Roman" panose="02020603050405020304" pitchFamily="18" charset="0"/>
                <a:ea typeface="Calibri" panose="020F0502020204030204" pitchFamily="34" charset="0"/>
                <a:cs typeface="Calibri" panose="020F0502020204030204" pitchFamily="34" charset="0"/>
              </a:rPr>
              <a:t>Рассмотрим метод с </a:t>
            </a:r>
            <a:r>
              <a:rPr lang="ru-RU" sz="1800" u="sng">
                <a:effectLst/>
                <a:latin typeface="Times New Roman" panose="02020603050405020304" pitchFamily="18" charset="0"/>
                <a:ea typeface="Calibri" panose="020F0502020204030204" pitchFamily="34" charset="0"/>
                <a:cs typeface="Calibri" panose="020F0502020204030204" pitchFamily="34" charset="0"/>
              </a:rPr>
              <a:t>симметричными</a:t>
            </a:r>
            <a:r>
              <a:rPr lang="ru-RU" sz="1800">
                <a:effectLst/>
                <a:latin typeface="Times New Roman" panose="02020603050405020304" pitchFamily="18" charset="0"/>
                <a:ea typeface="Calibri" panose="020F0502020204030204" pitchFamily="34" charset="0"/>
                <a:cs typeface="Calibri" panose="020F0502020204030204" pitchFamily="34" charset="0"/>
              </a:rPr>
              <a:t> нулевыми состояниями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7</a:t>
            </a:r>
            <a:r>
              <a:rPr lang="ru-RU" sz="1800">
                <a:effectLst/>
                <a:latin typeface="Times New Roman" panose="02020603050405020304" pitchFamily="18" charset="0"/>
                <a:ea typeface="Calibri" panose="020F0502020204030204" pitchFamily="34" charset="0"/>
                <a:cs typeface="Calibri" panose="020F0502020204030204" pitchFamily="34" charset="0"/>
              </a:rPr>
              <a:t>  и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8 </a:t>
            </a:r>
            <a:r>
              <a:rPr lang="ru-RU" sz="1800">
                <a:effectLst/>
                <a:latin typeface="Times New Roman" panose="02020603050405020304" pitchFamily="18" charset="0"/>
                <a:ea typeface="Calibri" panose="020F0502020204030204" pitchFamily="34" charset="0"/>
                <a:cs typeface="Calibri" panose="020F0502020204030204" pitchFamily="34" charset="0"/>
              </a:rPr>
              <a:t> на интервалах периода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 </a:t>
            </a:r>
            <a:r>
              <a:rPr lang="ru-RU" sz="1800">
                <a:effectLst/>
                <a:latin typeface="Times New Roman" panose="02020603050405020304" pitchFamily="18" charset="0"/>
                <a:ea typeface="Calibri" panose="020F0502020204030204" pitchFamily="34" charset="0"/>
                <a:cs typeface="Calibri" panose="020F0502020204030204" pitchFamily="34" charset="0"/>
              </a:rPr>
              <a:t>(рис. ….., </a:t>
            </a:r>
            <a:r>
              <a:rPr lang="en-US" sz="1800">
                <a:effectLst/>
                <a:latin typeface="Times New Roman" panose="02020603050405020304" pitchFamily="18" charset="0"/>
                <a:ea typeface="Calibri" panose="020F0502020204030204" pitchFamily="34" charset="0"/>
                <a:cs typeface="Calibri" panose="020F0502020204030204" pitchFamily="34" charset="0"/>
              </a:rPr>
              <a:t>III</a:t>
            </a:r>
            <a:r>
              <a:rPr lang="ru-RU" sz="1800">
                <a:effectLst/>
                <a:latin typeface="Times New Roman" panose="02020603050405020304" pitchFamily="18" charset="0"/>
                <a:ea typeface="Calibri" panose="020F0502020204030204" pitchFamily="34" charset="0"/>
                <a:cs typeface="Calibri" panose="020F0502020204030204" pitchFamily="34" charset="0"/>
              </a:rPr>
              <a:t>). Учитывая, что обычно в течение каждого полупериода частоты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a:t>
            </a:r>
            <a:r>
              <a:rPr lang="ru-RU" sz="1800">
                <a:effectLst/>
                <a:latin typeface="Times New Roman" panose="02020603050405020304" pitchFamily="18" charset="0"/>
                <a:ea typeface="Calibri" panose="020F0502020204030204" pitchFamily="34" charset="0"/>
                <a:cs typeface="Calibri" panose="020F0502020204030204" pitchFamily="34" charset="0"/>
              </a:rPr>
              <a:t>/2 состояние ключей при таком алгоритме переключения изменяется одинаково, но в обратной последовательности,  для второго сектора в первой половине периода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  </a:t>
            </a:r>
            <a:r>
              <a:rPr lang="ru-RU" sz="1800">
                <a:effectLst/>
                <a:latin typeface="Times New Roman" panose="02020603050405020304" pitchFamily="18" charset="0"/>
                <a:ea typeface="Calibri" panose="020F0502020204030204" pitchFamily="34" charset="0"/>
                <a:cs typeface="Calibri" panose="020F0502020204030204" pitchFamily="34" charset="0"/>
              </a:rPr>
              <a:t>будет следующая последовательность состояния ключей – </a:t>
            </a:r>
            <a:r>
              <a:rPr lang="en-US" sz="1800">
                <a:effectLst/>
                <a:latin typeface="Times New Roman" panose="02020603050405020304" pitchFamily="18" charset="0"/>
                <a:ea typeface="Calibri" panose="020F0502020204030204" pitchFamily="34" charset="0"/>
                <a:cs typeface="Calibri" panose="020F0502020204030204" pitchFamily="34" charset="0"/>
              </a:rPr>
              <a:t>YII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7</a:t>
            </a:r>
            <a:r>
              <a:rPr lang="ru-RU" sz="1800">
                <a:effectLst/>
                <a:latin typeface="Times New Roman" panose="02020603050405020304" pitchFamily="18" charset="0"/>
                <a:ea typeface="Calibri" panose="020F0502020204030204" pitchFamily="34" charset="0"/>
                <a:cs typeface="Calibri" panose="020F0502020204030204" pitchFamily="34" charset="0"/>
              </a:rPr>
              <a:t>/2)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 а для второй половины этого же периода – </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7</a:t>
            </a:r>
            <a:r>
              <a:rPr lang="ru-RU" sz="1800">
                <a:effectLst/>
                <a:latin typeface="Times New Roman" panose="02020603050405020304" pitchFamily="18" charset="0"/>
                <a:ea typeface="Calibri" panose="020F0502020204030204" pitchFamily="34" charset="0"/>
                <a:cs typeface="Calibri" panose="020F0502020204030204" pitchFamily="34" charset="0"/>
              </a:rPr>
              <a:t>/2), при этом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7</a:t>
            </a:r>
            <a:r>
              <a:rPr lang="ru-RU" sz="1800">
                <a:effectLst/>
                <a:latin typeface="Times New Roman" panose="02020603050405020304" pitchFamily="18" charset="0"/>
                <a:ea typeface="Calibri" panose="020F0502020204030204" pitchFamily="34" charset="0"/>
                <a:cs typeface="Calibri" panose="020F0502020204030204" pitchFamily="34" charset="0"/>
              </a:rPr>
              <a:t>  =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8</a:t>
            </a:r>
            <a:r>
              <a:rPr lang="ru-RU" sz="1800">
                <a:effectLst/>
                <a:latin typeface="Times New Roman" panose="02020603050405020304" pitchFamily="18" charset="0"/>
                <a:ea typeface="Calibri" panose="020F0502020204030204" pitchFamily="34" charset="0"/>
                <a:cs typeface="Calibri" panose="020F0502020204030204" pitchFamily="34" charset="0"/>
              </a:rPr>
              <a:t>. Существует еще один метод с </a:t>
            </a:r>
            <a:r>
              <a:rPr lang="ru-RU" sz="1800" u="sng">
                <a:effectLst/>
                <a:latin typeface="Times New Roman" panose="02020603050405020304" pitchFamily="18" charset="0"/>
                <a:ea typeface="Calibri" panose="020F0502020204030204" pitchFamily="34" charset="0"/>
                <a:cs typeface="Calibri" panose="020F0502020204030204" pitchFamily="34" charset="0"/>
              </a:rPr>
              <a:t>симметричным алгоритмом</a:t>
            </a:r>
            <a:r>
              <a:rPr lang="ru-RU" sz="1800">
                <a:effectLst/>
                <a:latin typeface="Times New Roman" panose="02020603050405020304" pitchFamily="18" charset="0"/>
                <a:ea typeface="Calibri" panose="020F0502020204030204" pitchFamily="34" charset="0"/>
                <a:cs typeface="Calibri" panose="020F0502020204030204" pitchFamily="34" charset="0"/>
              </a:rPr>
              <a:t>, при котором на каждом периоде модуляции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н</a:t>
            </a:r>
            <a:r>
              <a:rPr lang="ru-RU" sz="1800">
                <a:effectLst/>
                <a:latin typeface="Times New Roman" panose="02020603050405020304" pitchFamily="18" charset="0"/>
                <a:ea typeface="Calibri" panose="020F0502020204030204" pitchFamily="34" charset="0"/>
                <a:cs typeface="Calibri" panose="020F0502020204030204" pitchFamily="34" charset="0"/>
              </a:rPr>
              <a:t> используется только одно состояние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7</a:t>
            </a:r>
            <a:r>
              <a:rPr lang="ru-RU" sz="1800">
                <a:effectLst/>
                <a:latin typeface="Times New Roman" panose="02020603050405020304" pitchFamily="18" charset="0"/>
                <a:ea typeface="Calibri" panose="020F0502020204030204" pitchFamily="34" charset="0"/>
                <a:cs typeface="Calibri" panose="020F0502020204030204" pitchFamily="34" charset="0"/>
              </a:rPr>
              <a:t>  или </a:t>
            </a:r>
            <a:r>
              <a:rPr lang="en-US" sz="1800">
                <a:effectLst/>
                <a:latin typeface="Times New Roman" panose="02020603050405020304" pitchFamily="18" charset="0"/>
                <a:ea typeface="Calibri" panose="020F0502020204030204" pitchFamily="34" charset="0"/>
                <a:cs typeface="Calibri" panose="020F0502020204030204" pitchFamily="34" charset="0"/>
              </a:rPr>
              <a:t>U</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8</a:t>
            </a:r>
            <a:r>
              <a:rPr lang="ru-RU" sz="1800">
                <a:effectLst/>
                <a:latin typeface="Times New Roman" panose="02020603050405020304" pitchFamily="18" charset="0"/>
                <a:ea typeface="Calibri" panose="020F0502020204030204" pitchFamily="34" charset="0"/>
                <a:cs typeface="Calibri" panose="020F0502020204030204" pitchFamily="34" charset="0"/>
              </a:rPr>
              <a:t> , например, для рассмотренных выше полупериодов, последовательность состояния ключей будет – </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 а для второй половины этого же периода – </a:t>
            </a:r>
            <a:r>
              <a:rPr lang="en-US" sz="1800">
                <a:effectLst/>
                <a:latin typeface="Times New Roman" panose="02020603050405020304" pitchFamily="18" charset="0"/>
                <a:ea typeface="Calibri" panose="020F0502020204030204" pitchFamily="34" charset="0"/>
                <a:cs typeface="Calibri" panose="020F0502020204030204" pitchFamily="34" charset="0"/>
              </a:rPr>
              <a:t>YIII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II</a:t>
            </a:r>
            <a:r>
              <a:rPr lang="ru-RU" sz="1800">
                <a:effectLst/>
                <a:latin typeface="Times New Roman" panose="02020603050405020304" pitchFamily="18" charset="0"/>
                <a:ea typeface="Calibri" panose="020F0502020204030204" pitchFamily="34" charset="0"/>
                <a:cs typeface="Calibri" panose="020F0502020204030204" pitchFamily="34" charset="0"/>
              </a:rPr>
              <a:t>-</a:t>
            </a:r>
            <a:r>
              <a:rPr lang="en-US" sz="1800">
                <a:effectLst/>
                <a:latin typeface="Times New Roman" panose="02020603050405020304" pitchFamily="18" charset="0"/>
                <a:ea typeface="Calibri" panose="020F0502020204030204" pitchFamily="34" charset="0"/>
                <a:cs typeface="Calibri" panose="020F0502020204030204" pitchFamily="34" charset="0"/>
              </a:rPr>
              <a:t>I</a:t>
            </a:r>
            <a:r>
              <a:rPr lang="ru-RU" sz="1800">
                <a:effectLst/>
                <a:latin typeface="Times New Roman" panose="02020603050405020304" pitchFamily="18" charset="0"/>
                <a:ea typeface="Calibri" panose="020F0502020204030204" pitchFamily="34" charset="0"/>
                <a:cs typeface="Calibri" panose="020F0502020204030204" pitchFamily="34" charset="0"/>
              </a:rPr>
              <a:t>, при этом длительность </a:t>
            </a:r>
            <a:r>
              <a:rPr lang="en-US" sz="1800">
                <a:effectLst/>
                <a:latin typeface="Times New Roman" panose="02020603050405020304" pitchFamily="18" charset="0"/>
                <a:ea typeface="Calibri" panose="020F0502020204030204" pitchFamily="34" charset="0"/>
                <a:cs typeface="Calibri" panose="020F0502020204030204" pitchFamily="34" charset="0"/>
              </a:rPr>
              <a:t>t</a:t>
            </a:r>
            <a:r>
              <a:rPr lang="ru-RU" sz="1800" baseline="-25000">
                <a:effectLst/>
                <a:latin typeface="Times New Roman" panose="02020603050405020304" pitchFamily="18" charset="0"/>
                <a:ea typeface="Calibri" panose="020F0502020204030204" pitchFamily="34" charset="0"/>
                <a:cs typeface="Calibri" panose="020F0502020204030204" pitchFamily="34" charset="0"/>
              </a:rPr>
              <a:t>8</a:t>
            </a:r>
            <a:r>
              <a:rPr lang="ru-RU" sz="1800">
                <a:effectLst/>
                <a:latin typeface="Times New Roman" panose="02020603050405020304" pitchFamily="18" charset="0"/>
                <a:ea typeface="Calibri" panose="020F0502020204030204" pitchFamily="34" charset="0"/>
                <a:cs typeface="Calibri" panose="020F0502020204030204" pitchFamily="34" charset="0"/>
              </a:rPr>
              <a:t>  будет увеличена вдвое на одном полупериоде по отношению к рассмотренному выше симметричному алгоритму. Симметричные алгоритмы </a:t>
            </a:r>
            <a:r>
              <a:rPr lang="en-US" sz="1800">
                <a:effectLst/>
                <a:latin typeface="Times New Roman" panose="02020603050405020304" pitchFamily="18" charset="0"/>
                <a:ea typeface="Calibri" panose="020F0502020204030204" pitchFamily="34" charset="0"/>
                <a:cs typeface="Calibri" panose="020F0502020204030204" pitchFamily="34" charset="0"/>
              </a:rPr>
              <a:t>III</a:t>
            </a:r>
            <a:r>
              <a:rPr lang="ru-RU" sz="1800">
                <a:effectLst/>
                <a:latin typeface="Times New Roman" panose="02020603050405020304" pitchFamily="18" charset="0"/>
                <a:ea typeface="Calibri" panose="020F0502020204030204" pitchFamily="34" charset="0"/>
                <a:cs typeface="Calibri" panose="020F0502020204030204" pitchFamily="34" charset="0"/>
              </a:rPr>
              <a:t> и </a:t>
            </a:r>
            <a:r>
              <a:rPr lang="en-US" sz="1800">
                <a:effectLst/>
                <a:latin typeface="Times New Roman" panose="02020603050405020304" pitchFamily="18" charset="0"/>
                <a:ea typeface="Calibri" panose="020F0502020204030204" pitchFamily="34" charset="0"/>
                <a:cs typeface="Calibri" panose="020F0502020204030204" pitchFamily="34" charset="0"/>
              </a:rPr>
              <a:t>IV</a:t>
            </a:r>
            <a:r>
              <a:rPr lang="ru-RU" sz="1800">
                <a:effectLst/>
                <a:latin typeface="Times New Roman" panose="02020603050405020304" pitchFamily="18" charset="0"/>
                <a:ea typeface="Calibri" panose="020F0502020204030204" pitchFamily="34" charset="0"/>
                <a:cs typeface="Calibri" panose="020F0502020204030204" pitchFamily="34" charset="0"/>
              </a:rPr>
              <a:t> отличаются друг от друга только использованием нулевых векторов.</a:t>
            </a:r>
            <a:endParaRPr lang="ru-RU" sz="1800">
              <a:effectLst/>
              <a:latin typeface="Calibri" panose="020F0502020204030204" pitchFamily="34" charset="0"/>
              <a:ea typeface="Calibri" panose="020F0502020204030204" pitchFamily="34" charset="0"/>
            </a:endParaRPr>
          </a:p>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41</a:t>
            </a:fld>
            <a:endParaRPr lang="en-US"/>
          </a:p>
        </p:txBody>
      </p:sp>
    </p:spTree>
    <p:extLst>
      <p:ext uri="{BB962C8B-B14F-4D97-AF65-F5344CB8AC3E}">
        <p14:creationId xmlns:p14="http://schemas.microsoft.com/office/powerpoint/2010/main" val="1652991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ALS Schlange sans"/>
                    <a:ea typeface="ALS Schlange sans"/>
                    <a:cs typeface="ALS Schlange sans"/>
                  </a:rPr>
                  <a:t>The course focuses </a:t>
                </a:r>
                <a:r>
                  <a:rPr lang="en-US" sz="1200" i="0">
                    <a:effectLst/>
                    <a:latin typeface="Cambria Math" panose="02040503050406030204" pitchFamily="18" charset="0"/>
                  </a:rPr>
                  <a:t>"Место для уравнения.</a:t>
                </a:r>
                <a:r>
                  <a:rPr lang="ru-RU" sz="1200" i="0">
                    <a:effectLst/>
                    <a:latin typeface="Cambria Math" panose="02040503050406030204" pitchFamily="18" charset="0"/>
                  </a:rPr>
                  <a:t>"</a:t>
                </a:r>
                <a:r>
                  <a:rPr lang="en-US" sz="1200" dirty="0">
                    <a:effectLst/>
                    <a:latin typeface="ALS Schlange sans"/>
                    <a:ea typeface="ALS Schlange sans"/>
                    <a:cs typeface="ALS Schlange sans"/>
                  </a:rPr>
                  <a:t>on the analog and digital components of electronic circuits which can be used in control systems area. </a:t>
                </a:r>
              </a:p>
              <a:p>
                <a:endParaRPr lang="ru-RU" dirty="0"/>
              </a:p>
            </p:txBody>
          </p:sp>
        </mc:Fallback>
      </mc:AlternateContent>
      <p:sp>
        <p:nvSpPr>
          <p:cNvPr id="4" name="Номер слайда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49711C-DB87-6342-8123-FE7E39EB006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291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a:solidFill>
                  <a:schemeClr val="tx1"/>
                </a:solidFill>
                <a:effectLst/>
                <a:latin typeface="Calibri" panose="020F0502020204030204" pitchFamily="34" charset="0"/>
                <a:ea typeface="+mn-ea"/>
                <a:cs typeface="+mn-cs"/>
              </a:rPr>
              <a:t>На этом слайде представлена схема трёхуровневого трёхфазного инвертора напряжения, нашедшего наибольшее распространение в системах электропривода, о причинах чего скажем ниже,  и серийно изготавливаемая  ведущими фирмами – производителями такого оборудования.</a:t>
            </a:r>
          </a:p>
          <a:p>
            <a:r>
              <a:rPr lang="ru-RU" sz="1200" kern="1200">
                <a:solidFill>
                  <a:schemeClr val="tx1"/>
                </a:solidFill>
                <a:effectLst/>
                <a:latin typeface="Calibri" panose="020F0502020204030204" pitchFamily="34" charset="0"/>
                <a:ea typeface="+mn-ea"/>
                <a:cs typeface="+mn-cs"/>
              </a:rPr>
              <a:t> Здесь каждое плечо классического трёхфазного инвертора состоит из двух последовательно включённых полностью управляемых вентилей, шунтированных обратными диодами. Дополнительные диоды соединяют нулевую точку источника входного напряжения со средними точками плеч инвертора, образованные последовательно соединёнными вентилями.</a:t>
            </a:r>
          </a:p>
          <a:p>
            <a:r>
              <a:rPr lang="ru-RU" sz="1200" kern="1200">
                <a:solidFill>
                  <a:schemeClr val="tx1"/>
                </a:solidFill>
                <a:effectLst/>
                <a:latin typeface="Calibri" panose="020F0502020204030204" pitchFamily="34" charset="0"/>
                <a:ea typeface="+mn-ea"/>
                <a:cs typeface="+mn-cs"/>
              </a:rPr>
              <a:t>С помощью различных комбинаций ключей можно реализовать три варианта схемы замещения инвертора, аналогичные изображённым на этом же слайде.</a:t>
            </a:r>
          </a:p>
          <a:p>
            <a:r>
              <a:rPr lang="ru-RU" sz="1200" kern="1200">
                <a:solidFill>
                  <a:schemeClr val="tx1"/>
                </a:solidFill>
                <a:effectLst/>
                <a:latin typeface="Calibri" panose="020F0502020204030204" pitchFamily="34" charset="0"/>
                <a:ea typeface="+mn-ea"/>
                <a:cs typeface="+mn-cs"/>
              </a:rPr>
              <a:t>На основании схем замещения для данного преобразователя можно выделить четыре ненулевых ступени в кривой фазного напряжения (</a:t>
            </a:r>
            <a:r>
              <a:rPr lang="en-US" sz="1200" kern="1200">
                <a:solidFill>
                  <a:schemeClr val="tx1"/>
                </a:solidFill>
                <a:effectLst/>
                <a:latin typeface="Calibri" panose="020F0502020204030204" pitchFamily="34" charset="0"/>
                <a:ea typeface="+mn-ea"/>
                <a:cs typeface="+mn-cs"/>
              </a:rPr>
              <a:t>U</a:t>
            </a:r>
            <a:r>
              <a:rPr lang="ru-RU" sz="1200" kern="1200" baseline="-25000" err="1">
                <a:solidFill>
                  <a:schemeClr val="tx1"/>
                </a:solidFill>
                <a:effectLst/>
                <a:latin typeface="Calibri" panose="020F0502020204030204" pitchFamily="34" charset="0"/>
                <a:ea typeface="+mn-ea"/>
                <a:cs typeface="+mn-cs"/>
              </a:rPr>
              <a:t>вх</a:t>
            </a:r>
            <a:r>
              <a:rPr lang="ru-RU" sz="1200" kern="1200">
                <a:solidFill>
                  <a:schemeClr val="tx1"/>
                </a:solidFill>
                <a:effectLst/>
                <a:latin typeface="Calibri" panose="020F0502020204030204" pitchFamily="34" charset="0"/>
                <a:ea typeface="+mn-ea"/>
                <a:cs typeface="+mn-cs"/>
              </a:rPr>
              <a:t>/6, </a:t>
            </a:r>
            <a:r>
              <a:rPr lang="en-US" sz="1200" kern="1200">
                <a:solidFill>
                  <a:schemeClr val="tx1"/>
                </a:solidFill>
                <a:effectLst/>
                <a:latin typeface="Calibri" panose="020F0502020204030204" pitchFamily="34" charset="0"/>
                <a:ea typeface="+mn-ea"/>
                <a:cs typeface="+mn-cs"/>
              </a:rPr>
              <a:t>U</a:t>
            </a:r>
            <a:r>
              <a:rPr lang="ru-RU" sz="1200" kern="1200" baseline="-25000" err="1">
                <a:solidFill>
                  <a:schemeClr val="tx1"/>
                </a:solidFill>
                <a:effectLst/>
                <a:latin typeface="Calibri" panose="020F0502020204030204" pitchFamily="34" charset="0"/>
                <a:ea typeface="+mn-ea"/>
                <a:cs typeface="+mn-cs"/>
              </a:rPr>
              <a:t>вх</a:t>
            </a:r>
            <a:r>
              <a:rPr lang="ru-RU" sz="1200" kern="1200">
                <a:solidFill>
                  <a:schemeClr val="tx1"/>
                </a:solidFill>
                <a:effectLst/>
                <a:latin typeface="Calibri" panose="020F0502020204030204" pitchFamily="34" charset="0"/>
                <a:ea typeface="+mn-ea"/>
                <a:cs typeface="+mn-cs"/>
              </a:rPr>
              <a:t>/3, </a:t>
            </a:r>
            <a:r>
              <a:rPr lang="en-US" sz="1200" kern="1200">
                <a:solidFill>
                  <a:schemeClr val="tx1"/>
                </a:solidFill>
                <a:effectLst/>
                <a:latin typeface="Calibri" panose="020F0502020204030204" pitchFamily="34" charset="0"/>
                <a:ea typeface="+mn-ea"/>
                <a:cs typeface="+mn-cs"/>
              </a:rPr>
              <a:t>U</a:t>
            </a:r>
            <a:r>
              <a:rPr lang="ru-RU" sz="1200" kern="1200" baseline="-25000" err="1">
                <a:solidFill>
                  <a:schemeClr val="tx1"/>
                </a:solidFill>
                <a:effectLst/>
                <a:latin typeface="Calibri" panose="020F0502020204030204" pitchFamily="34" charset="0"/>
                <a:ea typeface="+mn-ea"/>
                <a:cs typeface="+mn-cs"/>
              </a:rPr>
              <a:t>вх</a:t>
            </a:r>
            <a:r>
              <a:rPr lang="ru-RU" sz="1200" kern="1200">
                <a:solidFill>
                  <a:schemeClr val="tx1"/>
                </a:solidFill>
                <a:effectLst/>
                <a:latin typeface="Calibri" panose="020F0502020204030204" pitchFamily="34" charset="0"/>
                <a:ea typeface="+mn-ea"/>
                <a:cs typeface="+mn-cs"/>
              </a:rPr>
              <a:t>/2, 2</a:t>
            </a:r>
            <a:r>
              <a:rPr lang="en-US" sz="1200" kern="1200">
                <a:solidFill>
                  <a:schemeClr val="tx1"/>
                </a:solidFill>
                <a:effectLst/>
                <a:latin typeface="Calibri" panose="020F0502020204030204" pitchFamily="34" charset="0"/>
                <a:ea typeface="+mn-ea"/>
                <a:cs typeface="+mn-cs"/>
              </a:rPr>
              <a:t>U</a:t>
            </a:r>
            <a:r>
              <a:rPr lang="ru-RU" sz="1200" kern="1200" baseline="-25000" err="1">
                <a:solidFill>
                  <a:schemeClr val="tx1"/>
                </a:solidFill>
                <a:effectLst/>
                <a:latin typeface="Calibri" panose="020F0502020204030204" pitchFamily="34" charset="0"/>
                <a:ea typeface="+mn-ea"/>
                <a:cs typeface="+mn-cs"/>
              </a:rPr>
              <a:t>вх</a:t>
            </a:r>
            <a:r>
              <a:rPr lang="ru-RU" sz="1200" kern="1200">
                <a:solidFill>
                  <a:schemeClr val="tx1"/>
                </a:solidFill>
                <a:effectLst/>
                <a:latin typeface="Calibri" panose="020F0502020204030204" pitchFamily="34" charset="0"/>
                <a:ea typeface="+mn-ea"/>
                <a:cs typeface="+mn-cs"/>
              </a:rPr>
              <a:t>/3). При этом, как видно из представленных на слайде эквивалентных схем подключения обмоток двигателя к источнику питания для реализации уровней 2</a:t>
            </a:r>
            <a:r>
              <a:rPr lang="en-US" sz="1200" kern="1200">
                <a:solidFill>
                  <a:schemeClr val="tx1"/>
                </a:solidFill>
                <a:effectLst/>
                <a:latin typeface="Calibri" panose="020F0502020204030204" pitchFamily="34" charset="0"/>
                <a:ea typeface="+mn-ea"/>
                <a:cs typeface="+mn-cs"/>
              </a:rPr>
              <a:t>/3</a:t>
            </a:r>
            <a:r>
              <a:rPr lang="ru-RU" sz="1200" kern="1200">
                <a:solidFill>
                  <a:schemeClr val="tx1"/>
                </a:solidFill>
                <a:effectLst/>
                <a:latin typeface="Calibri" panose="020F0502020204030204" pitchFamily="34" charset="0"/>
                <a:ea typeface="+mn-ea"/>
                <a:cs typeface="+mn-cs"/>
              </a:rPr>
              <a:t> и ½. используется источник питания целиком, а для двух других уровней достаточно использования любой из двух половин. </a:t>
            </a:r>
          </a:p>
          <a:p>
            <a:r>
              <a:rPr lang="ru-RU" sz="1200" kern="1200">
                <a:solidFill>
                  <a:schemeClr val="tx1"/>
                </a:solidFill>
                <a:effectLst/>
                <a:latin typeface="Calibri" panose="020F0502020204030204" pitchFamily="34" charset="0"/>
                <a:ea typeface="+mn-ea"/>
                <a:cs typeface="+mn-cs"/>
              </a:rPr>
              <a:t>Таким образом, трёхуровневый инвертор, имея в три раза большее (восемнадцать) число возможных положений обобщённого вектора напряжения, чем одноуровневый инвертор, позволяет более качественно сформировать кривую напряжения на нагрузке за счёт использования ещё и амплитудной модуляции обобщённого вектора напряжения. </a:t>
            </a:r>
          </a:p>
          <a:p>
            <a:r>
              <a:rPr lang="ru-RU" sz="1200" kern="1200">
                <a:solidFill>
                  <a:schemeClr val="tx1"/>
                </a:solidFill>
                <a:effectLst/>
                <a:ea typeface="+mn-ea"/>
                <a:cs typeface="+mn-cs"/>
              </a:rPr>
              <a:t> </a:t>
            </a:r>
            <a:endParaRPr lang="ru-RU"/>
          </a:p>
        </p:txBody>
      </p:sp>
      <p:sp>
        <p:nvSpPr>
          <p:cNvPr id="4" name="Номер слайда 3"/>
          <p:cNvSpPr>
            <a:spLocks noGrp="1"/>
          </p:cNvSpPr>
          <p:nvPr>
            <p:ph type="sldNum" sz="quarter" idx="5"/>
          </p:nvPr>
        </p:nvSpPr>
        <p:spPr/>
        <p:txBody>
          <a:bodyPr/>
          <a:lstStyle/>
          <a:p>
            <a:pPr>
              <a:defRPr/>
            </a:pPr>
            <a:fld id="{40DDB273-31D2-4D54-A3CD-909B77C7980D}" type="slidenum">
              <a:rPr lang="ru-RU" altLang="ru-RU" smtClean="0"/>
              <a:pPr>
                <a:defRPr/>
              </a:pPr>
              <a:t>43</a:t>
            </a:fld>
            <a:endParaRPr lang="ru-RU" altLang="ru-RU"/>
          </a:p>
        </p:txBody>
      </p:sp>
    </p:spTree>
    <p:extLst>
      <p:ext uri="{BB962C8B-B14F-4D97-AF65-F5344CB8AC3E}">
        <p14:creationId xmlns:p14="http://schemas.microsoft.com/office/powerpoint/2010/main" val="369171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just" fontAlgn="auto" hangingPunct="1">
              <a:lnSpc>
                <a:spcPct val="150000"/>
              </a:lnSpc>
            </a:pPr>
            <a:r>
              <a:rPr lang="en-US" sz="1800" dirty="0">
                <a:effectLst/>
                <a:latin typeface="Times New Roman" panose="02020603050405020304" pitchFamily="18" charset="0"/>
                <a:ea typeface="Calibri" panose="020F0502020204030204" pitchFamily="34" charset="0"/>
              </a:rPr>
              <a:t>At the values of the modulation index corresponding to the transition of the vector from one modulation zone to another, there is a sharp change in the ripples of the stator current vector, which, in turn, is due to a change in the switching algorithm of power switches. Obviously, the minimum level of ripple corresponds to the algorithm that forms a curve in the form of a lower envelope of the region of possible values. 
In the future, only this curve should be considered as a characteristic of the PWM when comparing control algorithms.</a:t>
            </a:r>
          </a:p>
          <a:p>
            <a:pPr algn="just" fontAlgn="auto" hangingPunct="1">
              <a:lnSpc>
                <a:spcPct val="150000"/>
              </a:lnSpc>
            </a:pPr>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При значениях индекса модуляции, соответствующих переходу вектора  из одной зоны модуляции в другую, происходит резкое изменение пульсаций вектора тока статора, что, в свою очередь, обусловлено изменением алгоритма коммутации силовых ключей. Очевидно, что минимальный уровень пульсаций соответствует алгоритму, формирующему кривую в виде нижней огибающей области возможных значений. </a:t>
            </a:r>
            <a:endParaRPr lang="en-US" sz="1800" dirty="0">
              <a:effectLst/>
              <a:latin typeface="Times New Roman" panose="02020603050405020304" pitchFamily="18" charset="0"/>
              <a:ea typeface="Calibri" panose="020F0502020204030204" pitchFamily="34" charset="0"/>
            </a:endParaRPr>
          </a:p>
          <a:p>
            <a:pPr algn="just" fontAlgn="auto" hangingPunct="1">
              <a:lnSpc>
                <a:spcPct val="150000"/>
              </a:lnSpc>
            </a:pPr>
            <a:r>
              <a:rPr lang="ru-RU" sz="1800" dirty="0">
                <a:effectLst/>
                <a:latin typeface="Times New Roman" panose="02020603050405020304" pitchFamily="18" charset="0"/>
                <a:ea typeface="Calibri" panose="020F0502020204030204" pitchFamily="34" charset="0"/>
              </a:rPr>
              <a:t>В дальнейшем только данная кривая будет рассматриваться в качестве характеристики ПВМ при сравнении алгоритмов управления.</a:t>
            </a:r>
            <a:endParaRPr lang="ru-RU" sz="1800" dirty="0">
              <a:effectLst/>
              <a:latin typeface="Times New Roman" panose="02020603050405020304" pitchFamily="18" charset="0"/>
              <a:ea typeface="Times New Roman" panose="02020603050405020304" pitchFamily="18" charset="0"/>
            </a:endParaRPr>
          </a:p>
        </p:txBody>
      </p:sp>
      <p:sp>
        <p:nvSpPr>
          <p:cNvPr id="4" name="Номер слайда 3"/>
          <p:cNvSpPr>
            <a:spLocks noGrp="1"/>
          </p:cNvSpPr>
          <p:nvPr>
            <p:ph type="sldNum" sz="quarter" idx="10"/>
          </p:nvPr>
        </p:nvSpPr>
        <p:spPr/>
        <p:txBody>
          <a:bodyPr/>
          <a:lstStyle/>
          <a:p>
            <a:fld id="{4EE8C1B7-AB07-4226-9C69-7575D7BBC847}" type="slidenum">
              <a:rPr lang="ru-RU" smtClean="0"/>
              <a:t>57</a:t>
            </a:fld>
            <a:endParaRPr lang="ru-RU"/>
          </a:p>
        </p:txBody>
      </p:sp>
    </p:spTree>
    <p:extLst>
      <p:ext uri="{BB962C8B-B14F-4D97-AF65-F5344CB8AC3E}">
        <p14:creationId xmlns:p14="http://schemas.microsoft.com/office/powerpoint/2010/main" val="166005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Calibri" panose="020F0502020204030204" pitchFamily="34" charset="0"/>
                <a:ea typeface="+mn-ea"/>
                <a:cs typeface="+mn-cs"/>
              </a:rPr>
              <a:t>Multi-level inverters are becoming more and more attractive for high-voltage and high-efficiency applications. The voltage at the output of such converters has a multi-stage shape, as a result of which the harmonic coefficient is reduced compared to a conventional two-level circuit. In addition, the effective switching frequency of multi-level inverters is a function of the number of voltage levels. In other words, in order to achieve the same harmonic composition (harmonic ratio), multi-level inverters can operate at a lower switching frequency. Obviously, the theoretical performance of multi-level inverters grows with an increase in the number of levels, and, consequently, the number of switching equipment. However, in reality, the number of levels is limited by the complexity of control algorithms, the complexity of the system structure, the cost of equipment and growing heat losses.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Calibri" panose="020F050202020403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Calibri" panose="020F0502020204030204" pitchFamily="34" charset="0"/>
                <a:ea typeface="+mn-ea"/>
                <a:cs typeface="+mn-cs"/>
              </a:rPr>
              <a:t>
</a:t>
            </a:r>
            <a:r>
              <a:rPr lang="ru-RU" sz="1200" kern="1200" dirty="0">
                <a:solidFill>
                  <a:schemeClr val="tx1"/>
                </a:solidFill>
                <a:effectLst/>
                <a:latin typeface="Calibri" panose="020F0502020204030204" pitchFamily="34" charset="0"/>
                <a:ea typeface="+mn-ea"/>
                <a:cs typeface="+mn-cs"/>
              </a:rPr>
              <a:t>Многоуровневые инверторы становятся всё более привлекательны для высоковольтных и высокоэффективных применений. Напряжение на выходе таких преобразователей имеет многоступенчатую форму, вследствие чего снижается коэффициент гармоник по сравнению с обычной двухуровневой схемой. Кроме того, эффективная частота коммутации многоуровневых инверторов является функцией числа уровней напряжения. Другими словами, для того, чтобы достичь того же гармонического состава (коэффициента гармоник), многоуровневые инверторы могут работать на более низкой частоте коммутации. Очевидно, что теоретический перевес многоуровневых инверторов растёт с увеличением числа уровней, а, следовательно, и количества коммутационного оборудования. Однако же, в реальности число уровней ограничено сложностью алгоритмов управления, усложнением структуры системы, стоимостью оборудования и растущими тепловыми потерями.</a:t>
            </a:r>
          </a:p>
          <a:p>
            <a:pPr eaLnBrk="1" hangingPunct="1"/>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F449711C-DB87-6342-8123-FE7E39EB0067}" type="slidenum">
              <a:rPr lang="en-US" smtClean="0"/>
              <a:pPr/>
              <a:t>6</a:t>
            </a:fld>
            <a:endParaRPr lang="en-US"/>
          </a:p>
        </p:txBody>
      </p:sp>
    </p:spTree>
    <p:extLst>
      <p:ext uri="{BB962C8B-B14F-4D97-AF65-F5344CB8AC3E}">
        <p14:creationId xmlns:p14="http://schemas.microsoft.com/office/powerpoint/2010/main" val="8643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7</a:t>
            </a:fld>
            <a:endParaRPr lang="en-US"/>
          </a:p>
        </p:txBody>
      </p:sp>
    </p:spTree>
    <p:extLst>
      <p:ext uri="{BB962C8B-B14F-4D97-AF65-F5344CB8AC3E}">
        <p14:creationId xmlns:p14="http://schemas.microsoft.com/office/powerpoint/2010/main" val="339357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Implementing the frequency regulation of the speed of the AC motor, the topology of the power stage and the algorithm of the control system should allow both frequency regulation and simultaneous voltage regulation according to a particular law.
</a:t>
            </a:r>
          </a:p>
          <a:p>
            <a:r>
              <a:rPr lang="en-US" dirty="0"/>
              <a:t>From the expression (9) it can be seen that with the constancy of the torque on the shaft AD at any speed, we get a simple relationship (10) between the adjustable voltage and frequency. </a:t>
            </a:r>
          </a:p>
          <a:p>
            <a:r>
              <a:rPr lang="en-US" dirty="0"/>
              <a:t>
For a fan load at which the torque increases in direct proportion with increasing speed, the ratio between the adjustable voltage and frequency will be given by (11), and </a:t>
            </a:r>
          </a:p>
          <a:p>
            <a:r>
              <a:rPr lang="en-US" dirty="0"/>
              <a:t>
For a load AD operating in a constant power mode, at which the torque is inversely proportional to the velocity, the expression (12).</a:t>
            </a:r>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8</a:t>
            </a:fld>
            <a:endParaRPr lang="en-US"/>
          </a:p>
        </p:txBody>
      </p:sp>
    </p:spTree>
    <p:extLst>
      <p:ext uri="{BB962C8B-B14F-4D97-AF65-F5344CB8AC3E}">
        <p14:creationId xmlns:p14="http://schemas.microsoft.com/office/powerpoint/2010/main" val="2503732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LS Schlange sans"/>
              </a:rPr>
              <a:t>One of the possible topologies of the power stage (power unit, power subsystem) is presented on this slide.  
In this configuration, the power subsystem allows you to regulate the voltage, diode rectifier transform AC grid voltage to DC voltage in DC link with the capacitor filter, and the inverter converts this voltage into a 3-phase voltage of adjustable frequency.
</a:t>
            </a:r>
            <a:endParaRPr lang="ru-RU" dirty="0">
              <a:latin typeface="ALS Schlange sans"/>
            </a:endParaRPr>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247973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dirty="0">
                <a:latin typeface="ALS Schlange sans"/>
              </a:rPr>
              <a:t>Mechanical characteristics in constant torque adjustment on the BP axis are presented on this slide.  Analysis of mechanical characteristics shows....
This type of mechanical characteristics is valid only for previously accepted assumptions:</a:t>
            </a:r>
            <a:endParaRPr lang="ru-RU" dirty="0">
              <a:latin typeface="ALS Schlange sans"/>
            </a:endParaRPr>
          </a:p>
          <a:p>
            <a:pPr marL="171450" indent="-171450">
              <a:buFont typeface="Arial" panose="020B0604020202020204" pitchFamily="34" charset="0"/>
              <a:buChar char="•"/>
            </a:pPr>
            <a:r>
              <a:rPr lang="en-US" dirty="0">
                <a:latin typeface="ALS Schlange sans"/>
              </a:rPr>
              <a:t>the active resistance R1 of the stator winding is zero, 
there are no losses in steel,
the magnetic system is not saturated, 
There is independent cooling.</a:t>
            </a:r>
            <a:endParaRPr lang="ru-RU" dirty="0">
              <a:latin typeface="ALS Schlange sans"/>
            </a:endParaRPr>
          </a:p>
          <a:p>
            <a:pPr marL="0" indent="0">
              <a:buFont typeface="Arial" panose="020B0604020202020204" pitchFamily="34" charset="0"/>
              <a:buNone/>
            </a:pPr>
            <a:r>
              <a:rPr lang="en-US" dirty="0">
                <a:latin typeface="ALS Schlange sans"/>
              </a:rPr>
              <a:t>
When taking into account the active resistance of the windings, the value of the critical moment with a decrease in frequency will also decrease.
Under the conditions of safe operation, it is not recommended to increase the supply voltage above the nominal one, therefore, upward regulation is carried out at the rated voltage, and therefore the critical moment will decrease with increasing frequency.
</a:t>
            </a:r>
            <a:endParaRPr lang="ru-RU" dirty="0">
              <a:latin typeface="ALS Schlange sans"/>
            </a:endParaRPr>
          </a:p>
        </p:txBody>
      </p:sp>
      <p:sp>
        <p:nvSpPr>
          <p:cNvPr id="4" name="Номер слайда 3"/>
          <p:cNvSpPr>
            <a:spLocks noGrp="1"/>
          </p:cNvSpPr>
          <p:nvPr>
            <p:ph type="sldNum" sz="quarter" idx="5"/>
          </p:nvPr>
        </p:nvSpPr>
        <p:spPr/>
        <p:txBody>
          <a:bodyPr/>
          <a:lstStyle/>
          <a:p>
            <a:fld id="{F449711C-DB87-6342-8123-FE7E39EB0067}" type="slidenum">
              <a:rPr lang="en-US" smtClean="0"/>
              <a:pPr/>
              <a:t>10</a:t>
            </a:fld>
            <a:endParaRPr lang="en-US"/>
          </a:p>
        </p:txBody>
      </p:sp>
    </p:spTree>
    <p:extLst>
      <p:ext uri="{BB962C8B-B14F-4D97-AF65-F5344CB8AC3E}">
        <p14:creationId xmlns:p14="http://schemas.microsoft.com/office/powerpoint/2010/main" val="3318084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6132450"/>
            <a:ext cx="8534400" cy="304799"/>
          </a:xfrm>
        </p:spPr>
        <p:txBody>
          <a:bodyPr anchor="b" anchorCtr="0">
            <a:normAutofit/>
          </a:bodyPr>
          <a:lstStyle>
            <a:lvl1pPr marL="0" indent="0" algn="ctr">
              <a:buNone/>
              <a:defRPr sz="900" baseline="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ru-RU" dirty="0" err="1"/>
              <a:t>Click</a:t>
            </a:r>
            <a:r>
              <a:rPr lang="ru-RU" dirty="0"/>
              <a:t> </a:t>
            </a:r>
            <a:r>
              <a:rPr lang="ru-RU" dirty="0" err="1"/>
              <a:t>to</a:t>
            </a:r>
            <a:r>
              <a:rPr lang="ru-RU" dirty="0"/>
              <a:t> </a:t>
            </a:r>
            <a:r>
              <a:rPr lang="ru-RU" dirty="0" err="1"/>
              <a:t>edit</a:t>
            </a:r>
            <a:r>
              <a:rPr lang="ru-RU" dirty="0"/>
              <a:t> </a:t>
            </a:r>
            <a:r>
              <a:rPr lang="ru-RU" dirty="0" err="1"/>
              <a:t>Master</a:t>
            </a:r>
            <a:r>
              <a:rPr lang="ru-RU" dirty="0"/>
              <a:t> </a:t>
            </a:r>
            <a:r>
              <a:rPr lang="ru-RU" dirty="0" err="1"/>
              <a:t>subtitle</a:t>
            </a:r>
            <a:r>
              <a:rPr lang="ru-RU" dirty="0"/>
              <a:t> </a:t>
            </a:r>
            <a:r>
              <a:rPr lang="ru-RU" dirty="0" err="1"/>
              <a:t>style</a:t>
            </a:r>
            <a:endParaRPr lang="en-US" dirty="0"/>
          </a:p>
        </p:txBody>
      </p:sp>
      <p:sp>
        <p:nvSpPr>
          <p:cNvPr id="7" name="TextBox 6"/>
          <p:cNvSpPr txBox="1"/>
          <p:nvPr userDrawn="1"/>
        </p:nvSpPr>
        <p:spPr>
          <a:xfrm>
            <a:off x="6797891" y="653699"/>
            <a:ext cx="184731" cy="300082"/>
          </a:xfrm>
          <a:prstGeom prst="rect">
            <a:avLst/>
          </a:prstGeom>
          <a:noFill/>
        </p:spPr>
        <p:txBody>
          <a:bodyPr wrap="none" rtlCol="0">
            <a:spAutoFit/>
          </a:bodyPr>
          <a:lstStyle/>
          <a:p>
            <a:endParaRPr lang="en-US" sz="1350" dirty="0"/>
          </a:p>
        </p:txBody>
      </p:sp>
      <p:sp>
        <p:nvSpPr>
          <p:cNvPr id="8" name="TextBox 7"/>
          <p:cNvSpPr txBox="1"/>
          <p:nvPr userDrawn="1"/>
        </p:nvSpPr>
        <p:spPr>
          <a:xfrm>
            <a:off x="7881071" y="569652"/>
            <a:ext cx="184731" cy="300082"/>
          </a:xfrm>
          <a:prstGeom prst="rect">
            <a:avLst/>
          </a:prstGeom>
          <a:noFill/>
        </p:spPr>
        <p:txBody>
          <a:bodyPr wrap="none" rtlCol="0">
            <a:spAutoFit/>
          </a:bodyPr>
          <a:lstStyle/>
          <a:p>
            <a:endParaRPr lang="en-US" sz="1350" dirty="0"/>
          </a:p>
        </p:txBody>
      </p:sp>
      <p:sp>
        <p:nvSpPr>
          <p:cNvPr id="6" name="Title 1"/>
          <p:cNvSpPr>
            <a:spLocks noGrp="1"/>
          </p:cNvSpPr>
          <p:nvPr>
            <p:ph type="title" hasCustomPrompt="1"/>
          </p:nvPr>
        </p:nvSpPr>
        <p:spPr>
          <a:xfrm>
            <a:off x="1828800" y="3449355"/>
            <a:ext cx="8534400" cy="1440777"/>
          </a:xfrm>
        </p:spPr>
        <p:txBody>
          <a:bodyPr anchor="b">
            <a:normAutofit/>
          </a:bodyPr>
          <a:lstStyle>
            <a:lvl1pPr algn="ctr">
              <a:defRPr sz="2400" b="0">
                <a:solidFill>
                  <a:schemeClr val="bg1"/>
                </a:solidFill>
              </a:defRPr>
            </a:lvl1pPr>
          </a:lstStyle>
          <a:p>
            <a:br>
              <a:rPr lang="en-US" dirty="0"/>
            </a:br>
            <a:r>
              <a:rPr lang="en-US" dirty="0"/>
              <a:t>Power converters for actuators</a:t>
            </a:r>
            <a:br>
              <a:rPr lang="en-US" dirty="0"/>
            </a:br>
            <a:r>
              <a:rPr lang="en-US" dirty="0"/>
              <a:t>Part I</a:t>
            </a:r>
            <a:br>
              <a:rPr lang="en-US" dirty="0"/>
            </a:br>
            <a:br>
              <a:rPr lang="en-US" dirty="0"/>
            </a:br>
            <a:r>
              <a:rPr lang="en-US" dirty="0"/>
              <a:t>DC drive power converters</a:t>
            </a:r>
          </a:p>
        </p:txBody>
      </p:sp>
      <p:sp>
        <p:nvSpPr>
          <p:cNvPr id="10" name="Text Placeholder 5"/>
          <p:cNvSpPr>
            <a:spLocks noGrp="1"/>
          </p:cNvSpPr>
          <p:nvPr>
            <p:ph type="body" sz="quarter" idx="10" hasCustomPrompt="1"/>
          </p:nvPr>
        </p:nvSpPr>
        <p:spPr>
          <a:xfrm>
            <a:off x="6095903" y="5256819"/>
            <a:ext cx="4322164" cy="617207"/>
          </a:xfrm>
        </p:spPr>
        <p:txBody>
          <a:bodyPr>
            <a:normAutofit/>
          </a:bodyPr>
          <a:lstStyle>
            <a:lvl1pPr marL="0" indent="0" algn="ctr">
              <a:buFontTx/>
              <a:buNone/>
              <a:defRPr sz="2400">
                <a:solidFill>
                  <a:schemeClr val="bg1"/>
                </a:solidFill>
              </a:defRPr>
            </a:lvl1pPr>
            <a:lvl2pPr marL="342900" indent="0" algn="l">
              <a:buFontTx/>
              <a:buNone/>
              <a:defRPr/>
            </a:lvl2pPr>
            <a:lvl3pPr marL="685800" indent="0" algn="l">
              <a:buFontTx/>
              <a:buNone/>
              <a:defRPr/>
            </a:lvl3pPr>
            <a:lvl4pPr marL="1028700" indent="0" algn="l">
              <a:buFontTx/>
              <a:buNone/>
              <a:defRPr/>
            </a:lvl4pPr>
            <a:lvl5pPr marL="1371600" indent="0" algn="l">
              <a:buFontTx/>
              <a:buNone/>
              <a:defRPr/>
            </a:lvl5pPr>
          </a:lstStyle>
          <a:p>
            <a:pPr lvl="0"/>
            <a:r>
              <a:rPr lang="en-US" dirty="0" err="1"/>
              <a:t>Asc</a:t>
            </a:r>
            <a:r>
              <a:rPr lang="en-US" dirty="0"/>
              <a:t>. prof. Nikolai Poliakov</a:t>
            </a:r>
          </a:p>
        </p:txBody>
      </p:sp>
      <p:sp>
        <p:nvSpPr>
          <p:cNvPr id="2" name="TextBox 1">
            <a:extLst>
              <a:ext uri="{FF2B5EF4-FFF2-40B4-BE49-F238E27FC236}">
                <a16:creationId xmlns:a16="http://schemas.microsoft.com/office/drawing/2014/main" id="{3ED05833-A239-1E54-786B-D70435FBD097}"/>
              </a:ext>
            </a:extLst>
          </p:cNvPr>
          <p:cNvSpPr txBox="1"/>
          <p:nvPr userDrawn="1"/>
        </p:nvSpPr>
        <p:spPr>
          <a:xfrm>
            <a:off x="5102298" y="2673812"/>
            <a:ext cx="1987404" cy="646331"/>
          </a:xfrm>
          <a:prstGeom prst="rect">
            <a:avLst/>
          </a:prstGeom>
          <a:noFill/>
        </p:spPr>
        <p:txBody>
          <a:bodyPr wrap="none" rtlCol="0">
            <a:spAutoFit/>
          </a:bodyPr>
          <a:lstStyle/>
          <a:p>
            <a:r>
              <a:rPr lang="en-US" sz="3600" dirty="0">
                <a:solidFill>
                  <a:srgbClr val="FFFFFF"/>
                </a:solidFill>
              </a:rPr>
              <a:t>Actuators</a:t>
            </a:r>
            <a:endParaRPr lang="ru-RU" sz="3600" dirty="0">
              <a:solidFill>
                <a:srgbClr val="FFFFFF"/>
              </a:solidFill>
            </a:endParaRPr>
          </a:p>
        </p:txBody>
      </p:sp>
    </p:spTree>
    <p:extLst>
      <p:ext uri="{BB962C8B-B14F-4D97-AF65-F5344CB8AC3E}">
        <p14:creationId xmlns:p14="http://schemas.microsoft.com/office/powerpoint/2010/main" val="3587259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367957" y="1266681"/>
            <a:ext cx="11472561" cy="5331827"/>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2" name="Title Placeholder 1">
            <a:extLst>
              <a:ext uri="{FF2B5EF4-FFF2-40B4-BE49-F238E27FC236}">
                <a16:creationId xmlns:a16="http://schemas.microsoft.com/office/drawing/2014/main" id="{E48A5879-2A1B-863D-BC1C-0E908A2D14D5}"/>
              </a:ext>
            </a:extLst>
          </p:cNvPr>
          <p:cNvSpPr>
            <a:spLocks noGrp="1"/>
          </p:cNvSpPr>
          <p:nvPr>
            <p:ph type="title" hasCustomPrompt="1"/>
          </p:nvPr>
        </p:nvSpPr>
        <p:spPr>
          <a:xfrm>
            <a:off x="2501900" y="0"/>
            <a:ext cx="7200900" cy="728133"/>
          </a:xfrm>
          <a:prstGeom prst="rect">
            <a:avLst/>
          </a:prstGeom>
        </p:spPr>
        <p:txBody>
          <a:bodyPr vert="horz" lIns="91440" tIns="45720" rIns="91440" bIns="45720" rtlCol="0" anchor="ctr">
            <a:normAutofit/>
          </a:bodyPr>
          <a:lstStyle>
            <a:lvl1pPr algn="ctr">
              <a:defRPr sz="1800">
                <a:solidFill>
                  <a:schemeClr val="bg1"/>
                </a:solidFill>
              </a:defRPr>
            </a:lvl1pPr>
          </a:lstStyle>
          <a:p>
            <a:r>
              <a:rPr lang="ru-RU" dirty="0"/>
              <a:t>Заголовок</a:t>
            </a:r>
            <a:endParaRPr lang="en-US" dirty="0"/>
          </a:p>
        </p:txBody>
      </p:sp>
      <p:sp>
        <p:nvSpPr>
          <p:cNvPr id="3" name="TextBox 2">
            <a:extLst>
              <a:ext uri="{FF2B5EF4-FFF2-40B4-BE49-F238E27FC236}">
                <a16:creationId xmlns:a16="http://schemas.microsoft.com/office/drawing/2014/main" id="{9B167457-CD9A-653E-9DA5-BB7F77A19265}"/>
              </a:ext>
            </a:extLst>
          </p:cNvPr>
          <p:cNvSpPr txBox="1"/>
          <p:nvPr userDrawn="1"/>
        </p:nvSpPr>
        <p:spPr>
          <a:xfrm>
            <a:off x="8238931" y="181251"/>
            <a:ext cx="2911151" cy="369332"/>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800" b="1" dirty="0">
                <a:solidFill>
                  <a:srgbClr val="243A5E"/>
                </a:solidFill>
              </a:rPr>
              <a:t>PCD</a:t>
            </a:r>
            <a:r>
              <a:rPr lang="ru-RU" sz="1800" b="1" dirty="0">
                <a:solidFill>
                  <a:srgbClr val="243A5E"/>
                </a:solidFill>
              </a:rPr>
              <a:t>. </a:t>
            </a:r>
            <a:fld id="{43B26454-01E6-4BD0-90AD-4358FB3ACEB4}" type="datetime1">
              <a:rPr lang="ru-RU" sz="1800" b="1" smtClean="0">
                <a:solidFill>
                  <a:srgbClr val="243A5E"/>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800" b="1" dirty="0">
                <a:solidFill>
                  <a:srgbClr val="243A5E"/>
                </a:solidFill>
              </a:rPr>
              <a:t>   </a:t>
            </a:r>
            <a:r>
              <a:rPr lang="en-US" sz="1800" b="1" dirty="0">
                <a:solidFill>
                  <a:srgbClr val="243A5E"/>
                </a:solidFill>
              </a:rPr>
              <a:t>- </a:t>
            </a:r>
            <a:fld id="{331147A1-E19F-4950-92A3-442DF15B0344}" type="slidenum">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800" b="1" dirty="0">
              <a:solidFill>
                <a:schemeClr val="bg1"/>
              </a:solidFill>
            </a:endParaRPr>
          </a:p>
        </p:txBody>
      </p:sp>
    </p:spTree>
    <p:extLst>
      <p:ext uri="{BB962C8B-B14F-4D97-AF65-F5344CB8AC3E}">
        <p14:creationId xmlns:p14="http://schemas.microsoft.com/office/powerpoint/2010/main" val="330805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Picture Placeholder 10"/>
          <p:cNvSpPr>
            <a:spLocks noGrp="1"/>
          </p:cNvSpPr>
          <p:nvPr>
            <p:ph type="pic" sz="quarter" idx="13"/>
          </p:nvPr>
        </p:nvSpPr>
        <p:spPr>
          <a:xfrm>
            <a:off x="609601" y="2346325"/>
            <a:ext cx="3451844" cy="1417408"/>
          </a:xfrm>
          <a:prstGeom prst="round1Rect">
            <a:avLst>
              <a:gd name="adj" fmla="val 37649"/>
            </a:avLst>
          </a:prstGeom>
          <a:ln>
            <a:noFill/>
          </a:ln>
        </p:spPr>
        <p:txBody>
          <a:bodyPr/>
          <a:lstStyle/>
          <a:p>
            <a:endParaRPr lang="en-US"/>
          </a:p>
        </p:txBody>
      </p:sp>
      <p:sp>
        <p:nvSpPr>
          <p:cNvPr id="18" name="Picture Placeholder 10"/>
          <p:cNvSpPr>
            <a:spLocks noGrp="1"/>
          </p:cNvSpPr>
          <p:nvPr>
            <p:ph type="pic" sz="quarter" idx="15"/>
          </p:nvPr>
        </p:nvSpPr>
        <p:spPr>
          <a:xfrm>
            <a:off x="4368198" y="2346325"/>
            <a:ext cx="3451844" cy="1417408"/>
          </a:xfrm>
          <a:prstGeom prst="round1Rect">
            <a:avLst>
              <a:gd name="adj" fmla="val 37649"/>
            </a:avLst>
          </a:prstGeom>
          <a:ln>
            <a:noFill/>
          </a:ln>
        </p:spPr>
        <p:txBody>
          <a:bodyPr/>
          <a:lstStyle/>
          <a:p>
            <a:endParaRPr lang="en-US"/>
          </a:p>
        </p:txBody>
      </p:sp>
      <p:sp>
        <p:nvSpPr>
          <p:cNvPr id="19" name="Picture Placeholder 10"/>
          <p:cNvSpPr>
            <a:spLocks noGrp="1"/>
          </p:cNvSpPr>
          <p:nvPr>
            <p:ph type="pic" sz="quarter" idx="16"/>
          </p:nvPr>
        </p:nvSpPr>
        <p:spPr>
          <a:xfrm>
            <a:off x="8130557" y="2346325"/>
            <a:ext cx="3451844" cy="1417408"/>
          </a:xfrm>
          <a:prstGeom prst="round1Rect">
            <a:avLst>
              <a:gd name="adj" fmla="val 37649"/>
            </a:avLst>
          </a:prstGeom>
          <a:ln>
            <a:noFill/>
          </a:ln>
        </p:spPr>
        <p:txBody>
          <a:bodyPr/>
          <a:lstStyle/>
          <a:p>
            <a:endParaRPr lang="en-US"/>
          </a:p>
        </p:txBody>
      </p:sp>
      <p:sp>
        <p:nvSpPr>
          <p:cNvPr id="20" name="Picture Placeholder 10"/>
          <p:cNvSpPr>
            <a:spLocks noGrp="1"/>
          </p:cNvSpPr>
          <p:nvPr>
            <p:ph type="pic" sz="quarter" idx="17"/>
          </p:nvPr>
        </p:nvSpPr>
        <p:spPr>
          <a:xfrm>
            <a:off x="609601" y="4432115"/>
            <a:ext cx="3451844" cy="1417408"/>
          </a:xfrm>
          <a:prstGeom prst="round1Rect">
            <a:avLst>
              <a:gd name="adj" fmla="val 37649"/>
            </a:avLst>
          </a:prstGeom>
          <a:ln>
            <a:noFill/>
          </a:ln>
        </p:spPr>
        <p:txBody>
          <a:bodyPr/>
          <a:lstStyle/>
          <a:p>
            <a:endParaRPr lang="en-US"/>
          </a:p>
        </p:txBody>
      </p:sp>
      <p:sp>
        <p:nvSpPr>
          <p:cNvPr id="21" name="Picture Placeholder 10"/>
          <p:cNvSpPr>
            <a:spLocks noGrp="1"/>
          </p:cNvSpPr>
          <p:nvPr>
            <p:ph type="pic" sz="quarter" idx="18"/>
          </p:nvPr>
        </p:nvSpPr>
        <p:spPr>
          <a:xfrm>
            <a:off x="4368198" y="4432115"/>
            <a:ext cx="3451844" cy="1417408"/>
          </a:xfrm>
          <a:prstGeom prst="round1Rect">
            <a:avLst>
              <a:gd name="adj" fmla="val 37649"/>
            </a:avLst>
          </a:prstGeom>
          <a:ln>
            <a:noFill/>
          </a:ln>
        </p:spPr>
        <p:txBody>
          <a:bodyPr/>
          <a:lstStyle/>
          <a:p>
            <a:endParaRPr lang="en-US"/>
          </a:p>
        </p:txBody>
      </p:sp>
      <p:sp>
        <p:nvSpPr>
          <p:cNvPr id="22" name="Picture Placeholder 10"/>
          <p:cNvSpPr>
            <a:spLocks noGrp="1"/>
          </p:cNvSpPr>
          <p:nvPr>
            <p:ph type="pic" sz="quarter" idx="19"/>
          </p:nvPr>
        </p:nvSpPr>
        <p:spPr>
          <a:xfrm>
            <a:off x="8130557" y="4432115"/>
            <a:ext cx="3451844" cy="1417408"/>
          </a:xfrm>
          <a:prstGeom prst="round1Rect">
            <a:avLst>
              <a:gd name="adj" fmla="val 37649"/>
            </a:avLst>
          </a:prstGeom>
          <a:ln>
            <a:noFill/>
          </a:ln>
        </p:spPr>
        <p:txBody>
          <a:bodyPr/>
          <a:lstStyle/>
          <a:p>
            <a:endParaRPr lang="en-US"/>
          </a:p>
        </p:txBody>
      </p:sp>
      <p:sp>
        <p:nvSpPr>
          <p:cNvPr id="25" name="Text Placeholder 24"/>
          <p:cNvSpPr>
            <a:spLocks noGrp="1"/>
          </p:cNvSpPr>
          <p:nvPr>
            <p:ph type="body" sz="quarter" idx="20" hasCustomPrompt="1"/>
          </p:nvPr>
        </p:nvSpPr>
        <p:spPr>
          <a:xfrm>
            <a:off x="609601" y="3865563"/>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26" name="Text Placeholder 24"/>
          <p:cNvSpPr>
            <a:spLocks noGrp="1"/>
          </p:cNvSpPr>
          <p:nvPr>
            <p:ph type="body" sz="quarter" idx="21" hasCustomPrompt="1"/>
          </p:nvPr>
        </p:nvSpPr>
        <p:spPr>
          <a:xfrm>
            <a:off x="4367758" y="3865563"/>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27" name="Text Placeholder 24"/>
          <p:cNvSpPr>
            <a:spLocks noGrp="1"/>
          </p:cNvSpPr>
          <p:nvPr>
            <p:ph type="body" sz="quarter" idx="22" hasCustomPrompt="1"/>
          </p:nvPr>
        </p:nvSpPr>
        <p:spPr>
          <a:xfrm>
            <a:off x="8114274" y="3865563"/>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28" name="Text Placeholder 24"/>
          <p:cNvSpPr>
            <a:spLocks noGrp="1"/>
          </p:cNvSpPr>
          <p:nvPr>
            <p:ph type="body" sz="quarter" idx="23" hasCustomPrompt="1"/>
          </p:nvPr>
        </p:nvSpPr>
        <p:spPr>
          <a:xfrm>
            <a:off x="609601" y="5963684"/>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29" name="Text Placeholder 24"/>
          <p:cNvSpPr>
            <a:spLocks noGrp="1"/>
          </p:cNvSpPr>
          <p:nvPr>
            <p:ph type="body" sz="quarter" idx="24" hasCustomPrompt="1"/>
          </p:nvPr>
        </p:nvSpPr>
        <p:spPr>
          <a:xfrm>
            <a:off x="4367758" y="5963684"/>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30" name="Text Placeholder 24"/>
          <p:cNvSpPr>
            <a:spLocks noGrp="1"/>
          </p:cNvSpPr>
          <p:nvPr>
            <p:ph type="body" sz="quarter" idx="25" hasCustomPrompt="1"/>
          </p:nvPr>
        </p:nvSpPr>
        <p:spPr>
          <a:xfrm>
            <a:off x="8114274" y="5963684"/>
            <a:ext cx="3452284" cy="358775"/>
          </a:xfrm>
        </p:spPr>
        <p:txBody>
          <a:bodyPr>
            <a:normAutofit/>
          </a:bodyPr>
          <a:lstStyle>
            <a:lvl1pPr marL="0" indent="0">
              <a:buFont typeface="Arial"/>
              <a:buNone/>
              <a:defRPr sz="1200"/>
            </a:lvl1pPr>
          </a:lstStyle>
          <a:p>
            <a:pPr lvl="0"/>
            <a:r>
              <a:rPr lang="ru-RU"/>
              <a:t>Подпись</a:t>
            </a:r>
            <a:endParaRPr lang="en-US"/>
          </a:p>
        </p:txBody>
      </p:sp>
      <p:sp>
        <p:nvSpPr>
          <p:cNvPr id="17" name="Title Placeholder 1">
            <a:extLst>
              <a:ext uri="{FF2B5EF4-FFF2-40B4-BE49-F238E27FC236}">
                <a16:creationId xmlns:a16="http://schemas.microsoft.com/office/drawing/2014/main" id="{4094F4AF-814D-438D-B0CD-A576475BB749}"/>
              </a:ext>
            </a:extLst>
          </p:cNvPr>
          <p:cNvSpPr>
            <a:spLocks noGrp="1"/>
          </p:cNvSpPr>
          <p:nvPr>
            <p:ph type="title" hasCustomPrompt="1"/>
          </p:nvPr>
        </p:nvSpPr>
        <p:spPr>
          <a:xfrm>
            <a:off x="-2100" y="-7327"/>
            <a:ext cx="12192000" cy="718527"/>
          </a:xfrm>
          <a:prstGeom prst="rect">
            <a:avLst/>
          </a:prstGeom>
        </p:spPr>
        <p:txBody>
          <a:bodyPr vert="horz" lIns="91440" tIns="45720" rIns="91440" bIns="45720" rtlCol="0" anchor="ctr">
            <a:normAutofit/>
          </a:bodyPr>
          <a:lstStyle>
            <a:lvl1pPr algn="ctr">
              <a:defRPr sz="1800">
                <a:solidFill>
                  <a:schemeClr val="bg1"/>
                </a:solidFill>
              </a:defRPr>
            </a:lvl1pPr>
          </a:lstStyle>
          <a:p>
            <a:r>
              <a:rPr lang="ru-RU" dirty="0"/>
              <a:t>Заголовок</a:t>
            </a:r>
            <a:endParaRPr lang="en-US" dirty="0"/>
          </a:p>
        </p:txBody>
      </p:sp>
      <p:sp>
        <p:nvSpPr>
          <p:cNvPr id="2" name="TextBox 1">
            <a:extLst>
              <a:ext uri="{FF2B5EF4-FFF2-40B4-BE49-F238E27FC236}">
                <a16:creationId xmlns:a16="http://schemas.microsoft.com/office/drawing/2014/main" id="{1224FE69-7EE6-C470-A242-87D147AF37DB}"/>
              </a:ext>
            </a:extLst>
          </p:cNvPr>
          <p:cNvSpPr txBox="1"/>
          <p:nvPr userDrawn="1"/>
        </p:nvSpPr>
        <p:spPr>
          <a:xfrm>
            <a:off x="8238931" y="181251"/>
            <a:ext cx="2911151" cy="369332"/>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800" b="1" dirty="0">
                <a:solidFill>
                  <a:srgbClr val="243A5E"/>
                </a:solidFill>
              </a:rPr>
              <a:t>PCD</a:t>
            </a:r>
            <a:r>
              <a:rPr lang="ru-RU" sz="1800" b="1" dirty="0">
                <a:solidFill>
                  <a:srgbClr val="243A5E"/>
                </a:solidFill>
              </a:rPr>
              <a:t>. </a:t>
            </a:r>
            <a:fld id="{43B26454-01E6-4BD0-90AD-4358FB3ACEB4}" type="datetime1">
              <a:rPr lang="ru-RU" sz="1800" b="1" smtClean="0">
                <a:solidFill>
                  <a:srgbClr val="243A5E"/>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800" b="1" dirty="0">
                <a:solidFill>
                  <a:srgbClr val="243A5E"/>
                </a:solidFill>
              </a:rPr>
              <a:t>   </a:t>
            </a:r>
            <a:r>
              <a:rPr lang="en-US" sz="1800" b="1" dirty="0">
                <a:solidFill>
                  <a:srgbClr val="243A5E"/>
                </a:solidFill>
              </a:rPr>
              <a:t>- </a:t>
            </a:r>
            <a:fld id="{331147A1-E19F-4950-92A3-442DF15B0344}" type="slidenum">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800" b="1" dirty="0">
              <a:solidFill>
                <a:schemeClr val="bg1"/>
              </a:solidFill>
            </a:endParaRPr>
          </a:p>
        </p:txBody>
      </p:sp>
    </p:spTree>
    <p:extLst>
      <p:ext uri="{BB962C8B-B14F-4D97-AF65-F5344CB8AC3E}">
        <p14:creationId xmlns:p14="http://schemas.microsoft.com/office/powerpoint/2010/main" val="1791562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6" name="Content Placeholder 2"/>
          <p:cNvSpPr>
            <a:spLocks noGrp="1"/>
          </p:cNvSpPr>
          <p:nvPr>
            <p:ph sz="half" idx="1" hasCustomPrompt="1"/>
          </p:nvPr>
        </p:nvSpPr>
        <p:spPr>
          <a:xfrm>
            <a:off x="609599" y="2346583"/>
            <a:ext cx="6691184" cy="392404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8" name="Picture Placeholder 10"/>
          <p:cNvSpPr>
            <a:spLocks noGrp="1"/>
          </p:cNvSpPr>
          <p:nvPr>
            <p:ph type="pic" sz="quarter" idx="11"/>
          </p:nvPr>
        </p:nvSpPr>
        <p:spPr>
          <a:xfrm>
            <a:off x="7545918" y="2360173"/>
            <a:ext cx="4048753" cy="3892048"/>
          </a:xfrm>
          <a:custGeom>
            <a:avLst/>
            <a:gdLst>
              <a:gd name="connsiteX0" fmla="*/ 0 w 3027362"/>
              <a:gd name="connsiteY0" fmla="*/ 0 h 1885950"/>
              <a:gd name="connsiteX1" fmla="*/ 2528981 w 3027362"/>
              <a:gd name="connsiteY1" fmla="*/ 0 h 1885950"/>
              <a:gd name="connsiteX2" fmla="*/ 3027362 w 3027362"/>
              <a:gd name="connsiteY2" fmla="*/ 498381 h 1885950"/>
              <a:gd name="connsiteX3" fmla="*/ 3027362 w 3027362"/>
              <a:gd name="connsiteY3" fmla="*/ 1885950 h 1885950"/>
              <a:gd name="connsiteX4" fmla="*/ 0 w 3027362"/>
              <a:gd name="connsiteY4" fmla="*/ 1885950 h 1885950"/>
              <a:gd name="connsiteX5" fmla="*/ 0 w 3027362"/>
              <a:gd name="connsiteY5" fmla="*/ 0 h 1885950"/>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0 w 3036565"/>
              <a:gd name="connsiteY4" fmla="*/ 1885950 h 3892048"/>
              <a:gd name="connsiteX5" fmla="*/ 0 w 3036565"/>
              <a:gd name="connsiteY5" fmla="*/ 0 h 3892048"/>
              <a:gd name="connsiteX0" fmla="*/ 0 w 3036565"/>
              <a:gd name="connsiteY0" fmla="*/ 0 h 3892048"/>
              <a:gd name="connsiteX1" fmla="*/ 2528981 w 3036565"/>
              <a:gd name="connsiteY1" fmla="*/ 0 h 3892048"/>
              <a:gd name="connsiteX2" fmla="*/ 3027362 w 3036565"/>
              <a:gd name="connsiteY2" fmla="*/ 498381 h 3892048"/>
              <a:gd name="connsiteX3" fmla="*/ 3036565 w 3036565"/>
              <a:gd name="connsiteY3" fmla="*/ 3892048 h 3892048"/>
              <a:gd name="connsiteX4" fmla="*/ 9203 w 3036565"/>
              <a:gd name="connsiteY4" fmla="*/ 3892047 h 3892048"/>
              <a:gd name="connsiteX5" fmla="*/ 0 w 3036565"/>
              <a:gd name="connsiteY5" fmla="*/ 0 h 389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6565" h="3892048">
                <a:moveTo>
                  <a:pt x="0" y="0"/>
                </a:moveTo>
                <a:lnTo>
                  <a:pt x="2528981" y="0"/>
                </a:lnTo>
                <a:cubicBezTo>
                  <a:pt x="2804229" y="0"/>
                  <a:pt x="3027362" y="223133"/>
                  <a:pt x="3027362" y="498381"/>
                </a:cubicBezTo>
                <a:cubicBezTo>
                  <a:pt x="3030430" y="1629603"/>
                  <a:pt x="3033497" y="2760826"/>
                  <a:pt x="3036565" y="3892048"/>
                </a:cubicBezTo>
                <a:lnTo>
                  <a:pt x="9203" y="3892047"/>
                </a:lnTo>
                <a:cubicBezTo>
                  <a:pt x="6135" y="2594698"/>
                  <a:pt x="3068" y="1297349"/>
                  <a:pt x="0" y="0"/>
                </a:cubicBezTo>
                <a:close/>
              </a:path>
            </a:pathLst>
          </a:custGeom>
          <a:ln>
            <a:noFill/>
          </a:ln>
        </p:spPr>
        <p:txBody>
          <a:bodyPr/>
          <a:lstStyle/>
          <a:p>
            <a:endParaRPr lang="en-US"/>
          </a:p>
        </p:txBody>
      </p:sp>
      <p:sp>
        <p:nvSpPr>
          <p:cNvPr id="6" name="Title Placeholder 1">
            <a:extLst>
              <a:ext uri="{FF2B5EF4-FFF2-40B4-BE49-F238E27FC236}">
                <a16:creationId xmlns:a16="http://schemas.microsoft.com/office/drawing/2014/main" id="{EDD629E5-9333-4705-90EB-2C2D3F1D60AE}"/>
              </a:ext>
            </a:extLst>
          </p:cNvPr>
          <p:cNvSpPr>
            <a:spLocks noGrp="1"/>
          </p:cNvSpPr>
          <p:nvPr>
            <p:ph type="title"/>
          </p:nvPr>
        </p:nvSpPr>
        <p:spPr>
          <a:xfrm>
            <a:off x="0" y="10491"/>
            <a:ext cx="12192000" cy="726109"/>
          </a:xfrm>
          <a:prstGeom prst="rect">
            <a:avLst/>
          </a:prstGeom>
        </p:spPr>
        <p:txBody>
          <a:bodyPr vert="horz" lIns="91440" tIns="45720" rIns="91440" bIns="45720" rtlCol="0" anchor="ctr">
            <a:normAutofit/>
          </a:bodyPr>
          <a:lstStyle>
            <a:lvl1pPr algn="ctr">
              <a:defRPr sz="1800">
                <a:solidFill>
                  <a:schemeClr val="bg1"/>
                </a:solidFill>
              </a:defRPr>
            </a:lvl1pPr>
          </a:lstStyle>
          <a:p>
            <a:endParaRPr lang="en-US" dirty="0"/>
          </a:p>
        </p:txBody>
      </p:sp>
      <p:sp>
        <p:nvSpPr>
          <p:cNvPr id="2" name="TextBox 1">
            <a:extLst>
              <a:ext uri="{FF2B5EF4-FFF2-40B4-BE49-F238E27FC236}">
                <a16:creationId xmlns:a16="http://schemas.microsoft.com/office/drawing/2014/main" id="{1857C3B7-E7E3-25EF-EF1E-1D11CF6D0BC4}"/>
              </a:ext>
            </a:extLst>
          </p:cNvPr>
          <p:cNvSpPr txBox="1"/>
          <p:nvPr userDrawn="1"/>
        </p:nvSpPr>
        <p:spPr>
          <a:xfrm>
            <a:off x="8238931" y="181251"/>
            <a:ext cx="2911151" cy="369332"/>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800" b="1" dirty="0">
                <a:solidFill>
                  <a:srgbClr val="243A5E"/>
                </a:solidFill>
              </a:rPr>
              <a:t>PCD</a:t>
            </a:r>
            <a:r>
              <a:rPr lang="ru-RU" sz="1800" b="1" dirty="0">
                <a:solidFill>
                  <a:srgbClr val="243A5E"/>
                </a:solidFill>
              </a:rPr>
              <a:t>. </a:t>
            </a:r>
            <a:fld id="{43B26454-01E6-4BD0-90AD-4358FB3ACEB4}" type="datetime1">
              <a:rPr lang="ru-RU" sz="1800" b="1" smtClean="0">
                <a:solidFill>
                  <a:srgbClr val="243A5E"/>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800" b="1" dirty="0">
                <a:solidFill>
                  <a:srgbClr val="243A5E"/>
                </a:solidFill>
              </a:rPr>
              <a:t>   </a:t>
            </a:r>
            <a:r>
              <a:rPr lang="en-US" sz="1800" b="1" dirty="0">
                <a:solidFill>
                  <a:srgbClr val="243A5E"/>
                </a:solidFill>
              </a:rPr>
              <a:t>- </a:t>
            </a:r>
            <a:fld id="{331147A1-E19F-4950-92A3-442DF15B0344}" type="slidenum">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800" b="1" dirty="0">
              <a:solidFill>
                <a:schemeClr val="bg1"/>
              </a:solidFill>
            </a:endParaRPr>
          </a:p>
        </p:txBody>
      </p:sp>
    </p:spTree>
    <p:extLst>
      <p:ext uri="{BB962C8B-B14F-4D97-AF65-F5344CB8AC3E}">
        <p14:creationId xmlns:p14="http://schemas.microsoft.com/office/powerpoint/2010/main" val="1409891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82221B-DBB5-8D9C-BFC5-A7E6729B3C4E}"/>
              </a:ext>
            </a:extLst>
          </p:cNvPr>
          <p:cNvSpPr>
            <a:spLocks noGrp="1"/>
          </p:cNvSpPr>
          <p:nvPr>
            <p:ph type="title"/>
          </p:nvPr>
        </p:nvSpPr>
        <p:spPr>
          <a:xfrm>
            <a:off x="2499360" y="0"/>
            <a:ext cx="7193280" cy="746760"/>
          </a:xfrm>
          <a:prstGeom prst="rect">
            <a:avLst/>
          </a:prstGeom>
          <a:solidFill>
            <a:schemeClr val="bg1"/>
          </a:solidFill>
        </p:spPr>
        <p:txBody>
          <a:bodyPr anchor="ctr"/>
          <a:lstStyle>
            <a:lvl1pPr algn="ctr">
              <a:defRPr sz="1800">
                <a:solidFill>
                  <a:srgbClr val="243A5E"/>
                </a:solidFill>
              </a:defRPr>
            </a:lvl1pPr>
          </a:lstStyle>
          <a:p>
            <a:r>
              <a:rPr lang="ru-RU" dirty="0"/>
              <a:t>Образец заголовка</a:t>
            </a:r>
          </a:p>
        </p:txBody>
      </p:sp>
      <p:sp>
        <p:nvSpPr>
          <p:cNvPr id="3" name="TextBox 2">
            <a:extLst>
              <a:ext uri="{FF2B5EF4-FFF2-40B4-BE49-F238E27FC236}">
                <a16:creationId xmlns:a16="http://schemas.microsoft.com/office/drawing/2014/main" id="{42E82331-62CA-D6E3-0A06-3803E3D811C4}"/>
              </a:ext>
            </a:extLst>
          </p:cNvPr>
          <p:cNvSpPr txBox="1"/>
          <p:nvPr userDrawn="1"/>
        </p:nvSpPr>
        <p:spPr>
          <a:xfrm>
            <a:off x="9692640" y="181251"/>
            <a:ext cx="2488854" cy="369332"/>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PCD</a:t>
            </a:r>
            <a:r>
              <a:rPr lang="ru-RU" sz="1800" b="1" dirty="0">
                <a:solidFill>
                  <a:schemeClr val="bg1"/>
                </a:solidFill>
              </a:rPr>
              <a:t>. </a:t>
            </a:r>
            <a:fld id="{43B26454-01E6-4BD0-90AD-4358FB3ACEB4}" type="datetime1">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800" b="1" dirty="0">
                <a:solidFill>
                  <a:schemeClr val="bg1"/>
                </a:solidFill>
              </a:rPr>
              <a:t>   </a:t>
            </a:r>
            <a:r>
              <a:rPr lang="en-US" sz="1800" b="1" dirty="0">
                <a:solidFill>
                  <a:schemeClr val="bg1"/>
                </a:solidFill>
              </a:rPr>
              <a:t>- </a:t>
            </a:r>
            <a:fld id="{331147A1-E19F-4950-92A3-442DF15B0344}" type="slidenum">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800" b="1" dirty="0">
              <a:solidFill>
                <a:schemeClr val="bg1"/>
              </a:solidFill>
            </a:endParaRPr>
          </a:p>
        </p:txBody>
      </p:sp>
    </p:spTree>
    <p:extLst>
      <p:ext uri="{BB962C8B-B14F-4D97-AF65-F5344CB8AC3E}">
        <p14:creationId xmlns:p14="http://schemas.microsoft.com/office/powerpoint/2010/main" val="407487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82221B-DBB5-8D9C-BFC5-A7E6729B3C4E}"/>
              </a:ext>
            </a:extLst>
          </p:cNvPr>
          <p:cNvSpPr>
            <a:spLocks noGrp="1"/>
          </p:cNvSpPr>
          <p:nvPr>
            <p:ph type="title" hasCustomPrompt="1"/>
          </p:nvPr>
        </p:nvSpPr>
        <p:spPr>
          <a:xfrm>
            <a:off x="2499360" y="0"/>
            <a:ext cx="7193280" cy="746760"/>
          </a:xfrm>
          <a:prstGeom prst="rect">
            <a:avLst/>
          </a:prstGeom>
          <a:solidFill>
            <a:schemeClr val="bg1"/>
          </a:solidFill>
        </p:spPr>
        <p:txBody>
          <a:bodyPr/>
          <a:lstStyle>
            <a:lvl1pPr algn="ctr">
              <a:defRPr sz="2400"/>
            </a:lvl1pPr>
          </a:lstStyle>
          <a:p>
            <a:r>
              <a:rPr lang="ru-RU" dirty="0"/>
              <a:t>Образец заголовка</a:t>
            </a:r>
            <a:br>
              <a:rPr lang="en-US" dirty="0"/>
            </a:br>
            <a:endParaRPr lang="ru-RU" dirty="0"/>
          </a:p>
        </p:txBody>
      </p:sp>
      <p:pic>
        <p:nvPicPr>
          <p:cNvPr id="3" name="Picture 7">
            <a:extLst>
              <a:ext uri="{FF2B5EF4-FFF2-40B4-BE49-F238E27FC236}">
                <a16:creationId xmlns:a16="http://schemas.microsoft.com/office/drawing/2014/main" id="{896032A5-CCB9-C864-B71E-A9FBDE79CA2C}"/>
              </a:ext>
            </a:extLst>
          </p:cNvPr>
          <p:cNvPicPr>
            <a:picLocks noChangeAspect="1"/>
          </p:cNvPicPr>
          <p:nvPr userDrawn="1"/>
        </p:nvPicPr>
        <p:blipFill rotWithShape="1">
          <a:blip r:embed="rId2"/>
          <a:srcRect b="27853"/>
          <a:stretch/>
        </p:blipFill>
        <p:spPr>
          <a:xfrm>
            <a:off x="0" y="-20830"/>
            <a:ext cx="12192000" cy="767590"/>
          </a:xfrm>
          <a:prstGeom prst="rect">
            <a:avLst/>
          </a:prstGeom>
        </p:spPr>
      </p:pic>
      <p:sp>
        <p:nvSpPr>
          <p:cNvPr id="4" name="TextBox 3">
            <a:extLst>
              <a:ext uri="{FF2B5EF4-FFF2-40B4-BE49-F238E27FC236}">
                <a16:creationId xmlns:a16="http://schemas.microsoft.com/office/drawing/2014/main" id="{125F25B7-63FB-973D-521D-A144CEBBB063}"/>
              </a:ext>
            </a:extLst>
          </p:cNvPr>
          <p:cNvSpPr txBox="1"/>
          <p:nvPr userDrawn="1"/>
        </p:nvSpPr>
        <p:spPr>
          <a:xfrm>
            <a:off x="9745980" y="212028"/>
            <a:ext cx="2147877" cy="307777"/>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PCD</a:t>
            </a:r>
            <a:r>
              <a:rPr lang="ru-RU" sz="1400" b="1" dirty="0">
                <a:solidFill>
                  <a:schemeClr val="bg1"/>
                </a:solidFill>
              </a:rPr>
              <a:t>. </a:t>
            </a:r>
            <a:fld id="{43B26454-01E6-4BD0-90AD-4358FB3ACEB4}" type="datetime1">
              <a:rPr lang="ru-RU" sz="14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400" b="1" dirty="0">
                <a:solidFill>
                  <a:schemeClr val="bg1"/>
                </a:solidFill>
              </a:rPr>
              <a:t>   </a:t>
            </a:r>
            <a:r>
              <a:rPr lang="en-US" sz="1400" b="1" dirty="0">
                <a:solidFill>
                  <a:schemeClr val="bg1"/>
                </a:solidFill>
              </a:rPr>
              <a:t>- </a:t>
            </a:r>
            <a:fld id="{331147A1-E19F-4950-92A3-442DF15B0344}" type="slidenum">
              <a:rPr lang="ru-RU" sz="14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400" b="1" dirty="0">
              <a:solidFill>
                <a:schemeClr val="bg1"/>
              </a:solidFill>
            </a:endParaRPr>
          </a:p>
        </p:txBody>
      </p:sp>
      <p:pic>
        <p:nvPicPr>
          <p:cNvPr id="5" name="Picture 4">
            <a:extLst>
              <a:ext uri="{FF2B5EF4-FFF2-40B4-BE49-F238E27FC236}">
                <a16:creationId xmlns:a16="http://schemas.microsoft.com/office/drawing/2014/main" id="{EB9D46C2-BF7B-B3DD-19FD-E9F7E0F3DA3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8143" y="-30385"/>
            <a:ext cx="1733517" cy="683406"/>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
            <a:extLst>
              <a:ext uri="{FF2B5EF4-FFF2-40B4-BE49-F238E27FC236}">
                <a16:creationId xmlns:a16="http://schemas.microsoft.com/office/drawing/2014/main" id="{6927095D-9C5D-87DD-25D7-815492A998AD}"/>
              </a:ext>
            </a:extLst>
          </p:cNvPr>
          <p:cNvSpPr txBox="1">
            <a:spLocks/>
          </p:cNvSpPr>
          <p:nvPr userDrawn="1"/>
        </p:nvSpPr>
        <p:spPr>
          <a:xfrm>
            <a:off x="2499360" y="0"/>
            <a:ext cx="5044440" cy="746760"/>
          </a:xfrm>
          <a:prstGeom prst="rect">
            <a:avLst/>
          </a:prstGeom>
          <a:solidFill>
            <a:schemeClr val="bg1"/>
          </a:solidFill>
        </p:spPr>
        <p:txBody>
          <a:bodyPr anchor="ctr">
            <a:noAutofit/>
          </a:bodyPr>
          <a:lstStyle>
            <a:lvl1pPr algn="l" defTabSz="457200" rtl="0" eaLnBrk="1" latinLnBrk="0" hangingPunct="1">
              <a:spcBef>
                <a:spcPct val="0"/>
              </a:spcBef>
              <a:buNone/>
              <a:defRPr sz="2400" b="1" i="0" kern="1200" baseline="0">
                <a:solidFill>
                  <a:schemeClr val="tx1"/>
                </a:solidFill>
                <a:latin typeface="ALS Schlange sans" panose="02000506000000020004" pitchFamily="50" charset="-52"/>
                <a:ea typeface="+mj-ea"/>
                <a:cs typeface="+mj-cs"/>
              </a:defRPr>
            </a:lvl1pPr>
          </a:lstStyle>
          <a:p>
            <a:pPr algn="ctr"/>
            <a:r>
              <a:rPr lang="ru-RU" sz="1800" dirty="0">
                <a:solidFill>
                  <a:srgbClr val="243A5E"/>
                </a:solidFill>
              </a:rPr>
              <a:t>Образец заголовка</a:t>
            </a:r>
          </a:p>
        </p:txBody>
      </p:sp>
    </p:spTree>
    <p:extLst>
      <p:ext uri="{BB962C8B-B14F-4D97-AF65-F5344CB8AC3E}">
        <p14:creationId xmlns:p14="http://schemas.microsoft.com/office/powerpoint/2010/main" val="1534218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382221B-DBB5-8D9C-BFC5-A7E6729B3C4E}"/>
              </a:ext>
            </a:extLst>
          </p:cNvPr>
          <p:cNvSpPr>
            <a:spLocks noGrp="1"/>
          </p:cNvSpPr>
          <p:nvPr>
            <p:ph type="title" hasCustomPrompt="1"/>
          </p:nvPr>
        </p:nvSpPr>
        <p:spPr>
          <a:xfrm>
            <a:off x="2499360" y="0"/>
            <a:ext cx="7193280" cy="746760"/>
          </a:xfrm>
          <a:prstGeom prst="rect">
            <a:avLst/>
          </a:prstGeom>
          <a:solidFill>
            <a:schemeClr val="bg1"/>
          </a:solidFill>
        </p:spPr>
        <p:txBody>
          <a:bodyPr/>
          <a:lstStyle>
            <a:lvl1pPr algn="ctr">
              <a:defRPr sz="2400"/>
            </a:lvl1pPr>
          </a:lstStyle>
          <a:p>
            <a:r>
              <a:rPr lang="ru-RU" dirty="0"/>
              <a:t>Образец заголовка</a:t>
            </a:r>
            <a:br>
              <a:rPr lang="en-US" dirty="0"/>
            </a:br>
            <a:endParaRPr lang="ru-RU" dirty="0"/>
          </a:p>
        </p:txBody>
      </p:sp>
      <p:pic>
        <p:nvPicPr>
          <p:cNvPr id="3" name="Picture 7">
            <a:extLst>
              <a:ext uri="{FF2B5EF4-FFF2-40B4-BE49-F238E27FC236}">
                <a16:creationId xmlns:a16="http://schemas.microsoft.com/office/drawing/2014/main" id="{896032A5-CCB9-C864-B71E-A9FBDE79CA2C}"/>
              </a:ext>
            </a:extLst>
          </p:cNvPr>
          <p:cNvPicPr>
            <a:picLocks noChangeAspect="1"/>
          </p:cNvPicPr>
          <p:nvPr userDrawn="1"/>
        </p:nvPicPr>
        <p:blipFill rotWithShape="1">
          <a:blip r:embed="rId2"/>
          <a:srcRect b="27853"/>
          <a:stretch/>
        </p:blipFill>
        <p:spPr>
          <a:xfrm>
            <a:off x="0" y="-20830"/>
            <a:ext cx="12192000" cy="767590"/>
          </a:xfrm>
          <a:prstGeom prst="rect">
            <a:avLst/>
          </a:prstGeom>
          <a:solidFill>
            <a:schemeClr val="bg1"/>
          </a:solidFill>
        </p:spPr>
      </p:pic>
      <p:sp>
        <p:nvSpPr>
          <p:cNvPr id="4" name="TextBox 3">
            <a:extLst>
              <a:ext uri="{FF2B5EF4-FFF2-40B4-BE49-F238E27FC236}">
                <a16:creationId xmlns:a16="http://schemas.microsoft.com/office/drawing/2014/main" id="{125F25B7-63FB-973D-521D-A144CEBBB063}"/>
              </a:ext>
            </a:extLst>
          </p:cNvPr>
          <p:cNvSpPr txBox="1"/>
          <p:nvPr userDrawn="1"/>
        </p:nvSpPr>
        <p:spPr>
          <a:xfrm>
            <a:off x="9745980" y="212028"/>
            <a:ext cx="2147877" cy="307777"/>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PCD</a:t>
            </a:r>
            <a:r>
              <a:rPr lang="ru-RU" sz="1400" b="1" dirty="0">
                <a:solidFill>
                  <a:schemeClr val="bg1"/>
                </a:solidFill>
              </a:rPr>
              <a:t>. </a:t>
            </a:r>
            <a:fld id="{43B26454-01E6-4BD0-90AD-4358FB3ACEB4}" type="datetime1">
              <a:rPr lang="ru-RU" sz="14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400" b="1" dirty="0">
                <a:solidFill>
                  <a:schemeClr val="bg1"/>
                </a:solidFill>
              </a:rPr>
              <a:t>   </a:t>
            </a:r>
            <a:r>
              <a:rPr lang="en-US" sz="1400" b="1" dirty="0">
                <a:solidFill>
                  <a:schemeClr val="bg1"/>
                </a:solidFill>
              </a:rPr>
              <a:t>- </a:t>
            </a:r>
            <a:fld id="{331147A1-E19F-4950-92A3-442DF15B0344}" type="slidenum">
              <a:rPr lang="ru-RU" sz="14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400" b="1" dirty="0">
              <a:solidFill>
                <a:schemeClr val="bg1"/>
              </a:solidFill>
            </a:endParaRPr>
          </a:p>
        </p:txBody>
      </p:sp>
      <p:pic>
        <p:nvPicPr>
          <p:cNvPr id="5" name="Picture 4">
            <a:extLst>
              <a:ext uri="{FF2B5EF4-FFF2-40B4-BE49-F238E27FC236}">
                <a16:creationId xmlns:a16="http://schemas.microsoft.com/office/drawing/2014/main" id="{EB9D46C2-BF7B-B3DD-19FD-E9F7E0F3DA3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8143" y="-30385"/>
            <a:ext cx="1733517" cy="683406"/>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
            <a:extLst>
              <a:ext uri="{FF2B5EF4-FFF2-40B4-BE49-F238E27FC236}">
                <a16:creationId xmlns:a16="http://schemas.microsoft.com/office/drawing/2014/main" id="{6927095D-9C5D-87DD-25D7-815492A998AD}"/>
              </a:ext>
            </a:extLst>
          </p:cNvPr>
          <p:cNvSpPr txBox="1">
            <a:spLocks/>
          </p:cNvSpPr>
          <p:nvPr userDrawn="1"/>
        </p:nvSpPr>
        <p:spPr>
          <a:xfrm>
            <a:off x="2499360" y="0"/>
            <a:ext cx="5044440" cy="746760"/>
          </a:xfrm>
          <a:prstGeom prst="rect">
            <a:avLst/>
          </a:prstGeom>
        </p:spPr>
        <p:txBody>
          <a:bodyPr anchor="ctr">
            <a:noAutofit/>
          </a:bodyPr>
          <a:lstStyle>
            <a:lvl1pPr algn="l" defTabSz="457200" rtl="0" eaLnBrk="1" latinLnBrk="0" hangingPunct="1">
              <a:spcBef>
                <a:spcPct val="0"/>
              </a:spcBef>
              <a:buNone/>
              <a:defRPr sz="2400" b="1" i="0" kern="1200" baseline="0">
                <a:solidFill>
                  <a:schemeClr val="tx1"/>
                </a:solidFill>
                <a:latin typeface="ALS Schlange sans" panose="02000506000000020004" pitchFamily="50" charset="-52"/>
                <a:ea typeface="+mj-ea"/>
                <a:cs typeface="+mj-cs"/>
              </a:defRPr>
            </a:lvl1pPr>
          </a:lstStyle>
          <a:p>
            <a:pPr algn="ctr"/>
            <a:r>
              <a:rPr lang="ru-RU" sz="1800" dirty="0">
                <a:solidFill>
                  <a:schemeClr val="bg1"/>
                </a:solidFill>
              </a:rPr>
              <a:t>Образец заголовка</a:t>
            </a:r>
          </a:p>
        </p:txBody>
      </p:sp>
    </p:spTree>
    <p:extLst>
      <p:ext uri="{BB962C8B-B14F-4D97-AF65-F5344CB8AC3E}">
        <p14:creationId xmlns:p14="http://schemas.microsoft.com/office/powerpoint/2010/main" val="2515603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2491740" y="0"/>
            <a:ext cx="7223760" cy="800100"/>
          </a:xfrm>
        </p:spPr>
        <p:txBody>
          <a:bodyPr anchor="ctr">
            <a:noAutofit/>
          </a:bodyPr>
          <a:lstStyle>
            <a:lvl1pPr algn="ctr">
              <a:defRPr sz="1800" b="1">
                <a:solidFill>
                  <a:schemeClr val="bg1"/>
                </a:solidFill>
              </a:defRPr>
            </a:lvl1pPr>
          </a:lstStyle>
          <a:p>
            <a:r>
              <a:rPr lang="ru-RU" dirty="0"/>
              <a:t>Образец заголовка</a:t>
            </a:r>
          </a:p>
        </p:txBody>
      </p:sp>
      <p:cxnSp>
        <p:nvCxnSpPr>
          <p:cNvPr id="6" name="Прямая соединительная линия 5">
            <a:extLst>
              <a:ext uri="{FF2B5EF4-FFF2-40B4-BE49-F238E27FC236}">
                <a16:creationId xmlns:a16="http://schemas.microsoft.com/office/drawing/2014/main" id="{AF1BACAE-D277-4B76-A503-FA49959BF329}"/>
              </a:ext>
            </a:extLst>
          </p:cNvPr>
          <p:cNvCxnSpPr>
            <a:cxnSpLocks/>
          </p:cNvCxnSpPr>
          <p:nvPr userDrawn="1"/>
        </p:nvCxnSpPr>
        <p:spPr>
          <a:xfrm flipH="1">
            <a:off x="2" y="718784"/>
            <a:ext cx="8610599" cy="0"/>
          </a:xfrm>
          <a:prstGeom prst="line">
            <a:avLst/>
          </a:prstGeom>
          <a:ln w="28575">
            <a:solidFill>
              <a:srgbClr val="EC0B4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2853688"/>
      </p:ext>
    </p:extLst>
  </p:cSld>
  <p:clrMapOvr>
    <a:masterClrMapping/>
  </p:clrMapOvr>
  <p:extLst>
    <p:ext uri="{DCECCB84-F9BA-43D5-87BE-67443E8EF086}">
      <p15:sldGuideLst xmlns:p15="http://schemas.microsoft.com/office/powerpoint/2012/main">
        <p15:guide id="1" orient="horz" pos="255">
          <p15:clr>
            <a:srgbClr val="FBAE40"/>
          </p15:clr>
        </p15:guide>
        <p15:guide id="2" pos="1491">
          <p15:clr>
            <a:srgbClr val="FBAE40"/>
          </p15:clr>
        </p15:guide>
        <p15:guide id="4" orient="horz" pos="3816">
          <p15:clr>
            <a:srgbClr val="FBAE40"/>
          </p15:clr>
        </p15:guide>
        <p15:guide id="5" orient="horz" pos="504">
          <p15:clr>
            <a:srgbClr val="FBAE40"/>
          </p15:clr>
        </p15:guide>
        <p15:guide id="6" pos="1219">
          <p15:clr>
            <a:srgbClr val="FBAE40"/>
          </p15:clr>
        </p15:guide>
        <p15:guide id="7" pos="9021">
          <p15:clr>
            <a:srgbClr val="FBAE40"/>
          </p15:clr>
        </p15:guide>
        <p15:guide id="8" pos="8749">
          <p15:clr>
            <a:srgbClr val="FBAE40"/>
          </p15:clr>
        </p15:guide>
        <p15:guide id="9" pos="5120">
          <p15:clr>
            <a:srgbClr val="FBAE40"/>
          </p15:clr>
        </p15:guide>
        <p15:guide id="10" orient="horz" pos="70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AB81B-D1FC-4BEF-8729-7EA4CA2E0E78}"/>
              </a:ext>
            </a:extLst>
          </p:cNvPr>
          <p:cNvSpPr txBox="1"/>
          <p:nvPr userDrawn="1"/>
        </p:nvSpPr>
        <p:spPr>
          <a:xfrm>
            <a:off x="6083300" y="230961"/>
            <a:ext cx="6108677"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APC</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Lection </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3</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85F776C4-1719-4815-BA24-47DF6A5D41FA}" type="datetime1">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5EEADBE0-1F6F-4159-9BBC-667DC1740CA0}" type="slidenum">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ru-RU" sz="18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endParaRPr>
          </a:p>
        </p:txBody>
      </p:sp>
      <p:sp>
        <p:nvSpPr>
          <p:cNvPr id="4" name="Title 1">
            <a:extLst>
              <a:ext uri="{FF2B5EF4-FFF2-40B4-BE49-F238E27FC236}">
                <a16:creationId xmlns:a16="http://schemas.microsoft.com/office/drawing/2014/main" id="{017C6793-089F-43AC-AC49-73D9BE03B864}"/>
              </a:ext>
            </a:extLst>
          </p:cNvPr>
          <p:cNvSpPr>
            <a:spLocks noGrp="1"/>
          </p:cNvSpPr>
          <p:nvPr>
            <p:ph type="title" hasCustomPrompt="1"/>
          </p:nvPr>
        </p:nvSpPr>
        <p:spPr>
          <a:xfrm>
            <a:off x="0" y="794178"/>
            <a:ext cx="12192000" cy="417589"/>
          </a:xfrm>
        </p:spPr>
        <p:txBody>
          <a:bodyPr>
            <a:noAutofit/>
          </a:bodyPr>
          <a:lstStyle>
            <a:lvl1pPr algn="ctr">
              <a:defRPr sz="2400"/>
            </a:lvl1pPr>
          </a:lstStyle>
          <a:p>
            <a:r>
              <a:rPr lang="ru-RU"/>
              <a:t>Заголовок</a:t>
            </a:r>
            <a:endParaRPr lang="en-US"/>
          </a:p>
        </p:txBody>
      </p:sp>
    </p:spTree>
    <p:extLst>
      <p:ext uri="{BB962C8B-B14F-4D97-AF65-F5344CB8AC3E}">
        <p14:creationId xmlns:p14="http://schemas.microsoft.com/office/powerpoint/2010/main" val="2701822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AB81B-D1FC-4BEF-8729-7EA4CA2E0E78}"/>
              </a:ext>
            </a:extLst>
          </p:cNvPr>
          <p:cNvSpPr txBox="1"/>
          <p:nvPr userDrawn="1"/>
        </p:nvSpPr>
        <p:spPr>
          <a:xfrm>
            <a:off x="6083300" y="230961"/>
            <a:ext cx="6108677"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APC</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Lection </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2</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85F776C4-1719-4815-BA24-47DF6A5D41FA}" type="datetime1">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5EEADBE0-1F6F-4159-9BBC-667DC1740CA0}" type="slidenum">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ru-RU" sz="18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endParaRPr>
          </a:p>
        </p:txBody>
      </p:sp>
      <p:sp>
        <p:nvSpPr>
          <p:cNvPr id="4" name="Title 1">
            <a:extLst>
              <a:ext uri="{FF2B5EF4-FFF2-40B4-BE49-F238E27FC236}">
                <a16:creationId xmlns:a16="http://schemas.microsoft.com/office/drawing/2014/main" id="{017C6793-089F-43AC-AC49-73D9BE03B864}"/>
              </a:ext>
            </a:extLst>
          </p:cNvPr>
          <p:cNvSpPr>
            <a:spLocks noGrp="1"/>
          </p:cNvSpPr>
          <p:nvPr>
            <p:ph type="title" hasCustomPrompt="1"/>
          </p:nvPr>
        </p:nvSpPr>
        <p:spPr>
          <a:xfrm>
            <a:off x="0" y="794178"/>
            <a:ext cx="12192000" cy="417589"/>
          </a:xfrm>
        </p:spPr>
        <p:txBody>
          <a:bodyPr>
            <a:noAutofit/>
          </a:bodyPr>
          <a:lstStyle>
            <a:lvl1pPr algn="ctr">
              <a:defRPr sz="2400"/>
            </a:lvl1pPr>
          </a:lstStyle>
          <a:p>
            <a:r>
              <a:rPr lang="ru-RU"/>
              <a:t>Заголовок</a:t>
            </a:r>
            <a:endParaRPr lang="en-US"/>
          </a:p>
        </p:txBody>
      </p:sp>
    </p:spTree>
    <p:extLst>
      <p:ext uri="{BB962C8B-B14F-4D97-AF65-F5344CB8AC3E}">
        <p14:creationId xmlns:p14="http://schemas.microsoft.com/office/powerpoint/2010/main" val="1683732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AB81B-D1FC-4BEF-8729-7EA4CA2E0E78}"/>
              </a:ext>
            </a:extLst>
          </p:cNvPr>
          <p:cNvSpPr txBox="1"/>
          <p:nvPr userDrawn="1"/>
        </p:nvSpPr>
        <p:spPr>
          <a:xfrm>
            <a:off x="6083300" y="230961"/>
            <a:ext cx="6108677"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APC</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Lection </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3</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85F776C4-1719-4815-BA24-47DF6A5D41FA}" type="datetime1">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5EEADBE0-1F6F-4159-9BBC-667DC1740CA0}" type="slidenum">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ru-RU" sz="18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endParaRPr>
          </a:p>
        </p:txBody>
      </p:sp>
      <p:sp>
        <p:nvSpPr>
          <p:cNvPr id="4" name="Title 1">
            <a:extLst>
              <a:ext uri="{FF2B5EF4-FFF2-40B4-BE49-F238E27FC236}">
                <a16:creationId xmlns:a16="http://schemas.microsoft.com/office/drawing/2014/main" id="{017C6793-089F-43AC-AC49-73D9BE03B864}"/>
              </a:ext>
            </a:extLst>
          </p:cNvPr>
          <p:cNvSpPr>
            <a:spLocks noGrp="1"/>
          </p:cNvSpPr>
          <p:nvPr>
            <p:ph type="title" hasCustomPrompt="1"/>
          </p:nvPr>
        </p:nvSpPr>
        <p:spPr>
          <a:xfrm>
            <a:off x="0" y="794178"/>
            <a:ext cx="12192000" cy="417589"/>
          </a:xfrm>
        </p:spPr>
        <p:txBody>
          <a:bodyPr>
            <a:noAutofit/>
          </a:bodyPr>
          <a:lstStyle>
            <a:lvl1pPr algn="ctr">
              <a:defRPr sz="2400"/>
            </a:lvl1pPr>
          </a:lstStyle>
          <a:p>
            <a:r>
              <a:rPr lang="ru-RU"/>
              <a:t>Заголовок</a:t>
            </a:r>
            <a:endParaRPr lang="en-US"/>
          </a:p>
        </p:txBody>
      </p:sp>
    </p:spTree>
    <p:extLst>
      <p:ext uri="{BB962C8B-B14F-4D97-AF65-F5344CB8AC3E}">
        <p14:creationId xmlns:p14="http://schemas.microsoft.com/office/powerpoint/2010/main" val="2308680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F433B-DF7A-434C-863E-A7371BC21AA3}"/>
              </a:ext>
            </a:extLst>
          </p:cNvPr>
          <p:cNvSpPr>
            <a:spLocks noGrp="1"/>
          </p:cNvSpPr>
          <p:nvPr>
            <p:ph type="ctrTitle"/>
          </p:nvPr>
        </p:nvSpPr>
        <p:spPr>
          <a:xfrm>
            <a:off x="1055688" y="1371909"/>
            <a:ext cx="10080625" cy="2773561"/>
          </a:xfrm>
        </p:spPr>
        <p:txBody>
          <a:bodyPr anchor="b">
            <a:normAutofit/>
          </a:bodyPr>
          <a:lstStyle>
            <a:lvl1pPr algn="ctr">
              <a:defRPr sz="2800">
                <a:latin typeface="ALS Schlange sans" panose="02000506030000020004" pitchFamily="50" charset="-52"/>
              </a:defRPr>
            </a:lvl1pPr>
          </a:lstStyle>
          <a:p>
            <a:r>
              <a:rPr lang="ru-RU"/>
              <a:t>Образец заголовка</a:t>
            </a:r>
          </a:p>
        </p:txBody>
      </p:sp>
      <p:sp>
        <p:nvSpPr>
          <p:cNvPr id="3" name="Подзаголовок 2">
            <a:extLst>
              <a:ext uri="{FF2B5EF4-FFF2-40B4-BE49-F238E27FC236}">
                <a16:creationId xmlns:a16="http://schemas.microsoft.com/office/drawing/2014/main" id="{1768D311-9CD5-4FDC-A5E5-EF1947DFCDF7}"/>
              </a:ext>
            </a:extLst>
          </p:cNvPr>
          <p:cNvSpPr>
            <a:spLocks noGrp="1"/>
          </p:cNvSpPr>
          <p:nvPr>
            <p:ph type="subTitle" idx="1" hasCustomPrompt="1"/>
          </p:nvPr>
        </p:nvSpPr>
        <p:spPr>
          <a:xfrm>
            <a:off x="1055688" y="4238541"/>
            <a:ext cx="10080625" cy="1860814"/>
          </a:xfrm>
        </p:spPr>
        <p:txBody>
          <a:bodyPr anchor="t"/>
          <a:lstStyle>
            <a:lvl1pPr marL="0" indent="0" algn="r">
              <a:lnSpc>
                <a:spcPct val="10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ctr">
              <a:spcBef>
                <a:spcPct val="20000"/>
              </a:spcBef>
              <a:defRPr/>
            </a:pPr>
            <a:r>
              <a:rPr lang="ru-RU" sz="2400">
                <a:solidFill>
                  <a:srgbClr val="354B98"/>
                </a:solidFill>
                <a:latin typeface="ALS Schlange sans" panose="02000506030000020004" pitchFamily="50" charset="-52"/>
                <a:cs typeface="Times New Roman" pitchFamily="18" charset="0"/>
              </a:rPr>
              <a:t>Поляков Николай Александрович</a:t>
            </a:r>
          </a:p>
          <a:p>
            <a:pPr algn="ctr">
              <a:spcBef>
                <a:spcPct val="20000"/>
              </a:spcBef>
              <a:defRPr/>
            </a:pPr>
            <a:r>
              <a:rPr lang="ru-RU" sz="2400">
                <a:solidFill>
                  <a:srgbClr val="354B98"/>
                </a:solidFill>
                <a:latin typeface="ALS Schlange sans" panose="02000506030000020004" pitchFamily="50" charset="-52"/>
                <a:cs typeface="Times New Roman" pitchFamily="18" charset="0"/>
              </a:rPr>
              <a:t>к.т.н., доцент факультета </a:t>
            </a:r>
            <a:r>
              <a:rPr lang="ru-RU" sz="2400" err="1">
                <a:solidFill>
                  <a:srgbClr val="354B98"/>
                </a:solidFill>
                <a:latin typeface="ALS Schlange sans" panose="02000506030000020004" pitchFamily="50" charset="-52"/>
                <a:cs typeface="Times New Roman" pitchFamily="18" charset="0"/>
              </a:rPr>
              <a:t>СУиР</a:t>
            </a:r>
            <a:endParaRPr lang="en-US" sz="2400">
              <a:solidFill>
                <a:srgbClr val="354B98"/>
              </a:solidFill>
              <a:latin typeface="ALS Schlange sans" panose="02000506030000020004" pitchFamily="50" charset="-52"/>
              <a:cs typeface="Times New Roman" pitchFamily="18" charset="0"/>
            </a:endParaRPr>
          </a:p>
          <a:p>
            <a:pPr algn="ctr">
              <a:spcBef>
                <a:spcPct val="20000"/>
              </a:spcBef>
              <a:defRPr/>
            </a:pPr>
            <a:endParaRPr lang="ru-RU" sz="2400">
              <a:solidFill>
                <a:srgbClr val="354B98"/>
              </a:solidFill>
              <a:latin typeface="ALS Schlange sans" panose="02000506030000020004" pitchFamily="50" charset="-52"/>
              <a:cs typeface="Times New Roman" pitchFamily="18" charset="0"/>
            </a:endParaRPr>
          </a:p>
          <a:p>
            <a:pPr algn="ctr">
              <a:spcBef>
                <a:spcPct val="20000"/>
              </a:spcBef>
              <a:defRPr/>
            </a:pPr>
            <a:r>
              <a:rPr lang="en-US" sz="2400">
                <a:solidFill>
                  <a:srgbClr val="354B98"/>
                </a:solidFill>
                <a:latin typeface="ALS Schlange sans" panose="02000506030000020004" pitchFamily="50" charset="-52"/>
                <a:cs typeface="Times New Roman" pitchFamily="18" charset="0"/>
              </a:rPr>
              <a:t>Polyakov.ets.itmo@gmail.com</a:t>
            </a:r>
            <a:endParaRPr lang="ru-RU" sz="2400">
              <a:solidFill>
                <a:srgbClr val="354B98"/>
              </a:solidFill>
              <a:latin typeface="ALS Schlange sans" panose="02000506030000020004" pitchFamily="50" charset="-52"/>
              <a:cs typeface="Times New Roman" pitchFamily="18" charset="0"/>
            </a:endParaRPr>
          </a:p>
        </p:txBody>
      </p:sp>
      <p:sp>
        <p:nvSpPr>
          <p:cNvPr id="7" name="TextBox 6">
            <a:extLst>
              <a:ext uri="{FF2B5EF4-FFF2-40B4-BE49-F238E27FC236}">
                <a16:creationId xmlns:a16="http://schemas.microsoft.com/office/drawing/2014/main" id="{884ED4B9-FC4B-4347-8F62-1F0FE75A1C37}"/>
              </a:ext>
            </a:extLst>
          </p:cNvPr>
          <p:cNvSpPr txBox="1"/>
          <p:nvPr userDrawn="1"/>
        </p:nvSpPr>
        <p:spPr>
          <a:xfrm>
            <a:off x="1055686" y="283311"/>
            <a:ext cx="10080627" cy="646331"/>
          </a:xfrm>
          <a:prstGeom prst="rect">
            <a:avLst/>
          </a:prstGeom>
          <a:noFill/>
        </p:spPr>
        <p:txBody>
          <a:bodyPr wrap="square" rtlCol="0">
            <a:spAutoFit/>
          </a:bodyPr>
          <a:lstStyle/>
          <a:p>
            <a:pPr algn="ctr"/>
            <a:r>
              <a:rPr lang="ru-RU" b="1">
                <a:solidFill>
                  <a:srgbClr val="455384"/>
                </a:solidFill>
              </a:rPr>
              <a:t>Электротехника и Электроника</a:t>
            </a:r>
            <a:endParaRPr lang="en-US" b="1">
              <a:solidFill>
                <a:srgbClr val="455384"/>
              </a:solidFill>
            </a:endParaRPr>
          </a:p>
          <a:p>
            <a:pPr algn="ctr"/>
            <a:r>
              <a:rPr lang="ru-RU" b="1">
                <a:solidFill>
                  <a:srgbClr val="455384"/>
                </a:solidFill>
              </a:rPr>
              <a:t>Модуль «Электроника»</a:t>
            </a:r>
          </a:p>
        </p:txBody>
      </p:sp>
      <p:cxnSp>
        <p:nvCxnSpPr>
          <p:cNvPr id="6" name="Прямая соединительная линия 5">
            <a:extLst>
              <a:ext uri="{FF2B5EF4-FFF2-40B4-BE49-F238E27FC236}">
                <a16:creationId xmlns:a16="http://schemas.microsoft.com/office/drawing/2014/main" id="{37618B4A-2B41-4288-9403-76207020BE16}"/>
              </a:ext>
            </a:extLst>
          </p:cNvPr>
          <p:cNvCxnSpPr>
            <a:cxnSpLocks/>
          </p:cNvCxnSpPr>
          <p:nvPr userDrawn="1"/>
        </p:nvCxnSpPr>
        <p:spPr>
          <a:xfrm>
            <a:off x="1055688" y="4153610"/>
            <a:ext cx="10080625" cy="0"/>
          </a:xfrm>
          <a:prstGeom prst="line">
            <a:avLst/>
          </a:prstGeom>
          <a:ln>
            <a:solidFill>
              <a:srgbClr val="354B98"/>
            </a:solidFill>
          </a:ln>
          <a:effectLst/>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7DEB1236-3180-4EA4-A343-FD3DD1BDBD92}"/>
              </a:ext>
            </a:extLst>
          </p:cNvPr>
          <p:cNvSpPr txBox="1"/>
          <p:nvPr userDrawn="1"/>
        </p:nvSpPr>
        <p:spPr>
          <a:xfrm>
            <a:off x="7535196" y="6107496"/>
            <a:ext cx="3597335" cy="584775"/>
          </a:xfrm>
          <a:prstGeom prst="rect">
            <a:avLst/>
          </a:prstGeom>
          <a:noFill/>
        </p:spPr>
        <p:txBody>
          <a:bodyPr wrap="square" rtlCol="0">
            <a:spAutoFit/>
          </a:bodyPr>
          <a:lstStyle/>
          <a:p>
            <a:pPr algn="r"/>
            <a:r>
              <a:rPr lang="ru-RU" sz="1600">
                <a:solidFill>
                  <a:srgbClr val="495686"/>
                </a:solidFill>
                <a:latin typeface="ALSSchlangesans-Bold" panose="02000806040000020004" pitchFamily="50" charset="-52"/>
              </a:rPr>
              <a:t>Санкт-Петербург,</a:t>
            </a:r>
          </a:p>
          <a:p>
            <a:pPr algn="r"/>
            <a:r>
              <a:rPr lang="ru-RU" sz="1600">
                <a:solidFill>
                  <a:srgbClr val="495686"/>
                </a:solidFill>
                <a:latin typeface="ALSSchlangesans-Bold" panose="02000806040000020004" pitchFamily="50" charset="-52"/>
              </a:rPr>
              <a:t>Университет ИТМО</a:t>
            </a:r>
          </a:p>
        </p:txBody>
      </p:sp>
      <p:sp>
        <p:nvSpPr>
          <p:cNvPr id="17" name="TextBox 16">
            <a:extLst>
              <a:ext uri="{FF2B5EF4-FFF2-40B4-BE49-F238E27FC236}">
                <a16:creationId xmlns:a16="http://schemas.microsoft.com/office/drawing/2014/main" id="{00F4703F-4A20-4189-87C8-DA4A381B93A4}"/>
              </a:ext>
            </a:extLst>
          </p:cNvPr>
          <p:cNvSpPr txBox="1"/>
          <p:nvPr userDrawn="1"/>
        </p:nvSpPr>
        <p:spPr>
          <a:xfrm>
            <a:off x="1055687" y="6215217"/>
            <a:ext cx="3597335" cy="369332"/>
          </a:xfrm>
          <a:prstGeom prst="rect">
            <a:avLst/>
          </a:prstGeom>
          <a:noFill/>
        </p:spPr>
        <p:txBody>
          <a:bodyPr wrap="square" rtlCol="0">
            <a:spAutoFit/>
          </a:bodyPr>
          <a:lstStyle/>
          <a:p>
            <a:fld id="{054D09A2-E351-4081-A071-C70027F42AC7}" type="datetime2">
              <a:rPr lang="ru-RU" smtClean="0">
                <a:solidFill>
                  <a:srgbClr val="495686"/>
                </a:solidFill>
                <a:latin typeface="ALSSchlangesans-Bold" panose="02000806040000020004" pitchFamily="50" charset="-52"/>
              </a:rPr>
              <a:t>среда, 9 апреля 2025 г.</a:t>
            </a:fld>
            <a:endParaRPr lang="ru-RU">
              <a:solidFill>
                <a:srgbClr val="495686"/>
              </a:solidFill>
              <a:latin typeface="ALSSchlangesans-Bold" panose="02000806040000020004" pitchFamily="50" charset="-52"/>
            </a:endParaRPr>
          </a:p>
        </p:txBody>
      </p:sp>
    </p:spTree>
    <p:extLst>
      <p:ext uri="{BB962C8B-B14F-4D97-AF65-F5344CB8AC3E}">
        <p14:creationId xmlns:p14="http://schemas.microsoft.com/office/powerpoint/2010/main" val="123255511"/>
      </p:ext>
    </p:extLst>
  </p:cSld>
  <p:clrMapOvr>
    <a:masterClrMapping/>
  </p:clrMapOvr>
  <p:extLst>
    <p:ext uri="{DCECCB84-F9BA-43D5-87BE-67443E8EF086}">
      <p15:sldGuideLst xmlns:p15="http://schemas.microsoft.com/office/powerpoint/2012/main">
        <p15:guide id="1" orient="horz" pos="3725">
          <p15:clr>
            <a:srgbClr val="FBAE40"/>
          </p15:clr>
        </p15:guide>
        <p15:guide id="2" pos="665">
          <p15:clr>
            <a:srgbClr val="FBAE40"/>
          </p15:clr>
        </p15:guide>
        <p15:guide id="3" pos="7015">
          <p15:clr>
            <a:srgbClr val="FBAE40"/>
          </p15:clr>
        </p15:guide>
        <p15:guide id="4" orient="horz" pos="40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8C76C-4A9E-E9CC-EEFF-E9B3808C83C5}"/>
              </a:ext>
            </a:extLst>
          </p:cNvPr>
          <p:cNvPicPr>
            <a:picLocks noChangeAspect="1"/>
          </p:cNvPicPr>
          <p:nvPr userDrawn="1"/>
        </p:nvPicPr>
        <p:blipFill rotWithShape="1">
          <a:blip r:embed="rId2"/>
          <a:srcRect b="27853"/>
          <a:stretch/>
        </p:blipFill>
        <p:spPr>
          <a:xfrm>
            <a:off x="0" y="-20830"/>
            <a:ext cx="12192000" cy="664297"/>
          </a:xfrm>
          <a:prstGeom prst="rect">
            <a:avLst/>
          </a:prstGeom>
        </p:spPr>
      </p:pic>
      <p:sp>
        <p:nvSpPr>
          <p:cNvPr id="2" name="Title 1">
            <a:extLst>
              <a:ext uri="{FF2B5EF4-FFF2-40B4-BE49-F238E27FC236}">
                <a16:creationId xmlns:a16="http://schemas.microsoft.com/office/drawing/2014/main" id="{0E28B93C-F889-8189-8743-B2CBB0E81B0B}"/>
              </a:ext>
            </a:extLst>
          </p:cNvPr>
          <p:cNvSpPr>
            <a:spLocks noGrp="1"/>
          </p:cNvSpPr>
          <p:nvPr>
            <p:ph type="title" hasCustomPrompt="1"/>
          </p:nvPr>
        </p:nvSpPr>
        <p:spPr>
          <a:xfrm>
            <a:off x="1485819" y="4943"/>
            <a:ext cx="6935893" cy="540225"/>
          </a:xfrm>
        </p:spPr>
        <p:txBody>
          <a:bodyPr>
            <a:noAutofit/>
          </a:bodyPr>
          <a:lstStyle>
            <a:lvl1pPr>
              <a:defRPr sz="2000" b="1">
                <a:solidFill>
                  <a:schemeClr val="bg1"/>
                </a:solidFill>
                <a:latin typeface="Golos Text"/>
              </a:defRPr>
            </a:lvl1pPr>
          </a:lstStyle>
          <a:p>
            <a:r>
              <a:rPr lang="en-US" dirty="0"/>
              <a:t>Heading</a:t>
            </a:r>
            <a:endParaRPr lang="ru-RU" dirty="0"/>
          </a:p>
        </p:txBody>
      </p:sp>
      <p:sp>
        <p:nvSpPr>
          <p:cNvPr id="4" name="Date Placeholder 3">
            <a:extLst>
              <a:ext uri="{FF2B5EF4-FFF2-40B4-BE49-F238E27FC236}">
                <a16:creationId xmlns:a16="http://schemas.microsoft.com/office/drawing/2014/main" id="{F27AE32E-ED92-A6CF-D757-3CF2A8F535CF}"/>
              </a:ext>
            </a:extLst>
          </p:cNvPr>
          <p:cNvSpPr>
            <a:spLocks noGrp="1"/>
          </p:cNvSpPr>
          <p:nvPr>
            <p:ph type="dt" sz="half" idx="10"/>
          </p:nvPr>
        </p:nvSpPr>
        <p:spPr>
          <a:xfrm>
            <a:off x="324556" y="6356351"/>
            <a:ext cx="2743200" cy="366183"/>
          </a:xfrm>
        </p:spPr>
        <p:txBody>
          <a:bodyPr/>
          <a:lstStyle/>
          <a:p>
            <a:fld id="{D162C975-6A12-4AFF-A21F-627E17ECFEB7}" type="datetime1">
              <a:rPr lang="ru-RU" smtClean="0"/>
              <a:t>09.04.2025</a:t>
            </a:fld>
            <a:endParaRPr lang="ru-RU"/>
          </a:p>
        </p:txBody>
      </p:sp>
      <p:sp>
        <p:nvSpPr>
          <p:cNvPr id="5" name="Footer Placeholder 4">
            <a:extLst>
              <a:ext uri="{FF2B5EF4-FFF2-40B4-BE49-F238E27FC236}">
                <a16:creationId xmlns:a16="http://schemas.microsoft.com/office/drawing/2014/main" id="{A94B950B-6C69-804B-F011-7F703607F4B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5CDD691-D536-6A78-A1B9-218FB3670400}"/>
              </a:ext>
            </a:extLst>
          </p:cNvPr>
          <p:cNvSpPr>
            <a:spLocks noGrp="1"/>
          </p:cNvSpPr>
          <p:nvPr>
            <p:ph type="sldNum" sz="quarter" idx="12"/>
          </p:nvPr>
        </p:nvSpPr>
        <p:spPr>
          <a:xfrm>
            <a:off x="9124244" y="6356351"/>
            <a:ext cx="2743200" cy="366183"/>
          </a:xfrm>
        </p:spPr>
        <p:txBody>
          <a:bodyPr/>
          <a:lstStyle/>
          <a:p>
            <a:fld id="{A4BDE3F2-B1B0-46A8-92A9-E78909E31F9F}" type="slidenum">
              <a:rPr lang="ru-RU" smtClean="0"/>
              <a:t>‹#›</a:t>
            </a:fld>
            <a:endParaRPr lang="ru-RU"/>
          </a:p>
        </p:txBody>
      </p:sp>
      <p:pic>
        <p:nvPicPr>
          <p:cNvPr id="7" name="Picture 2">
            <a:extLst>
              <a:ext uri="{FF2B5EF4-FFF2-40B4-BE49-F238E27FC236}">
                <a16:creationId xmlns:a16="http://schemas.microsoft.com/office/drawing/2014/main" id="{FD4781B0-5069-9199-6F8E-72E442BC4F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01791" y="6354"/>
            <a:ext cx="1296000" cy="54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85282"/>
      </p:ext>
    </p:extLst>
  </p:cSld>
  <p:clrMapOvr>
    <a:masterClrMapping/>
  </p:clrMapOvr>
  <p:extLst>
    <p:ext uri="{DCECCB84-F9BA-43D5-87BE-67443E8EF086}">
      <p15:sldGuideLst xmlns:p15="http://schemas.microsoft.com/office/powerpoint/2012/main">
        <p15:guide id="1" orient="horz" pos="350">
          <p15:clr>
            <a:srgbClr val="FBAE40"/>
          </p15:clr>
        </p15:guide>
        <p15:guide id="2" pos="7167">
          <p15:clr>
            <a:srgbClr val="FBAE40"/>
          </p15:clr>
        </p15:guide>
        <p15:guide id="3" pos="513">
          <p15:clr>
            <a:srgbClr val="FBAE40"/>
          </p15:clr>
        </p15:guide>
        <p15:guide id="4" orient="horz" pos="300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B00C558-ACA2-44B7-BBCB-A5237DF78C98}"/>
              </a:ext>
            </a:extLst>
          </p:cNvPr>
          <p:cNvSpPr>
            <a:spLocks noGrp="1"/>
          </p:cNvSpPr>
          <p:nvPr>
            <p:ph type="title"/>
          </p:nvPr>
        </p:nvSpPr>
        <p:spPr>
          <a:xfrm>
            <a:off x="0" y="1"/>
            <a:ext cx="8449733" cy="563033"/>
          </a:xfrm>
          <a:prstGeom prst="rect">
            <a:avLst/>
          </a:prstGeom>
        </p:spPr>
        <p:txBody>
          <a:bodyPr vert="horz" lIns="91440" tIns="45720" rIns="91440" bIns="45720" rtlCol="0" anchor="ctr">
            <a:normAutofit/>
          </a:bodyPr>
          <a:lstStyle>
            <a:lvl1pPr>
              <a:defRPr sz="2667"/>
            </a:lvl1pPr>
          </a:lstStyle>
          <a:p>
            <a:r>
              <a:rPr lang="ru-RU" dirty="0"/>
              <a:t>Заголовок</a:t>
            </a:r>
            <a:endParaRPr lang="en-US" dirty="0"/>
          </a:p>
        </p:txBody>
      </p:sp>
      <p:sp>
        <p:nvSpPr>
          <p:cNvPr id="6" name="Дата 5">
            <a:extLst>
              <a:ext uri="{FF2B5EF4-FFF2-40B4-BE49-F238E27FC236}">
                <a16:creationId xmlns:a16="http://schemas.microsoft.com/office/drawing/2014/main" id="{0E7305E4-55F3-4895-BC2F-ECBFF03C7210}"/>
              </a:ext>
            </a:extLst>
          </p:cNvPr>
          <p:cNvSpPr>
            <a:spLocks noGrp="1"/>
          </p:cNvSpPr>
          <p:nvPr>
            <p:ph type="dt" sz="half" idx="2"/>
          </p:nvPr>
        </p:nvSpPr>
        <p:spPr>
          <a:xfrm>
            <a:off x="9059333" y="2"/>
            <a:ext cx="2545644" cy="535517"/>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en-US" dirty="0"/>
              <a:t>Winter School: </a:t>
            </a:r>
            <a:fld id="{537B286D-1921-42E8-972C-D75F3B587C73}" type="datetimeFigureOut">
              <a:rPr lang="ru-RU" smtClean="0"/>
              <a:pPr/>
              <a:t>09.04.2025</a:t>
            </a:fld>
            <a:endParaRPr lang="ru-RU" dirty="0"/>
          </a:p>
        </p:txBody>
      </p:sp>
      <p:sp>
        <p:nvSpPr>
          <p:cNvPr id="9" name="Прямоугольник: скругленные углы 8">
            <a:extLst>
              <a:ext uri="{FF2B5EF4-FFF2-40B4-BE49-F238E27FC236}">
                <a16:creationId xmlns:a16="http://schemas.microsoft.com/office/drawing/2014/main" id="{776D7C18-4B35-4D24-A81F-814482EDFF12}"/>
              </a:ext>
            </a:extLst>
          </p:cNvPr>
          <p:cNvSpPr/>
          <p:nvPr userDrawn="1"/>
        </p:nvSpPr>
        <p:spPr>
          <a:xfrm>
            <a:off x="9964192" y="5940787"/>
            <a:ext cx="1828401" cy="615271"/>
          </a:xfrm>
          <a:prstGeom prst="roundRect">
            <a:avLst>
              <a:gd name="adj" fmla="val 50000"/>
            </a:avLst>
          </a:prstGeom>
          <a:noFill/>
          <a:ln w="19050">
            <a:solidFill>
              <a:srgbClr val="1946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fld id="{5719D8A3-98D3-4E61-B07A-BB05DCD23BD3}" type="slidenum">
              <a:rPr lang="ru-RU" sz="2400" smtClean="0">
                <a:solidFill>
                  <a:srgbClr val="1946BA"/>
                </a:solidFill>
                <a:effectLst/>
              </a:rPr>
              <a:t>‹#›</a:t>
            </a:fld>
            <a:endParaRPr lang="ru-RU" sz="2400" dirty="0">
              <a:solidFill>
                <a:srgbClr val="1946BA"/>
              </a:solidFill>
              <a:effectLst/>
            </a:endParaRPr>
          </a:p>
        </p:txBody>
      </p:sp>
    </p:spTree>
    <p:extLst>
      <p:ext uri="{BB962C8B-B14F-4D97-AF65-F5344CB8AC3E}">
        <p14:creationId xmlns:p14="http://schemas.microsoft.com/office/powerpoint/2010/main" val="4259261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10741025" y="0"/>
            <a:ext cx="1450975"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774825" y="0"/>
            <a:ext cx="8632367" cy="800100"/>
          </a:xfrm>
        </p:spPr>
        <p:txBody>
          <a:bodyPr>
            <a:noAutofit/>
          </a:bodyPr>
          <a:lstStyle>
            <a:lvl1pPr>
              <a:defRPr sz="2400" b="1"/>
            </a:lvl1pPr>
          </a:lstStyle>
          <a:p>
            <a:r>
              <a:rPr lang="ru-RU"/>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10741024" y="169217"/>
            <a:ext cx="1450975" cy="461665"/>
          </a:xfrm>
          <a:prstGeom prst="rect">
            <a:avLst/>
          </a:prstGeom>
          <a:noFill/>
        </p:spPr>
        <p:txBody>
          <a:bodyPr wrap="square" rtlCol="0" anchor="ctr">
            <a:spAutoFit/>
          </a:bodyPr>
          <a:lstStyle/>
          <a:p>
            <a:pPr algn="r"/>
            <a:fld id="{B3394589-77A4-4B79-904E-BB44F1DC0813}" type="slidenum">
              <a:rPr lang="ru-RU" sz="2400" smtClean="0">
                <a:solidFill>
                  <a:schemeClr val="bg1"/>
                </a:solidFill>
                <a:latin typeface="ALSSchlangesans-Bold" panose="02000806040000020004" pitchFamily="50" charset="0"/>
              </a:rPr>
              <a:pPr algn="r"/>
              <a:t>‹#›</a:t>
            </a:fld>
            <a:endParaRPr lang="ru-RU">
              <a:solidFill>
                <a:schemeClr val="bg1"/>
              </a:solidFill>
              <a:latin typeface="ALSSchlangesans-Bold" panose="02000806040000020004" pitchFamily="50" charset="0"/>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0" y="1"/>
            <a:ext cx="1450975"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76317228"/>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Заголовок и объект">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9DC1D555-4458-4EE3-8B7F-F90FFCEEA739}"/>
              </a:ext>
            </a:extLst>
          </p:cNvPr>
          <p:cNvSpPr/>
          <p:nvPr userDrawn="1"/>
        </p:nvSpPr>
        <p:spPr>
          <a:xfrm>
            <a:off x="8610601" y="0"/>
            <a:ext cx="358140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a16="http://schemas.microsoft.com/office/drawing/2014/main" id="{FACE95FA-044A-4CD0-BC57-67574C57A61E}"/>
              </a:ext>
            </a:extLst>
          </p:cNvPr>
          <p:cNvSpPr>
            <a:spLocks noGrp="1"/>
          </p:cNvSpPr>
          <p:nvPr>
            <p:ph type="title"/>
          </p:nvPr>
        </p:nvSpPr>
        <p:spPr>
          <a:xfrm>
            <a:off x="1774825" y="0"/>
            <a:ext cx="6833101" cy="800100"/>
          </a:xfrm>
        </p:spPr>
        <p:txBody>
          <a:bodyPr>
            <a:noAutofit/>
          </a:bodyPr>
          <a:lstStyle>
            <a:lvl1pPr>
              <a:defRPr sz="2400" b="1">
                <a:solidFill>
                  <a:srgbClr val="1D44BA"/>
                </a:solidFill>
              </a:defRPr>
            </a:lvl1pPr>
          </a:lstStyle>
          <a:p>
            <a:r>
              <a:rPr lang="ru-RU" dirty="0"/>
              <a:t>Образец заголовка</a:t>
            </a:r>
          </a:p>
        </p:txBody>
      </p:sp>
      <p:sp>
        <p:nvSpPr>
          <p:cNvPr id="7" name="TextBox 6">
            <a:extLst>
              <a:ext uri="{FF2B5EF4-FFF2-40B4-BE49-F238E27FC236}">
                <a16:creationId xmlns:a16="http://schemas.microsoft.com/office/drawing/2014/main" id="{D64F4D4D-0796-44E6-9CA6-A9C7C4F22505}"/>
              </a:ext>
            </a:extLst>
          </p:cNvPr>
          <p:cNvSpPr txBox="1"/>
          <p:nvPr userDrawn="1"/>
        </p:nvSpPr>
        <p:spPr>
          <a:xfrm>
            <a:off x="9282604" y="-33402"/>
            <a:ext cx="2891526" cy="461665"/>
          </a:xfrm>
          <a:prstGeom prst="rect">
            <a:avLst/>
          </a:prstGeom>
          <a:noFill/>
        </p:spPr>
        <p:txBody>
          <a:bodyPr wrap="square" rtlCol="0" anchor="ctr">
            <a:spAutoFit/>
          </a:bodyPr>
          <a:lstStyle/>
          <a:p>
            <a:pPr algn="r"/>
            <a:fld id="{B3394589-77A4-4B79-904E-BB44F1DC0813}" type="slidenum">
              <a:rPr lang="ru-RU" sz="2400" smtClean="0">
                <a:solidFill>
                  <a:srgbClr val="1D44BA"/>
                </a:solidFill>
                <a:latin typeface="ALSSchlangesans-Bold" panose="02000806040000020004" pitchFamily="50" charset="0"/>
              </a:rPr>
              <a:pPr algn="r"/>
              <a:t>‹#›</a:t>
            </a:fld>
            <a:endParaRPr lang="ru-RU" dirty="0">
              <a:solidFill>
                <a:srgbClr val="1D44BA"/>
              </a:solidFill>
              <a:latin typeface="ALSSchlangesans-Bold" panose="02000806040000020004" pitchFamily="50" charset="0"/>
            </a:endParaRPr>
          </a:p>
        </p:txBody>
      </p:sp>
      <p:sp>
        <p:nvSpPr>
          <p:cNvPr id="3" name="Прямоугольник 2">
            <a:extLst>
              <a:ext uri="{FF2B5EF4-FFF2-40B4-BE49-F238E27FC236}">
                <a16:creationId xmlns:a16="http://schemas.microsoft.com/office/drawing/2014/main" id="{E5BE0767-EF93-46D4-9935-0E83ED59D0EC}"/>
              </a:ext>
            </a:extLst>
          </p:cNvPr>
          <p:cNvSpPr/>
          <p:nvPr userDrawn="1"/>
        </p:nvSpPr>
        <p:spPr>
          <a:xfrm>
            <a:off x="0" y="1"/>
            <a:ext cx="145097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6" name="Прямая соединительная линия 5">
            <a:extLst>
              <a:ext uri="{FF2B5EF4-FFF2-40B4-BE49-F238E27FC236}">
                <a16:creationId xmlns:a16="http://schemas.microsoft.com/office/drawing/2014/main" id="{AF1BACAE-D277-4B76-A503-FA49959BF329}"/>
              </a:ext>
            </a:extLst>
          </p:cNvPr>
          <p:cNvCxnSpPr>
            <a:cxnSpLocks/>
          </p:cNvCxnSpPr>
          <p:nvPr userDrawn="1"/>
        </p:nvCxnSpPr>
        <p:spPr>
          <a:xfrm flipH="1">
            <a:off x="1" y="802604"/>
            <a:ext cx="8610599" cy="0"/>
          </a:xfrm>
          <a:prstGeom prst="line">
            <a:avLst/>
          </a:prstGeom>
          <a:ln w="28575">
            <a:solidFill>
              <a:srgbClr val="EC0B43"/>
            </a:solidFill>
          </a:ln>
          <a:effectLst/>
        </p:spPr>
        <p:style>
          <a:lnRef idx="2">
            <a:schemeClr val="accent1"/>
          </a:lnRef>
          <a:fillRef idx="0">
            <a:schemeClr val="accent1"/>
          </a:fillRef>
          <a:effectRef idx="1">
            <a:schemeClr val="accent1"/>
          </a:effectRef>
          <a:fontRef idx="minor">
            <a:schemeClr val="tx1"/>
          </a:fontRef>
        </p:style>
      </p:cxnSp>
      <p:pic>
        <p:nvPicPr>
          <p:cNvPr id="8" name="Picture 2" descr="Corporate Style Resources">
            <a:extLst>
              <a:ext uri="{FF2B5EF4-FFF2-40B4-BE49-F238E27FC236}">
                <a16:creationId xmlns:a16="http://schemas.microsoft.com/office/drawing/2014/main" id="{7386C5A2-ABFD-F2F6-3358-F1E772D9F9F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543" t="22530" r="3123" b="22829"/>
          <a:stretch/>
        </p:blipFill>
        <p:spPr bwMode="auto">
          <a:xfrm>
            <a:off x="9285279" y="422675"/>
            <a:ext cx="2891526" cy="36933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874483"/>
      </p:ext>
    </p:extLst>
  </p:cSld>
  <p:clrMapOvr>
    <a:masterClrMapping/>
  </p:clrMapOvr>
  <p:extLst>
    <p:ext uri="{DCECCB84-F9BA-43D5-87BE-67443E8EF086}">
      <p15:sldGuideLst xmlns:p15="http://schemas.microsoft.com/office/powerpoint/2012/main">
        <p15:guide id="1" orient="horz" pos="255">
          <p15:clr>
            <a:srgbClr val="FBAE40"/>
          </p15:clr>
        </p15:guide>
        <p15:guide id="2" pos="1118">
          <p15:clr>
            <a:srgbClr val="FBAE40"/>
          </p15:clr>
        </p15:guide>
        <p15:guide id="4" orient="horz" pos="3816">
          <p15:clr>
            <a:srgbClr val="FBAE40"/>
          </p15:clr>
        </p15:guide>
        <p15:guide id="5" orient="horz" pos="504">
          <p15:clr>
            <a:srgbClr val="FBAE40"/>
          </p15:clr>
        </p15:guide>
        <p15:guide id="6" pos="914">
          <p15:clr>
            <a:srgbClr val="FBAE40"/>
          </p15:clr>
        </p15:guide>
        <p15:guide id="7" pos="6766">
          <p15:clr>
            <a:srgbClr val="FBAE40"/>
          </p15:clr>
        </p15:guide>
        <p15:guide id="8" pos="6562">
          <p15:clr>
            <a:srgbClr val="FBAE40"/>
          </p15:clr>
        </p15:guide>
        <p15:guide id="9" pos="3840">
          <p15:clr>
            <a:srgbClr val="FBAE40"/>
          </p15:clr>
        </p15:guide>
        <p15:guide id="10" orient="horz" pos="70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extBox 6"/>
          <p:cNvSpPr txBox="1"/>
          <p:nvPr userDrawn="1"/>
        </p:nvSpPr>
        <p:spPr>
          <a:xfrm>
            <a:off x="6797891" y="653699"/>
            <a:ext cx="184731" cy="300082"/>
          </a:xfrm>
          <a:prstGeom prst="rect">
            <a:avLst/>
          </a:prstGeom>
          <a:noFill/>
        </p:spPr>
        <p:txBody>
          <a:bodyPr wrap="none" rtlCol="0">
            <a:spAutoFit/>
          </a:bodyPr>
          <a:lstStyle/>
          <a:p>
            <a:endParaRPr lang="en-US" sz="1350" dirty="0"/>
          </a:p>
        </p:txBody>
      </p:sp>
      <p:sp>
        <p:nvSpPr>
          <p:cNvPr id="8" name="TextBox 7"/>
          <p:cNvSpPr txBox="1"/>
          <p:nvPr userDrawn="1"/>
        </p:nvSpPr>
        <p:spPr>
          <a:xfrm>
            <a:off x="7881071" y="569652"/>
            <a:ext cx="184731" cy="300082"/>
          </a:xfrm>
          <a:prstGeom prst="rect">
            <a:avLst/>
          </a:prstGeom>
          <a:noFill/>
        </p:spPr>
        <p:txBody>
          <a:bodyPr wrap="none" rtlCol="0">
            <a:spAutoFit/>
          </a:bodyPr>
          <a:lstStyle/>
          <a:p>
            <a:endParaRPr lang="en-US" sz="1350" dirty="0"/>
          </a:p>
        </p:txBody>
      </p:sp>
      <p:sp>
        <p:nvSpPr>
          <p:cNvPr id="2" name="Заголовок 1">
            <a:extLst>
              <a:ext uri="{FF2B5EF4-FFF2-40B4-BE49-F238E27FC236}">
                <a16:creationId xmlns:a16="http://schemas.microsoft.com/office/drawing/2014/main" id="{32100577-C0EA-45F3-B4C4-236912EA4BAE}"/>
              </a:ext>
            </a:extLst>
          </p:cNvPr>
          <p:cNvSpPr>
            <a:spLocks noGrp="1"/>
          </p:cNvSpPr>
          <p:nvPr>
            <p:ph type="title"/>
          </p:nvPr>
        </p:nvSpPr>
        <p:spPr>
          <a:xfrm>
            <a:off x="340470" y="11055"/>
            <a:ext cx="7936755" cy="455874"/>
          </a:xfrm>
        </p:spPr>
        <p:txBody>
          <a:bodyPr>
            <a:normAutofit/>
          </a:bodyPr>
          <a:lstStyle>
            <a:lvl1pPr>
              <a:defRPr sz="2000">
                <a:solidFill>
                  <a:srgbClr val="325AC1"/>
                </a:solidFill>
                <a:latin typeface="ALS Schlange sans" panose="02000506030000020004" pitchFamily="50" charset="-52"/>
              </a:defRPr>
            </a:lvl1pPr>
          </a:lstStyle>
          <a:p>
            <a:r>
              <a:rPr lang="ru-RU" dirty="0"/>
              <a:t>Образец заголовка</a:t>
            </a:r>
          </a:p>
        </p:txBody>
      </p:sp>
      <p:sp>
        <p:nvSpPr>
          <p:cNvPr id="9" name="TextBox 8">
            <a:extLst>
              <a:ext uri="{FF2B5EF4-FFF2-40B4-BE49-F238E27FC236}">
                <a16:creationId xmlns:a16="http://schemas.microsoft.com/office/drawing/2014/main" id="{324D1108-735C-450D-AF9D-A6EFCA49FAA5}"/>
              </a:ext>
            </a:extLst>
          </p:cNvPr>
          <p:cNvSpPr txBox="1"/>
          <p:nvPr userDrawn="1"/>
        </p:nvSpPr>
        <p:spPr>
          <a:xfrm>
            <a:off x="8964251" y="71589"/>
            <a:ext cx="2891526" cy="369332"/>
          </a:xfrm>
          <a:prstGeom prst="rect">
            <a:avLst/>
          </a:prstGeom>
          <a:noFill/>
        </p:spPr>
        <p:txBody>
          <a:bodyPr wrap="square" rtlCol="0" anchor="ctr">
            <a:spAutoFit/>
          </a:bodyPr>
          <a:lstStyle/>
          <a:p>
            <a:pPr algn="r"/>
            <a:fld id="{A5A8897D-C1B1-48E1-BC4C-AAAA3C93C658}" type="datetime1">
              <a:rPr lang="en-US" sz="1800" b="1" smtClean="0">
                <a:solidFill>
                  <a:srgbClr val="325AC1"/>
                </a:solidFill>
                <a:latin typeface="ALS Schlange sans" panose="02000506030000020004" pitchFamily="50" charset="-52"/>
              </a:rPr>
              <a:t>4/9/2025</a:t>
            </a:fld>
            <a:r>
              <a:rPr lang="en-US" sz="1800" b="1" dirty="0">
                <a:solidFill>
                  <a:srgbClr val="325AC1"/>
                </a:solidFill>
                <a:latin typeface="ALS Schlange sans" panose="02000506030000020004" pitchFamily="50" charset="-52"/>
              </a:rPr>
              <a:t>   -  </a:t>
            </a:r>
            <a:fld id="{3E6421E3-DC54-4E77-9F9C-9760A9A27EB8}" type="slidenum">
              <a:rPr lang="ru-RU" sz="1800" b="1" smtClean="0">
                <a:solidFill>
                  <a:srgbClr val="325AC1"/>
                </a:solidFill>
                <a:latin typeface="ALS Schlange sans" panose="02000506030000020004" pitchFamily="50" charset="-52"/>
              </a:rPr>
              <a:pPr algn="r"/>
              <a:t>‹#›</a:t>
            </a:fld>
            <a:endParaRPr lang="ru-RU" sz="1800" b="1" dirty="0">
              <a:solidFill>
                <a:srgbClr val="325AC1"/>
              </a:solidFill>
              <a:latin typeface="ALS Schlange sans" panose="02000506030000020004" pitchFamily="50" charset="-52"/>
            </a:endParaRPr>
          </a:p>
        </p:txBody>
      </p:sp>
      <p:cxnSp>
        <p:nvCxnSpPr>
          <p:cNvPr id="11" name="Прямая соединительная линия 10">
            <a:extLst>
              <a:ext uri="{FF2B5EF4-FFF2-40B4-BE49-F238E27FC236}">
                <a16:creationId xmlns:a16="http://schemas.microsoft.com/office/drawing/2014/main" id="{ED5DF4CF-C095-4061-B293-C55639F2CC65}"/>
              </a:ext>
            </a:extLst>
          </p:cNvPr>
          <p:cNvCxnSpPr>
            <a:cxnSpLocks/>
          </p:cNvCxnSpPr>
          <p:nvPr userDrawn="1"/>
        </p:nvCxnSpPr>
        <p:spPr>
          <a:xfrm flipH="1">
            <a:off x="1" y="487016"/>
            <a:ext cx="8610599" cy="0"/>
          </a:xfrm>
          <a:prstGeom prst="line">
            <a:avLst/>
          </a:prstGeom>
          <a:ln w="28575">
            <a:solidFill>
              <a:srgbClr val="EC0B43"/>
            </a:solidFill>
          </a:ln>
          <a:effectLst/>
        </p:spPr>
        <p:style>
          <a:lnRef idx="2">
            <a:schemeClr val="accent1"/>
          </a:lnRef>
          <a:fillRef idx="0">
            <a:schemeClr val="accent1"/>
          </a:fillRef>
          <a:effectRef idx="1">
            <a:schemeClr val="accent1"/>
          </a:effectRef>
          <a:fontRef idx="minor">
            <a:schemeClr val="tx1"/>
          </a:fontRef>
        </p:style>
      </p:cxnSp>
      <p:pic>
        <p:nvPicPr>
          <p:cNvPr id="1026" name="Picture 2" descr="Corporate Style Resources">
            <a:extLst>
              <a:ext uri="{FF2B5EF4-FFF2-40B4-BE49-F238E27FC236}">
                <a16:creationId xmlns:a16="http://schemas.microsoft.com/office/drawing/2014/main" id="{ED743006-B245-436D-8F84-ADC1D4F9B49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543" t="22530" r="3123" b="22829"/>
          <a:stretch/>
        </p:blipFill>
        <p:spPr bwMode="auto">
          <a:xfrm>
            <a:off x="8964251" y="626802"/>
            <a:ext cx="2891526" cy="369332"/>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22559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FBBF6E-6924-47B7-AE53-C092639E82A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311E5CF-2440-4D80-A6B0-610C374B896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E47DAA2-A3B9-4884-BD08-752A0348127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4011774-A2B7-402B-A133-4CE14F4B072A}"/>
              </a:ext>
            </a:extLst>
          </p:cNvPr>
          <p:cNvSpPr>
            <a:spLocks noGrp="1"/>
          </p:cNvSpPr>
          <p:nvPr>
            <p:ph type="dt" sz="half" idx="10"/>
          </p:nvPr>
        </p:nvSpPr>
        <p:spPr/>
        <p:txBody>
          <a:bodyPr/>
          <a:lstStyle/>
          <a:p>
            <a:fld id="{D9F6A161-C54A-4E90-BE85-839C6835AC63}" type="datetimeFigureOut">
              <a:rPr lang="ru-RU" smtClean="0"/>
              <a:t>09.04.2025</a:t>
            </a:fld>
            <a:endParaRPr lang="ru-RU"/>
          </a:p>
        </p:txBody>
      </p:sp>
      <p:sp>
        <p:nvSpPr>
          <p:cNvPr id="6" name="Нижний колонтитул 5">
            <a:extLst>
              <a:ext uri="{FF2B5EF4-FFF2-40B4-BE49-F238E27FC236}">
                <a16:creationId xmlns:a16="http://schemas.microsoft.com/office/drawing/2014/main" id="{19C761B5-3C9E-4543-BDC6-857F3F325C5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E2E966A-A964-42A3-8861-BE8F09838D04}"/>
              </a:ext>
            </a:extLst>
          </p:cNvPr>
          <p:cNvSpPr>
            <a:spLocks noGrp="1"/>
          </p:cNvSpPr>
          <p:nvPr>
            <p:ph type="sldNum" sz="quarter" idx="12"/>
          </p:nvPr>
        </p:nvSpPr>
        <p:spPr/>
        <p:txBody>
          <a:bodyPr/>
          <a:lstStyle/>
          <a:p>
            <a:fld id="{E3A49831-47CC-43AD-B725-5E58A2B39C35}" type="slidenum">
              <a:rPr lang="ru-RU" smtClean="0"/>
              <a:t>‹#›</a:t>
            </a:fld>
            <a:endParaRPr lang="ru-RU"/>
          </a:p>
        </p:txBody>
      </p:sp>
    </p:spTree>
    <p:extLst>
      <p:ext uri="{BB962C8B-B14F-4D97-AF65-F5344CB8AC3E}">
        <p14:creationId xmlns:p14="http://schemas.microsoft.com/office/powerpoint/2010/main" val="1211166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AA759616-B854-474F-8A2F-B40A5E2E9CFF}" type="datetimeFigureOut">
              <a:rPr lang="ru-RU" smtClean="0"/>
              <a:pPr/>
              <a:t>09.04.2025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C06B45D-62CE-4705-BA85-ABBCBD16DA94}" type="slidenum">
              <a:rPr lang="ru-RU" smtClean="0"/>
              <a:pPr/>
              <a:t>‹#›</a:t>
            </a:fld>
            <a:endParaRPr lang="ru-RU"/>
          </a:p>
        </p:txBody>
      </p:sp>
    </p:spTree>
    <p:extLst>
      <p:ext uri="{BB962C8B-B14F-4D97-AF65-F5344CB8AC3E}">
        <p14:creationId xmlns:p14="http://schemas.microsoft.com/office/powerpoint/2010/main" val="190364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AB81B-D1FC-4BEF-8729-7EA4CA2E0E78}"/>
              </a:ext>
            </a:extLst>
          </p:cNvPr>
          <p:cNvSpPr txBox="1"/>
          <p:nvPr userDrawn="1"/>
        </p:nvSpPr>
        <p:spPr>
          <a:xfrm>
            <a:off x="6096000" y="105915"/>
            <a:ext cx="6108677"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EEPC-PT2</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r>
              <a:rPr kumimoji="0" lang="en-US"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Lection 3.</a:t>
            </a:r>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393E78DB-4FDD-492C-9774-6F6C82C803F6}" type="datetime1">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kumimoji="0" lang="ru-RU" sz="16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rPr>
              <a:t>.   		</a:t>
            </a:r>
            <a:fld id="{5EEADBE0-1F6F-4159-9BBC-667DC1740CA0}" type="slidenum">
              <a:rPr kumimoji="0" lang="ru-RU" sz="1600" b="1" i="0" u="none" strike="noStrike" kern="1200" cap="none" spc="0" normalizeH="0" baseline="0" noProof="0" smtClean="0">
                <a:ln>
                  <a:noFill/>
                </a:ln>
                <a:solidFill>
                  <a:srgbClr val="FFFFFF"/>
                </a:solidFill>
                <a:effectLst/>
                <a:uLnTx/>
                <a:uFillTx/>
                <a:latin typeface="ALS Schlange sans" panose="02000506030000020004" pitchFamily="50" charset="-52"/>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ru-RU" sz="1800" b="1" i="0" u="none" strike="noStrike" kern="1200" cap="none" spc="0" normalizeH="0" baseline="0" noProof="0">
              <a:ln>
                <a:noFill/>
              </a:ln>
              <a:solidFill>
                <a:srgbClr val="FFFFFF"/>
              </a:solidFill>
              <a:effectLst/>
              <a:uLnTx/>
              <a:uFillTx/>
              <a:latin typeface="ALS Schlange sans" panose="02000506030000020004" pitchFamily="50" charset="-52"/>
              <a:ea typeface="+mn-ea"/>
              <a:cs typeface="+mn-cs"/>
            </a:endParaRPr>
          </a:p>
        </p:txBody>
      </p:sp>
      <p:sp>
        <p:nvSpPr>
          <p:cNvPr id="4" name="Title 1">
            <a:extLst>
              <a:ext uri="{FF2B5EF4-FFF2-40B4-BE49-F238E27FC236}">
                <a16:creationId xmlns:a16="http://schemas.microsoft.com/office/drawing/2014/main" id="{017C6793-089F-43AC-AC49-73D9BE03B864}"/>
              </a:ext>
            </a:extLst>
          </p:cNvPr>
          <p:cNvSpPr>
            <a:spLocks noGrp="1"/>
          </p:cNvSpPr>
          <p:nvPr>
            <p:ph type="title" hasCustomPrompt="1"/>
          </p:nvPr>
        </p:nvSpPr>
        <p:spPr>
          <a:xfrm>
            <a:off x="0" y="540178"/>
            <a:ext cx="12192000" cy="417589"/>
          </a:xfrm>
        </p:spPr>
        <p:txBody>
          <a:bodyPr>
            <a:noAutofit/>
          </a:bodyPr>
          <a:lstStyle>
            <a:lvl1pPr algn="ctr">
              <a:defRPr sz="2400"/>
            </a:lvl1pPr>
          </a:lstStyle>
          <a:p>
            <a:r>
              <a:rPr lang="ru-RU"/>
              <a:t>Заголовок</a:t>
            </a:r>
            <a:endParaRPr lang="en-US"/>
          </a:p>
        </p:txBody>
      </p:sp>
    </p:spTree>
    <p:extLst>
      <p:ext uri="{BB962C8B-B14F-4D97-AF65-F5344CB8AC3E}">
        <p14:creationId xmlns:p14="http://schemas.microsoft.com/office/powerpoint/2010/main" val="211799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9AB3A91-2905-45AA-88CD-A166CD0F829E}"/>
              </a:ext>
            </a:extLst>
          </p:cNvPr>
          <p:cNvSpPr>
            <a:spLocks noGrp="1"/>
          </p:cNvSpPr>
          <p:nvPr>
            <p:ph type="title" hasCustomPrompt="1"/>
          </p:nvPr>
        </p:nvSpPr>
        <p:spPr>
          <a:xfrm>
            <a:off x="2501900" y="0"/>
            <a:ext cx="7200900" cy="728133"/>
          </a:xfrm>
          <a:prstGeom prst="rect">
            <a:avLst/>
          </a:prstGeom>
        </p:spPr>
        <p:txBody>
          <a:bodyPr vert="horz" lIns="91440" tIns="45720" rIns="91440" bIns="45720" rtlCol="0" anchor="ctr">
            <a:normAutofit/>
          </a:bodyPr>
          <a:lstStyle>
            <a:lvl1pPr algn="ctr">
              <a:defRPr sz="1800">
                <a:solidFill>
                  <a:schemeClr val="bg1"/>
                </a:solidFill>
              </a:defRPr>
            </a:lvl1pPr>
          </a:lstStyle>
          <a:p>
            <a:r>
              <a:rPr lang="ru-RU" dirty="0"/>
              <a:t>Заголовок</a:t>
            </a:r>
            <a:endParaRPr lang="en-US" dirty="0"/>
          </a:p>
        </p:txBody>
      </p:sp>
      <p:sp>
        <p:nvSpPr>
          <p:cNvPr id="2" name="TextBox 1">
            <a:extLst>
              <a:ext uri="{FF2B5EF4-FFF2-40B4-BE49-F238E27FC236}">
                <a16:creationId xmlns:a16="http://schemas.microsoft.com/office/drawing/2014/main" id="{563EEB91-1E94-01CE-CB07-558518377630}"/>
              </a:ext>
            </a:extLst>
          </p:cNvPr>
          <p:cNvSpPr txBox="1"/>
          <p:nvPr userDrawn="1"/>
        </p:nvSpPr>
        <p:spPr>
          <a:xfrm>
            <a:off x="8238931" y="181251"/>
            <a:ext cx="2911151" cy="369332"/>
          </a:xfrm>
          <a:prstGeom prst="rect">
            <a:avLst/>
          </a:prstGeom>
          <a:noFill/>
        </p:spPr>
        <p:txBody>
          <a:bodyPr wrap="squar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800" b="1" dirty="0">
                <a:solidFill>
                  <a:srgbClr val="243A5E"/>
                </a:solidFill>
              </a:rPr>
              <a:t>PCD</a:t>
            </a:r>
            <a:r>
              <a:rPr lang="ru-RU" sz="1800" b="1" dirty="0">
                <a:solidFill>
                  <a:srgbClr val="243A5E"/>
                </a:solidFill>
              </a:rPr>
              <a:t>. </a:t>
            </a:r>
            <a:fld id="{43B26454-01E6-4BD0-90AD-4358FB3ACEB4}" type="datetime1">
              <a:rPr lang="ru-RU" sz="1800" b="1" smtClean="0">
                <a:solidFill>
                  <a:srgbClr val="243A5E"/>
                </a:solidFill>
              </a:rPr>
              <a:pPr marL="0" marR="0" lvl="0" indent="0" algn="r" defTabSz="457200" rtl="0" eaLnBrk="1" fontAlgn="auto" latinLnBrk="0" hangingPunct="1">
                <a:lnSpc>
                  <a:spcPct val="100000"/>
                </a:lnSpc>
                <a:spcBef>
                  <a:spcPts val="0"/>
                </a:spcBef>
                <a:spcAft>
                  <a:spcPts val="0"/>
                </a:spcAft>
                <a:buClrTx/>
                <a:buSzTx/>
                <a:buFontTx/>
                <a:buNone/>
                <a:tabLst/>
                <a:defRPr/>
              </a:pPr>
              <a:t>09.04.2025</a:t>
            </a:fld>
            <a:r>
              <a:rPr lang="ru-RU" sz="1800" b="1" dirty="0">
                <a:solidFill>
                  <a:srgbClr val="243A5E"/>
                </a:solidFill>
              </a:rPr>
              <a:t>   </a:t>
            </a:r>
            <a:r>
              <a:rPr lang="en-US" sz="1800" b="1" dirty="0">
                <a:solidFill>
                  <a:srgbClr val="243A5E"/>
                </a:solidFill>
              </a:rPr>
              <a:t>- </a:t>
            </a:r>
            <a:fld id="{331147A1-E19F-4950-92A3-442DF15B0344}" type="slidenum">
              <a:rPr lang="ru-RU" sz="1800" b="1" smtClean="0">
                <a:solidFill>
                  <a:schemeClr val="bg1"/>
                </a:solidFill>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800" b="1" dirty="0">
              <a:solidFill>
                <a:schemeClr val="bg1"/>
              </a:solidFill>
            </a:endParaRPr>
          </a:p>
        </p:txBody>
      </p:sp>
    </p:spTree>
    <p:extLst>
      <p:ext uri="{BB962C8B-B14F-4D97-AF65-F5344CB8AC3E}">
        <p14:creationId xmlns:p14="http://schemas.microsoft.com/office/powerpoint/2010/main" val="2138774788"/>
      </p:ext>
    </p:extLst>
  </p:cSld>
  <p:clrMapOvr>
    <a:masterClrMapping/>
  </p:clrMapOvr>
  <p:extLst>
    <p:ext uri="{DCECCB84-F9BA-43D5-87BE-67443E8EF086}">
      <p15:sldGuideLst xmlns:p15="http://schemas.microsoft.com/office/powerpoint/2012/main">
        <p15:guide id="1" orient="horz" pos="618">
          <p15:clr>
            <a:srgbClr val="FBAE40"/>
          </p15:clr>
        </p15:guide>
        <p15:guide id="2" orient="horz" pos="4201">
          <p15:clr>
            <a:srgbClr val="FBAE40"/>
          </p15:clr>
        </p15:guide>
        <p15:guide id="3" pos="7469">
          <p15:clr>
            <a:srgbClr val="FBAE40"/>
          </p15:clr>
        </p15:guide>
        <p15:guide id="4" pos="211">
          <p15:clr>
            <a:srgbClr val="FBAE40"/>
          </p15:clr>
        </p15:guide>
        <p15:guide id="5" pos="5201">
          <p15:clr>
            <a:srgbClr val="FBAE40"/>
          </p15:clr>
        </p15:guide>
        <p15:guide id="6" orient="horz" pos="2840">
          <p15:clr>
            <a:srgbClr val="FBAE40"/>
          </p15:clr>
        </p15:guide>
        <p15:guide id="7" orient="horz" pos="1502">
          <p15:clr>
            <a:srgbClr val="FBAE40"/>
          </p15:clr>
        </p15:guide>
        <p15:guide id="8" orient="horz" pos="2614">
          <p15:clr>
            <a:srgbClr val="FBAE40"/>
          </p15:clr>
        </p15:guide>
        <p15:guide id="9" orient="horz" pos="1706">
          <p15:clr>
            <a:srgbClr val="FBAE40"/>
          </p15:clr>
        </p15:guide>
        <p15:guide id="10" orient="horz" pos="37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3.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B79938-7E4C-4682-83B1-74D2D8CA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A96B183-E82D-4483-964B-F4A57A7FCF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DFE1749-6B62-4F2E-890D-A29E00C66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6A161-C54A-4E90-BE85-839C6835AC63}" type="datetimeFigureOut">
              <a:rPr lang="ru-RU" smtClean="0"/>
              <a:t>09.04.2025</a:t>
            </a:fld>
            <a:endParaRPr lang="ru-RU"/>
          </a:p>
        </p:txBody>
      </p:sp>
      <p:sp>
        <p:nvSpPr>
          <p:cNvPr id="5" name="Нижний колонтитул 4">
            <a:extLst>
              <a:ext uri="{FF2B5EF4-FFF2-40B4-BE49-F238E27FC236}">
                <a16:creationId xmlns:a16="http://schemas.microsoft.com/office/drawing/2014/main" id="{F9786930-38CB-4544-92B8-10A208733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6730C9B-03B4-4A76-8D4F-6754D666A3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49831-47CC-43AD-B725-5E58A2B39C35}" type="slidenum">
              <a:rPr lang="ru-RU" smtClean="0"/>
              <a:t>‹#›</a:t>
            </a:fld>
            <a:endParaRPr lang="ru-RU"/>
          </a:p>
        </p:txBody>
      </p:sp>
    </p:spTree>
    <p:extLst>
      <p:ext uri="{BB962C8B-B14F-4D97-AF65-F5344CB8AC3E}">
        <p14:creationId xmlns:p14="http://schemas.microsoft.com/office/powerpoint/2010/main" val="39203488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ALSSchlangesans-Bold" panose="02000806040000020004"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731835"/>
          </a:xfrm>
          <a:prstGeom prst="rect">
            <a:avLst/>
          </a:prstGeom>
          <a:solidFill>
            <a:srgbClr val="243A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ALS Schlange sans" panose="02000506000000020004" pitchFamily="50" charset="-52"/>
            </a:endParaRPr>
          </a:p>
        </p:txBody>
      </p:sp>
      <p:sp>
        <p:nvSpPr>
          <p:cNvPr id="3" name="Text Placeholder 2"/>
          <p:cNvSpPr>
            <a:spLocks noGrp="1"/>
          </p:cNvSpPr>
          <p:nvPr>
            <p:ph type="body" idx="1"/>
          </p:nvPr>
        </p:nvSpPr>
        <p:spPr>
          <a:xfrm>
            <a:off x="609600" y="1330453"/>
            <a:ext cx="10972800" cy="4795711"/>
          </a:xfrm>
          <a:prstGeom prst="rect">
            <a:avLst/>
          </a:prstGeom>
        </p:spPr>
        <p:txBody>
          <a:bodyPr vert="horz" lIns="91440" tIns="45720" rIns="91440" bIns="45720" rtlCol="0">
            <a:normAutofit/>
          </a:bodyPr>
          <a:lstStyle/>
          <a:p>
            <a:pPr lvl="0"/>
            <a:r>
              <a:rPr lang="ru-RU" dirty="0"/>
              <a:t>Первый уровень</a:t>
            </a:r>
          </a:p>
          <a:p>
            <a:pPr lvl="1"/>
            <a:r>
              <a:rPr lang="ru-RU" dirty="0"/>
              <a:t>Второй уровень</a:t>
            </a:r>
          </a:p>
          <a:p>
            <a:pPr lvl="2"/>
            <a:r>
              <a:rPr lang="ru-RU" dirty="0"/>
              <a:t>Третий уровень</a:t>
            </a:r>
          </a:p>
          <a:p>
            <a:pPr lvl="3"/>
            <a:r>
              <a:rPr lang="ru-RU" dirty="0"/>
              <a:t>Пятый уровень</a:t>
            </a:r>
          </a:p>
          <a:p>
            <a:pPr lvl="4"/>
            <a:r>
              <a:rPr lang="ru-RU" dirty="0"/>
              <a:t>Шестой уровень</a:t>
            </a:r>
            <a:endParaRPr lang="en-US" dirty="0"/>
          </a:p>
        </p:txBody>
      </p:sp>
      <p:sp>
        <p:nvSpPr>
          <p:cNvPr id="4" name="TextBox 3"/>
          <p:cNvSpPr txBox="1"/>
          <p:nvPr userDrawn="1"/>
        </p:nvSpPr>
        <p:spPr>
          <a:xfrm>
            <a:off x="-1153401" y="5512166"/>
            <a:ext cx="184731" cy="369332"/>
          </a:xfrm>
          <a:prstGeom prst="rect">
            <a:avLst/>
          </a:prstGeom>
          <a:noFill/>
        </p:spPr>
        <p:txBody>
          <a:bodyPr wrap="none" rtlCol="0">
            <a:spAutoFit/>
          </a:bodyPr>
          <a:lstStyle/>
          <a:p>
            <a:endParaRPr lang="en-US" sz="1800">
              <a:latin typeface="ALS Schlange sans" panose="02000506000000020004" pitchFamily="50" charset="-52"/>
            </a:endParaRPr>
          </a:p>
        </p:txBody>
      </p:sp>
      <p:sp>
        <p:nvSpPr>
          <p:cNvPr id="8" name="Title Placeholder 1">
            <a:extLst>
              <a:ext uri="{FF2B5EF4-FFF2-40B4-BE49-F238E27FC236}">
                <a16:creationId xmlns:a16="http://schemas.microsoft.com/office/drawing/2014/main" id="{FF55078F-7A08-4EAB-B5B0-66F63514A5FA}"/>
              </a:ext>
            </a:extLst>
          </p:cNvPr>
          <p:cNvSpPr txBox="1">
            <a:spLocks/>
          </p:cNvSpPr>
          <p:nvPr userDrawn="1"/>
        </p:nvSpPr>
        <p:spPr>
          <a:xfrm>
            <a:off x="0" y="598618"/>
            <a:ext cx="12192000" cy="57688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400" b="1" i="0" kern="1200" baseline="0">
                <a:solidFill>
                  <a:schemeClr val="tx1"/>
                </a:solidFill>
                <a:latin typeface="ALS Schlange sans" panose="02000506000000020004" pitchFamily="50" charset="-52"/>
                <a:ea typeface="+mj-ea"/>
                <a:cs typeface="+mj-cs"/>
              </a:defRPr>
            </a:lvl1pPr>
          </a:lstStyle>
          <a:p>
            <a:endParaRPr lang="en-US" sz="2400"/>
          </a:p>
        </p:txBody>
      </p:sp>
      <p:pic>
        <p:nvPicPr>
          <p:cNvPr id="1028" name="Picture 4">
            <a:extLst>
              <a:ext uri="{FF2B5EF4-FFF2-40B4-BE49-F238E27FC236}">
                <a16:creationId xmlns:a16="http://schemas.microsoft.com/office/drawing/2014/main" id="{D9A370A5-6A26-C7D4-B59E-E088E172F465}"/>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1023" y="-10208"/>
            <a:ext cx="1733517" cy="68340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DEE5742B-DFC5-D59F-6F85-B22EE3B8B3E2}"/>
              </a:ext>
            </a:extLst>
          </p:cNvPr>
          <p:cNvSpPr/>
          <p:nvPr userDrawn="1"/>
        </p:nvSpPr>
        <p:spPr bwMode="auto">
          <a:xfrm>
            <a:off x="0" y="6798733"/>
            <a:ext cx="12192000" cy="59267"/>
          </a:xfrm>
          <a:prstGeom prst="rect">
            <a:avLst/>
          </a:prstGeom>
          <a:solidFill>
            <a:srgbClr val="243A5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err="1">
              <a:ln>
                <a:noFill/>
              </a:ln>
              <a:solidFill>
                <a:schemeClr val="bg1"/>
              </a:solidFill>
              <a:effectLst/>
              <a:latin typeface="ALS Schlange sans" panose="02000506000000020004" pitchFamily="50" charset="-52"/>
            </a:endParaRPr>
          </a:p>
        </p:txBody>
      </p:sp>
    </p:spTree>
    <p:extLst>
      <p:ext uri="{BB962C8B-B14F-4D97-AF65-F5344CB8AC3E}">
        <p14:creationId xmlns:p14="http://schemas.microsoft.com/office/powerpoint/2010/main" val="139744037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dt="0"/>
  <p:txStyles>
    <p:titleStyle>
      <a:lvl1pPr algn="l" defTabSz="457200" rtl="0" eaLnBrk="1" latinLnBrk="0" hangingPunct="1">
        <a:spcBef>
          <a:spcPct val="0"/>
        </a:spcBef>
        <a:buNone/>
        <a:defRPr sz="3200" b="1" i="0" kern="1200" baseline="0">
          <a:solidFill>
            <a:schemeClr val="tx1"/>
          </a:solidFill>
          <a:latin typeface="ALS Schlange sans" panose="02000506000000020004" pitchFamily="50" charset="-52"/>
          <a:ea typeface="+mj-ea"/>
          <a:cs typeface="+mj-cs"/>
        </a:defRPr>
      </a:lvl1pPr>
    </p:titleStyle>
    <p:bodyStyle>
      <a:lvl1pPr marL="342900" indent="-342900" algn="l" defTabSz="457200" rtl="0" eaLnBrk="1" latinLnBrk="0" hangingPunct="1">
        <a:spcBef>
          <a:spcPct val="20000"/>
        </a:spcBef>
        <a:buSzPct val="100000"/>
        <a:buFontTx/>
        <a:buBlip>
          <a:blip r:embed="rId16"/>
        </a:buBlip>
        <a:defRPr sz="2000" kern="1200">
          <a:solidFill>
            <a:srgbClr val="243A5E"/>
          </a:solidFill>
          <a:latin typeface="ALS Schlange sans" panose="02000506000000020004" pitchFamily="50" charset="-52"/>
          <a:ea typeface="+mn-ea"/>
          <a:cs typeface="+mn-cs"/>
        </a:defRPr>
      </a:lvl1pPr>
      <a:lvl2pPr marL="742950" indent="-285750" algn="l" defTabSz="457200" rtl="0" eaLnBrk="1" latinLnBrk="0" hangingPunct="1">
        <a:spcBef>
          <a:spcPct val="20000"/>
        </a:spcBef>
        <a:buFont typeface="Arial"/>
        <a:buChar char="•"/>
        <a:defRPr sz="2000" kern="1200">
          <a:solidFill>
            <a:srgbClr val="243A5E"/>
          </a:solidFill>
          <a:latin typeface="ALS Schlange sans" panose="02000506000000020004" pitchFamily="50" charset="-52"/>
          <a:ea typeface="+mn-ea"/>
          <a:cs typeface="+mn-cs"/>
        </a:defRPr>
      </a:lvl2pPr>
      <a:lvl3pPr marL="1143000" indent="-228600" algn="l" defTabSz="457200" rtl="0" eaLnBrk="1" latinLnBrk="0" hangingPunct="1">
        <a:spcBef>
          <a:spcPct val="20000"/>
        </a:spcBef>
        <a:buFont typeface="Arial"/>
        <a:buChar char="•"/>
        <a:defRPr sz="1600" kern="1200">
          <a:solidFill>
            <a:srgbClr val="243A5E"/>
          </a:solidFill>
          <a:latin typeface="ALS Schlange sans" panose="02000506000000020004" pitchFamily="50" charset="-52"/>
          <a:ea typeface="+mn-ea"/>
          <a:cs typeface="+mn-cs"/>
        </a:defRPr>
      </a:lvl3pPr>
      <a:lvl4pPr marL="1600200" indent="-228600" algn="l" defTabSz="457200" rtl="0" eaLnBrk="1" latinLnBrk="0" hangingPunct="1">
        <a:spcBef>
          <a:spcPct val="20000"/>
        </a:spcBef>
        <a:buFont typeface="Arial"/>
        <a:buChar char="•"/>
        <a:defRPr sz="1600" kern="1200">
          <a:solidFill>
            <a:srgbClr val="243A5E"/>
          </a:solidFill>
          <a:latin typeface="ALS Schlange sans" panose="02000506000000020004" pitchFamily="50" charset="-52"/>
          <a:ea typeface="+mn-ea"/>
          <a:cs typeface="+mn-cs"/>
        </a:defRPr>
      </a:lvl4pPr>
      <a:lvl5pPr marL="2057400" indent="-228600" algn="l" defTabSz="457200" rtl="0" eaLnBrk="1" latinLnBrk="0" hangingPunct="1">
        <a:spcBef>
          <a:spcPct val="20000"/>
        </a:spcBef>
        <a:buFont typeface="Arial"/>
        <a:buChar char="•"/>
        <a:defRPr sz="1600" kern="1200">
          <a:solidFill>
            <a:srgbClr val="243A5E"/>
          </a:solidFill>
          <a:latin typeface="ALS Schlange sans" panose="02000506000000020004" pitchFamily="50" charset="-52"/>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30.png"/><Relationship Id="rId13" Type="http://schemas.openxmlformats.org/officeDocument/2006/relationships/image" Target="../media/image398.png"/><Relationship Id="rId1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3920.png"/><Relationship Id="rId12" Type="http://schemas.openxmlformats.org/officeDocument/2006/relationships/image" Target="../media/image397.png"/><Relationship Id="rId17" Type="http://schemas.openxmlformats.org/officeDocument/2006/relationships/image" Target="../media/image402.png"/><Relationship Id="rId2" Type="http://schemas.openxmlformats.org/officeDocument/2006/relationships/notesSlide" Target="../notesSlides/notesSlide9.xml"/><Relationship Id="rId16" Type="http://schemas.openxmlformats.org/officeDocument/2006/relationships/image" Target="../media/image401.png"/><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3960.png"/><Relationship Id="rId5" Type="http://schemas.openxmlformats.org/officeDocument/2006/relationships/image" Target="../media/image379.png"/><Relationship Id="rId15" Type="http://schemas.openxmlformats.org/officeDocument/2006/relationships/image" Target="../media/image400.png"/><Relationship Id="rId10" Type="http://schemas.openxmlformats.org/officeDocument/2006/relationships/image" Target="../media/image3950.png"/><Relationship Id="rId4" Type="http://schemas.openxmlformats.org/officeDocument/2006/relationships/image" Target="../media/image200.png"/><Relationship Id="rId9" Type="http://schemas.openxmlformats.org/officeDocument/2006/relationships/image" Target="../media/image3940.png"/><Relationship Id="rId14" Type="http://schemas.openxmlformats.org/officeDocument/2006/relationships/image" Target="../media/image399.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9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10.png"/><Relationship Id="rId10" Type="http://schemas.openxmlformats.org/officeDocument/2006/relationships/image" Target="../media/image45.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379.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377.png"/><Relationship Id="rId4" Type="http://schemas.openxmlformats.org/officeDocument/2006/relationships/image" Target="../media/image376.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7" Type="http://schemas.openxmlformats.org/officeDocument/2006/relationships/image" Target="../media/image36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340.png"/><Relationship Id="rId10"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360.png"/><Relationship Id="rId5" Type="http://schemas.openxmlformats.org/officeDocument/2006/relationships/image" Target="../media/image3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447.png"/><Relationship Id="rId13" Type="http://schemas.openxmlformats.org/officeDocument/2006/relationships/image" Target="../media/image55.png"/><Relationship Id="rId18" Type="http://schemas.openxmlformats.org/officeDocument/2006/relationships/image" Target="../media/image456.png"/><Relationship Id="rId3" Type="http://schemas.openxmlformats.org/officeDocument/2006/relationships/image" Target="../media/image52.png"/><Relationship Id="rId21" Type="http://schemas.openxmlformats.org/officeDocument/2006/relationships/image" Target="../media/image459.png"/><Relationship Id="rId7" Type="http://schemas.openxmlformats.org/officeDocument/2006/relationships/image" Target="../media/image446.png"/><Relationship Id="rId12" Type="http://schemas.openxmlformats.org/officeDocument/2006/relationships/image" Target="../media/image451.png"/><Relationship Id="rId17" Type="http://schemas.openxmlformats.org/officeDocument/2006/relationships/image" Target="../media/image455.png"/><Relationship Id="rId2" Type="http://schemas.openxmlformats.org/officeDocument/2006/relationships/notesSlide" Target="../notesSlides/notesSlide37.xml"/><Relationship Id="rId16" Type="http://schemas.openxmlformats.org/officeDocument/2006/relationships/image" Target="../media/image454.png"/><Relationship Id="rId20" Type="http://schemas.openxmlformats.org/officeDocument/2006/relationships/image" Target="../media/image458.png"/><Relationship Id="rId1" Type="http://schemas.openxmlformats.org/officeDocument/2006/relationships/slideLayout" Target="../slideLayouts/slideLayout9.xml"/><Relationship Id="rId6" Type="http://schemas.openxmlformats.org/officeDocument/2006/relationships/image" Target="../media/image445.png"/><Relationship Id="rId11" Type="http://schemas.openxmlformats.org/officeDocument/2006/relationships/image" Target="../media/image450.png"/><Relationship Id="rId24" Type="http://schemas.openxmlformats.org/officeDocument/2006/relationships/image" Target="../media/image462.png"/><Relationship Id="rId5" Type="http://schemas.openxmlformats.org/officeDocument/2006/relationships/image" Target="../media/image444.png"/><Relationship Id="rId15" Type="http://schemas.openxmlformats.org/officeDocument/2006/relationships/image" Target="../media/image453.png"/><Relationship Id="rId23" Type="http://schemas.openxmlformats.org/officeDocument/2006/relationships/image" Target="../media/image461.png"/><Relationship Id="rId10" Type="http://schemas.openxmlformats.org/officeDocument/2006/relationships/image" Target="../media/image449.png"/><Relationship Id="rId19" Type="http://schemas.openxmlformats.org/officeDocument/2006/relationships/image" Target="../media/image457.png"/><Relationship Id="rId4" Type="http://schemas.openxmlformats.org/officeDocument/2006/relationships/image" Target="../media/image57.png"/><Relationship Id="rId9" Type="http://schemas.openxmlformats.org/officeDocument/2006/relationships/image" Target="../media/image448.png"/><Relationship Id="rId14" Type="http://schemas.openxmlformats.org/officeDocument/2006/relationships/image" Target="../media/image59.png"/><Relationship Id="rId22" Type="http://schemas.openxmlformats.org/officeDocument/2006/relationships/image" Target="../media/image460.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383.png"/><Relationship Id="rId3" Type="http://schemas.openxmlformats.org/officeDocument/2006/relationships/image" Target="../media/image375.png"/><Relationship Id="rId7" Type="http://schemas.openxmlformats.org/officeDocument/2006/relationships/image" Target="../media/image38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81.png"/><Relationship Id="rId5" Type="http://schemas.openxmlformats.org/officeDocument/2006/relationships/image" Target="../media/image379.png"/><Relationship Id="rId4" Type="http://schemas.openxmlformats.org/officeDocument/2006/relationships/image" Target="../media/image380.png"/><Relationship Id="rId9" Type="http://schemas.openxmlformats.org/officeDocument/2006/relationships/image" Target="../media/image384.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64.wmf"/><Relationship Id="rId5" Type="http://schemas.openxmlformats.org/officeDocument/2006/relationships/oleObject" Target="../embeddings/oleObject1.bin"/><Relationship Id="rId4" Type="http://schemas.openxmlformats.org/officeDocument/2006/relationships/image" Target="../media/image63.emf"/></Relationships>
</file>

<file path=ppt/slides/_rels/slide4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package" Target="../embeddings/Microsoft_Excel_Worksheet1.xlsx"/><Relationship Id="rId1" Type="http://schemas.openxmlformats.org/officeDocument/2006/relationships/slideLayout" Target="../slideLayouts/slideLayout9.xml"/><Relationship Id="rId5" Type="http://schemas.openxmlformats.org/officeDocument/2006/relationships/image" Target="../media/image67.emf"/><Relationship Id="rId4" Type="http://schemas.openxmlformats.org/officeDocument/2006/relationships/package" Target="../embeddings/Microsoft_Excel_Worksheet2.xlsx"/></Relationships>
</file>

<file path=ppt/slides/_rels/slide45.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0.emf"/><Relationship Id="rId5" Type="http://schemas.openxmlformats.org/officeDocument/2006/relationships/image" Target="../media/image69.emf"/><Relationship Id="rId10" Type="http://schemas.openxmlformats.org/officeDocument/2006/relationships/image" Target="../media/image1280.png"/><Relationship Id="rId4" Type="http://schemas.openxmlformats.org/officeDocument/2006/relationships/package" Target="../embeddings/Microsoft_Excel_Worksheet4.xlsx"/><Relationship Id="rId9" Type="http://schemas.openxmlformats.org/officeDocument/2006/relationships/image" Target="../media/image1270.png"/></Relationships>
</file>

<file path=ppt/slides/_rels/slide46.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2.emf"/><Relationship Id="rId5" Type="http://schemas.openxmlformats.org/officeDocument/2006/relationships/image" Target="../media/image69.emf"/><Relationship Id="rId10" Type="http://schemas.openxmlformats.org/officeDocument/2006/relationships/image" Target="../media/image1320.png"/><Relationship Id="rId4" Type="http://schemas.openxmlformats.org/officeDocument/2006/relationships/package" Target="../embeddings/Microsoft_Excel_Worksheet4.xlsx"/><Relationship Id="rId9" Type="http://schemas.openxmlformats.org/officeDocument/2006/relationships/image" Target="../media/image1310.png"/></Relationships>
</file>

<file path=ppt/slides/_rels/slide47.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3.emf"/><Relationship Id="rId5" Type="http://schemas.openxmlformats.org/officeDocument/2006/relationships/image" Target="../media/image69.emf"/><Relationship Id="rId10" Type="http://schemas.openxmlformats.org/officeDocument/2006/relationships/image" Target="../media/image1280.png"/><Relationship Id="rId4" Type="http://schemas.openxmlformats.org/officeDocument/2006/relationships/package" Target="../embeddings/Microsoft_Excel_Worksheet4.xlsx"/><Relationship Id="rId9" Type="http://schemas.openxmlformats.org/officeDocument/2006/relationships/image" Target="../media/image1270.png"/></Relationships>
</file>

<file path=ppt/slides/_rels/slide48.xml.rels><?xml version="1.0" encoding="UTF-8" standalone="yes"?>
<Relationships xmlns="http://schemas.openxmlformats.org/package/2006/relationships"><Relationship Id="rId8" Type="http://schemas.openxmlformats.org/officeDocument/2006/relationships/image" Target="../media/image135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4.emf"/><Relationship Id="rId5" Type="http://schemas.openxmlformats.org/officeDocument/2006/relationships/image" Target="../media/image69.emf"/><Relationship Id="rId10" Type="http://schemas.openxmlformats.org/officeDocument/2006/relationships/image" Target="../media/image1370.png"/><Relationship Id="rId4" Type="http://schemas.openxmlformats.org/officeDocument/2006/relationships/package" Target="../embeddings/Microsoft_Excel_Worksheet4.xlsx"/><Relationship Id="rId9" Type="http://schemas.openxmlformats.org/officeDocument/2006/relationships/image" Target="../media/image1360.png"/></Relationships>
</file>

<file path=ppt/slides/_rels/slide49.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1410.png"/><Relationship Id="rId4" Type="http://schemas.openxmlformats.org/officeDocument/2006/relationships/package" Target="../embeddings/Microsoft_Excel_Worksheet4.xlsx"/><Relationship Id="rId9" Type="http://schemas.openxmlformats.org/officeDocument/2006/relationships/image" Target="../media/image140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379.png"/></Relationships>
</file>

<file path=ppt/slides/_rels/slide50.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6.emf"/><Relationship Id="rId5" Type="http://schemas.openxmlformats.org/officeDocument/2006/relationships/image" Target="../media/image69.emf"/><Relationship Id="rId10" Type="http://schemas.openxmlformats.org/officeDocument/2006/relationships/image" Target="../media/image1450.png"/><Relationship Id="rId4" Type="http://schemas.openxmlformats.org/officeDocument/2006/relationships/package" Target="../embeddings/Microsoft_Excel_Worksheet4.xlsx"/><Relationship Id="rId9" Type="http://schemas.openxmlformats.org/officeDocument/2006/relationships/image" Target="../media/image1440.png"/></Relationships>
</file>

<file path=ppt/slides/_rels/slide51.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7.emf"/><Relationship Id="rId5" Type="http://schemas.openxmlformats.org/officeDocument/2006/relationships/image" Target="../media/image69.emf"/><Relationship Id="rId10" Type="http://schemas.openxmlformats.org/officeDocument/2006/relationships/image" Target="../media/image1410.png"/><Relationship Id="rId4" Type="http://schemas.openxmlformats.org/officeDocument/2006/relationships/package" Target="../embeddings/Microsoft_Excel_Worksheet4.xlsx"/><Relationship Id="rId9" Type="http://schemas.openxmlformats.org/officeDocument/2006/relationships/image" Target="../media/image1400.png"/></Relationships>
</file>

<file path=ppt/slides/_rels/slide52.xml.rels><?xml version="1.0" encoding="UTF-8" standalone="yes"?>
<Relationships xmlns="http://schemas.openxmlformats.org/package/2006/relationships"><Relationship Id="rId8" Type="http://schemas.openxmlformats.org/officeDocument/2006/relationships/image" Target="../media/image135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8.emf"/><Relationship Id="rId5" Type="http://schemas.openxmlformats.org/officeDocument/2006/relationships/image" Target="../media/image69.emf"/><Relationship Id="rId10" Type="http://schemas.openxmlformats.org/officeDocument/2006/relationships/image" Target="../media/image1370.png"/><Relationship Id="rId4" Type="http://schemas.openxmlformats.org/officeDocument/2006/relationships/package" Target="../embeddings/Microsoft_Excel_Worksheet4.xlsx"/><Relationship Id="rId9" Type="http://schemas.openxmlformats.org/officeDocument/2006/relationships/image" Target="../media/image1360.png"/></Relationships>
</file>

<file path=ppt/slides/_rels/slide53.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79.emf"/><Relationship Id="rId5" Type="http://schemas.openxmlformats.org/officeDocument/2006/relationships/image" Target="../media/image69.emf"/><Relationship Id="rId10" Type="http://schemas.openxmlformats.org/officeDocument/2006/relationships/image" Target="../media/image1410.png"/><Relationship Id="rId4" Type="http://schemas.openxmlformats.org/officeDocument/2006/relationships/package" Target="../embeddings/Microsoft_Excel_Worksheet4.xlsx"/><Relationship Id="rId9" Type="http://schemas.openxmlformats.org/officeDocument/2006/relationships/image" Target="../media/image1400.png"/></Relationships>
</file>

<file path=ppt/slides/_rels/slide54.xml.rels><?xml version="1.0" encoding="UTF-8" standalone="yes"?>
<Relationships xmlns="http://schemas.openxmlformats.org/package/2006/relationships"><Relationship Id="rId8" Type="http://schemas.openxmlformats.org/officeDocument/2006/relationships/image" Target="../media/image143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80.emf"/><Relationship Id="rId5" Type="http://schemas.openxmlformats.org/officeDocument/2006/relationships/image" Target="../media/image69.emf"/><Relationship Id="rId10" Type="http://schemas.openxmlformats.org/officeDocument/2006/relationships/image" Target="../media/image1450.png"/><Relationship Id="rId4" Type="http://schemas.openxmlformats.org/officeDocument/2006/relationships/package" Target="../embeddings/Microsoft_Excel_Worksheet4.xlsx"/><Relationship Id="rId9" Type="http://schemas.openxmlformats.org/officeDocument/2006/relationships/image" Target="../media/image1440.png"/></Relationships>
</file>

<file path=ppt/slides/_rels/slide55.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81.emf"/><Relationship Id="rId5" Type="http://schemas.openxmlformats.org/officeDocument/2006/relationships/image" Target="../media/image69.emf"/><Relationship Id="rId10" Type="http://schemas.openxmlformats.org/officeDocument/2006/relationships/image" Target="../media/image1410.png"/><Relationship Id="rId4" Type="http://schemas.openxmlformats.org/officeDocument/2006/relationships/package" Target="../embeddings/Microsoft_Excel_Worksheet4.xlsx"/><Relationship Id="rId9" Type="http://schemas.openxmlformats.org/officeDocument/2006/relationships/image" Target="../media/image1400.png"/></Relationships>
</file>

<file path=ppt/slides/_rels/slide56.xml.rels><?xml version="1.0" encoding="UTF-8" standalone="yes"?>
<Relationships xmlns="http://schemas.openxmlformats.org/package/2006/relationships"><Relationship Id="rId8" Type="http://schemas.openxmlformats.org/officeDocument/2006/relationships/image" Target="../media/image1350.png"/><Relationship Id="rId3" Type="http://schemas.openxmlformats.org/officeDocument/2006/relationships/image" Target="../media/image68.emf"/><Relationship Id="rId7" Type="http://schemas.openxmlformats.org/officeDocument/2006/relationships/image" Target="../media/image71.png"/><Relationship Id="rId2" Type="http://schemas.openxmlformats.org/officeDocument/2006/relationships/package" Target="../embeddings/Microsoft_Excel_Worksheet3.xlsx"/><Relationship Id="rId1" Type="http://schemas.openxmlformats.org/officeDocument/2006/relationships/slideLayout" Target="../slideLayouts/slideLayout9.xml"/><Relationship Id="rId6" Type="http://schemas.openxmlformats.org/officeDocument/2006/relationships/image" Target="../media/image82.emf"/><Relationship Id="rId5" Type="http://schemas.openxmlformats.org/officeDocument/2006/relationships/image" Target="../media/image69.emf"/><Relationship Id="rId10" Type="http://schemas.openxmlformats.org/officeDocument/2006/relationships/image" Target="../media/image1370.png"/><Relationship Id="rId4" Type="http://schemas.openxmlformats.org/officeDocument/2006/relationships/package" Target="../embeddings/Microsoft_Excel_Worksheet4.xlsx"/><Relationship Id="rId9" Type="http://schemas.openxmlformats.org/officeDocument/2006/relationships/image" Target="../media/image1360.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hyperlink" Target="https://clck.ru/gvxy5" TargetMode="External"/><Relationship Id="rId2" Type="http://schemas.openxmlformats.org/officeDocument/2006/relationships/hyperlink" Target="https://forms.yandex.com/cloud/644ece1590fa7b2731c79518/" TargetMode="Externa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clck.ru/34ZTT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forms.yandex.com/cloud/644ece1590fa7b2731c79518/" TargetMode="External"/><Relationship Id="rId2"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hyperlink" Target="https://clck.ru/34ZTTZ" TargetMode="External"/><Relationship Id="rId4" Type="http://schemas.openxmlformats.org/officeDocument/2006/relationships/hyperlink" Target="https://clck.ru/gvxy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9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37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950.png"/><Relationship Id="rId13" Type="http://schemas.openxmlformats.org/officeDocument/2006/relationships/image" Target="../media/image400.png"/><Relationship Id="rId3" Type="http://schemas.openxmlformats.org/officeDocument/2006/relationships/image" Target="../media/image379.png"/><Relationship Id="rId7" Type="http://schemas.openxmlformats.org/officeDocument/2006/relationships/image" Target="../media/image3940.png"/><Relationship Id="rId12" Type="http://schemas.openxmlformats.org/officeDocument/2006/relationships/image" Target="../media/image399.png"/><Relationship Id="rId17" Type="http://schemas.openxmlformats.org/officeDocument/2006/relationships/image" Target="../media/image21.png"/><Relationship Id="rId2" Type="http://schemas.openxmlformats.org/officeDocument/2006/relationships/notesSlide" Target="../notesSlides/notesSlide8.xml"/><Relationship Id="rId16"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3930.png"/><Relationship Id="rId11" Type="http://schemas.openxmlformats.org/officeDocument/2006/relationships/image" Target="../media/image398.png"/><Relationship Id="rId5" Type="http://schemas.openxmlformats.org/officeDocument/2006/relationships/image" Target="../media/image3920.png"/><Relationship Id="rId15" Type="http://schemas.openxmlformats.org/officeDocument/2006/relationships/image" Target="../media/image402.png"/><Relationship Id="rId10" Type="http://schemas.openxmlformats.org/officeDocument/2006/relationships/image" Target="../media/image397.png"/><Relationship Id="rId4" Type="http://schemas.openxmlformats.org/officeDocument/2006/relationships/image" Target="../media/image19.png"/><Relationship Id="rId9" Type="http://schemas.openxmlformats.org/officeDocument/2006/relationships/image" Target="../media/image3960.png"/><Relationship Id="rId14" Type="http://schemas.openxmlformats.org/officeDocument/2006/relationships/image" Target="../media/image40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6"/>
            <a:ext cx="8534400" cy="1228866"/>
          </a:xfrm>
        </p:spPr>
        <p:txBody>
          <a:bodyPr>
            <a:noAutofit/>
          </a:bodyPr>
          <a:lstStyle/>
          <a:p>
            <a:pPr>
              <a:lnSpc>
                <a:spcPct val="115000"/>
              </a:lnSpc>
              <a:spcAft>
                <a:spcPts val="1000"/>
              </a:spcAft>
            </a:pPr>
            <a:br>
              <a:rPr lang="en-US" sz="3200" dirty="0">
                <a:solidFill>
                  <a:schemeClr val="bg1"/>
                </a:solidFill>
              </a:rPr>
            </a:br>
            <a:r>
              <a:rPr lang="en-US" sz="3200" b="1" dirty="0">
                <a:latin typeface="ALS Schlange sans" panose="02000506030000020004" pitchFamily="50" charset="-52"/>
              </a:rPr>
              <a:t>Lection</a:t>
            </a:r>
            <a:r>
              <a:rPr lang="ru-RU" sz="3200" b="1" dirty="0">
                <a:latin typeface="ALS Schlange sans" panose="02000506030000020004" pitchFamily="50" charset="-52"/>
              </a:rPr>
              <a:t> </a:t>
            </a:r>
            <a:r>
              <a:rPr lang="en-US" sz="3200" b="1" dirty="0">
                <a:latin typeface="ALS Schlange sans" panose="02000506030000020004" pitchFamily="50" charset="-52"/>
              </a:rPr>
              <a:t>10 </a:t>
            </a:r>
            <a:br>
              <a:rPr lang="en-US" sz="3200" b="1" dirty="0">
                <a:latin typeface="ALS Schlange sans" panose="02000506030000020004" pitchFamily="50" charset="-52"/>
              </a:rPr>
            </a:br>
            <a:r>
              <a:rPr lang="en-US" sz="3200" b="1" dirty="0">
                <a:latin typeface="ALS Schlange sans" panose="02000506030000020004" pitchFamily="50" charset="-52"/>
              </a:rPr>
              <a:t>AC drive converters: PWM algorithms</a:t>
            </a:r>
            <a:endParaRPr lang="en-US" sz="1600" dirty="0">
              <a:solidFill>
                <a:schemeClr val="bg1"/>
              </a:solidFill>
            </a:endParaRPr>
          </a:p>
        </p:txBody>
      </p:sp>
      <p:sp>
        <p:nvSpPr>
          <p:cNvPr id="2" name="Text Placeholder 6">
            <a:extLst>
              <a:ext uri="{FF2B5EF4-FFF2-40B4-BE49-F238E27FC236}">
                <a16:creationId xmlns:a16="http://schemas.microsoft.com/office/drawing/2014/main" id="{2EE131ED-943C-6711-9990-D5BDA56B841B}"/>
              </a:ext>
            </a:extLst>
          </p:cNvPr>
          <p:cNvSpPr txBox="1">
            <a:spLocks/>
          </p:cNvSpPr>
          <p:nvPr/>
        </p:nvSpPr>
        <p:spPr>
          <a:xfrm>
            <a:off x="8252084" y="4850859"/>
            <a:ext cx="3606895" cy="1413753"/>
          </a:xfrm>
          <a:prstGeom prst="rect">
            <a:avLst/>
          </a:prstGeom>
        </p:spPr>
        <p:txBody>
          <a:bodyPr>
            <a:normAutofit/>
          </a:bodyPr>
          <a:lst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2000" b="1" i="0" u="none" strike="noStrike" kern="1200" cap="none" spc="0" normalizeH="0" baseline="0" noProof="0" dirty="0" err="1">
                <a:ln>
                  <a:noFill/>
                </a:ln>
                <a:solidFill>
                  <a:prstClr val="white"/>
                </a:solidFill>
                <a:effectLst/>
                <a:uLnTx/>
                <a:uFillTx/>
                <a:ea typeface="+mn-ea"/>
              </a:rPr>
              <a:t>Asc</a:t>
            </a:r>
            <a:r>
              <a:rPr kumimoji="0" lang="en-US" sz="2000" b="1" i="0" u="none" strike="noStrike" kern="1200" cap="none" spc="0" normalizeH="0" baseline="0" noProof="0" dirty="0">
                <a:ln>
                  <a:noFill/>
                </a:ln>
                <a:solidFill>
                  <a:prstClr val="white"/>
                </a:solidFill>
                <a:effectLst/>
                <a:uLnTx/>
                <a:uFillTx/>
                <a:ea typeface="+mn-ea"/>
              </a:rPr>
              <a:t>. Prof. </a:t>
            </a:r>
            <a:r>
              <a:rPr kumimoji="0" lang="en-US" sz="2000" i="0" u="sng" strike="noStrike" kern="1200" cap="none" spc="0" normalizeH="0" baseline="0" noProof="0" dirty="0">
                <a:ln>
                  <a:noFill/>
                </a:ln>
                <a:solidFill>
                  <a:prstClr val="white"/>
                </a:solidFill>
                <a:effectLst/>
                <a:uLnTx/>
                <a:uFillTx/>
                <a:ea typeface="+mn-ea"/>
              </a:rPr>
              <a:t>Nikolai Poliakov</a:t>
            </a: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2000" b="1" i="0" u="none" strike="noStrike" kern="1200" cap="none" spc="0" normalizeH="0" baseline="0" noProof="0" dirty="0" err="1">
                <a:ln>
                  <a:noFill/>
                </a:ln>
                <a:solidFill>
                  <a:prstClr val="white"/>
                </a:solidFill>
                <a:effectLst/>
                <a:uLnTx/>
                <a:uFillTx/>
                <a:ea typeface="+mn-ea"/>
              </a:rPr>
              <a:t>Asc</a:t>
            </a:r>
            <a:r>
              <a:rPr kumimoji="0" lang="en-US" sz="2000" b="1" i="0" u="none" strike="noStrike" kern="1200" cap="none" spc="0" normalizeH="0" baseline="0" noProof="0" dirty="0">
                <a:ln>
                  <a:noFill/>
                </a:ln>
                <a:solidFill>
                  <a:prstClr val="white"/>
                </a:solidFill>
                <a:effectLst/>
                <a:uLnTx/>
                <a:uFillTx/>
                <a:ea typeface="+mn-ea"/>
              </a:rPr>
              <a:t>. Prof. Sergei </a:t>
            </a:r>
            <a:r>
              <a:rPr kumimoji="0" lang="en-US" sz="2000" b="1" i="0" u="none" strike="noStrike" kern="1200" cap="none" spc="0" normalizeH="0" baseline="0" noProof="0" dirty="0" err="1">
                <a:ln>
                  <a:noFill/>
                </a:ln>
                <a:solidFill>
                  <a:prstClr val="white"/>
                </a:solidFill>
                <a:effectLst/>
                <a:uLnTx/>
                <a:uFillTx/>
                <a:ea typeface="+mn-ea"/>
              </a:rPr>
              <a:t>Lovlin</a:t>
            </a:r>
            <a:endParaRPr kumimoji="0" lang="en-US" sz="2000" b="1" i="0" u="none" strike="noStrike" kern="1200" cap="none" spc="0" normalizeH="0" baseline="0" noProof="0" dirty="0">
              <a:ln>
                <a:noFill/>
              </a:ln>
              <a:solidFill>
                <a:prstClr val="white"/>
              </a:solidFill>
              <a:effectLst/>
              <a:uLnTx/>
              <a:uFillTx/>
              <a:ea typeface="+mn-ea"/>
            </a:endParaRPr>
          </a:p>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kumimoji="0" lang="en-US" sz="2000" b="1" i="0" u="none" strike="noStrike" kern="1200" cap="none" spc="0" normalizeH="0" baseline="0" noProof="0" dirty="0" err="1">
                <a:ln>
                  <a:noFill/>
                </a:ln>
                <a:solidFill>
                  <a:prstClr val="white"/>
                </a:solidFill>
                <a:effectLst/>
                <a:uLnTx/>
                <a:uFillTx/>
                <a:ea typeface="+mn-ea"/>
              </a:rPr>
              <a:t>Asc</a:t>
            </a:r>
            <a:r>
              <a:rPr kumimoji="0" lang="en-US" sz="2000" b="1" i="0" u="none" strike="noStrike" kern="1200" cap="none" spc="0" normalizeH="0" baseline="0" noProof="0" dirty="0">
                <a:ln>
                  <a:noFill/>
                </a:ln>
                <a:solidFill>
                  <a:prstClr val="white"/>
                </a:solidFill>
                <a:effectLst/>
                <a:uLnTx/>
                <a:uFillTx/>
                <a:ea typeface="+mn-ea"/>
              </a:rPr>
              <a:t>. Prof. Dmitry </a:t>
            </a:r>
            <a:r>
              <a:rPr kumimoji="0" lang="en-US" sz="2000" b="1" i="0" u="none" strike="noStrike" kern="1200" cap="none" spc="0" normalizeH="0" baseline="0" noProof="0" dirty="0" err="1">
                <a:ln>
                  <a:noFill/>
                </a:ln>
                <a:solidFill>
                  <a:prstClr val="white"/>
                </a:solidFill>
                <a:effectLst/>
                <a:uLnTx/>
                <a:uFillTx/>
                <a:ea typeface="+mn-ea"/>
              </a:rPr>
              <a:t>Lukichev</a:t>
            </a:r>
            <a:endParaRPr kumimoji="0" lang="en-US" sz="2667" b="1" i="0" u="none" strike="noStrike" kern="1200" cap="none" spc="0" normalizeH="0" baseline="0" noProof="0" dirty="0">
              <a:ln>
                <a:noFill/>
              </a:ln>
              <a:solidFill>
                <a:prstClr val="white"/>
              </a:solidFill>
              <a:effectLst/>
              <a:uLnTx/>
              <a:uFillTx/>
              <a:ea typeface="+mn-ea"/>
            </a:endParaRPr>
          </a:p>
        </p:txBody>
      </p:sp>
    </p:spTree>
    <p:extLst>
      <p:ext uri="{BB962C8B-B14F-4D97-AF65-F5344CB8AC3E}">
        <p14:creationId xmlns:p14="http://schemas.microsoft.com/office/powerpoint/2010/main" val="788419153"/>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A5A2AA2C-90E4-E651-6920-5A9F01755426}"/>
              </a:ext>
            </a:extLst>
          </p:cNvPr>
          <p:cNvPicPr>
            <a:picLocks noChangeAspect="1"/>
          </p:cNvPicPr>
          <p:nvPr/>
        </p:nvPicPr>
        <p:blipFill>
          <a:blip r:embed="rId3"/>
          <a:stretch>
            <a:fillRect/>
          </a:stretch>
        </p:blipFill>
        <p:spPr>
          <a:xfrm>
            <a:off x="1346013" y="1293599"/>
            <a:ext cx="6009884" cy="1566862"/>
          </a:xfrm>
          <a:prstGeom prst="rect">
            <a:avLst/>
          </a:prstGeom>
        </p:spPr>
      </p:pic>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Scheme of switching on the induction motor and its characteristics</a:t>
            </a:r>
            <a:endParaRPr lang="ru-RU" sz="14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714933-5641-43E0-8506-28585E01F965}"/>
                  </a:ext>
                </a:extLst>
              </p:cNvPr>
              <p:cNvSpPr txBox="1"/>
              <p:nvPr/>
            </p:nvSpPr>
            <p:spPr>
              <a:xfrm>
                <a:off x="799032" y="3551351"/>
                <a:ext cx="5743225" cy="3194977"/>
              </a:xfrm>
              <a:prstGeom prst="rect">
                <a:avLst/>
              </a:prstGeom>
              <a:noFill/>
            </p:spPr>
            <p:txBody>
              <a:bodyPr wrap="square">
                <a:spAutoFit/>
              </a:bodyPr>
              <a:lstStyle/>
              <a:p>
                <a:pPr indent="176213">
                  <a:buFont typeface="Arial" panose="020B0604020202020204" pitchFamily="34" charset="0"/>
                  <a:buChar char="•"/>
                  <a:tabLst>
                    <a:tab pos="268288" algn="l"/>
                  </a:tabLst>
                </a:pPr>
                <a:r>
                  <a:rPr lang="en-US" sz="1400" dirty="0"/>
                  <a:t>The idle speed changes smoothly with the change of </a:t>
                </a:r>
                <a14:m>
                  <m:oMath xmlns:m="http://schemas.openxmlformats.org/officeDocument/2006/math">
                    <m:sSub>
                      <m:sSubPr>
                        <m:ctrlPr>
                          <a:rPr lang="ru-RU" sz="1400" i="1" smtClean="0">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b="0" i="1" smtClean="0">
                            <a:solidFill>
                              <a:srgbClr val="0070C0"/>
                            </a:solidFill>
                            <a:latin typeface="Cambria Math" panose="02040503050406030204" pitchFamily="18" charset="0"/>
                          </a:rPr>
                          <m:t>𝑠</m:t>
                        </m:r>
                      </m:sub>
                    </m:sSub>
                  </m:oMath>
                </a14:m>
                <a:r>
                  <a:rPr lang="en-US" sz="1400" dirty="0"/>
                  <a:t>. </a:t>
                </a:r>
                <a:endParaRPr lang="ru-RU" sz="1400" dirty="0"/>
              </a:p>
              <a:p>
                <a:pPr indent="176213">
                  <a:buFont typeface="Arial" panose="020B0604020202020204" pitchFamily="34" charset="0"/>
                  <a:buChar char="•"/>
                  <a:tabLst>
                    <a:tab pos="268288" algn="l"/>
                  </a:tabLst>
                </a:pPr>
                <a:endParaRPr lang="ru-RU" sz="1400" dirty="0"/>
              </a:p>
              <a:p>
                <a:pPr indent="176213">
                  <a:buFont typeface="Arial" panose="020B0604020202020204" pitchFamily="34" charset="0"/>
                  <a:buChar char="•"/>
                  <a:tabLst>
                    <a:tab pos="268288" algn="l"/>
                  </a:tabLst>
                </a:pPr>
                <a:r>
                  <a:rPr lang="en-US" sz="1400" dirty="0"/>
                  <a:t>the critical moment of the induction motor remains unchanged when the speed is adjusted downwards. </a:t>
                </a:r>
                <a:endParaRPr lang="ru-RU" sz="1400" dirty="0"/>
              </a:p>
              <a:p>
                <a:pPr indent="176213">
                  <a:buFont typeface="Arial" panose="020B0604020202020204" pitchFamily="34" charset="0"/>
                  <a:buChar char="•"/>
                  <a:tabLst>
                    <a:tab pos="268288" algn="l"/>
                  </a:tabLst>
                </a:pPr>
                <a:endParaRPr lang="ru-RU" sz="1400" dirty="0"/>
              </a:p>
              <a:p>
                <a:pPr indent="176213">
                  <a:buFont typeface="Arial" panose="020B0604020202020204" pitchFamily="34" charset="0"/>
                  <a:buChar char="•"/>
                  <a:tabLst>
                    <a:tab pos="268288" algn="l"/>
                  </a:tabLst>
                </a:pPr>
                <a:r>
                  <a:rPr lang="en-US" sz="1400" dirty="0"/>
                  <a:t>decrease in the </a:t>
                </a:r>
                <a14:m>
                  <m:oMath xmlns:m="http://schemas.openxmlformats.org/officeDocument/2006/math">
                    <m:sSub>
                      <m:sSubPr>
                        <m:ctrlPr>
                          <a:rPr lang="ru-RU" sz="14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400" b="1" i="1" smtClean="0">
                                <a:solidFill>
                                  <a:srgbClr val="FF0000"/>
                                </a:solidFill>
                                <a:latin typeface="Cambria Math" panose="02040503050406030204" pitchFamily="18" charset="0"/>
                                <a:cs typeface="Times New Roman" panose="02020603050405020304" pitchFamily="18" charset="0"/>
                              </a:rPr>
                            </m:ctrlPr>
                          </m:sSubPr>
                          <m:e>
                            <m:r>
                              <a:rPr lang="en-US" sz="14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400" b="1" i="1" smtClean="0">
                                <a:solidFill>
                                  <a:srgbClr val="FF0000"/>
                                </a:solidFill>
                                <a:latin typeface="Cambria Math" panose="02040503050406030204" pitchFamily="18" charset="0"/>
                                <a:cs typeface="Times New Roman" panose="02020603050405020304" pitchFamily="18" charset="0"/>
                              </a:rPr>
                              <m:t>𝒎𝒂𝒙</m:t>
                            </m:r>
                          </m:sub>
                        </m:sSub>
                      </m:sub>
                    </m:sSub>
                    <m:r>
                      <a:rPr lang="en-US" sz="1400" b="1" i="1" smtClean="0">
                        <a:solidFill>
                          <a:srgbClr val="FF0000"/>
                        </a:solidFill>
                        <a:latin typeface="Cambria Math" panose="02040503050406030204" pitchFamily="18" charset="0"/>
                        <a:cs typeface="Times New Roman" panose="02020603050405020304" pitchFamily="18" charset="0"/>
                      </a:rPr>
                      <m:t> </m:t>
                    </m:r>
                  </m:oMath>
                </a14:m>
                <a:r>
                  <a:rPr lang="en-US" sz="1400" dirty="0"/>
                  <a:t> to </a:t>
                </a:r>
                <a14:m>
                  <m:oMath xmlns:m="http://schemas.openxmlformats.org/officeDocument/2006/math">
                    <m:sSub>
                      <m:sSubPr>
                        <m:ctrlPr>
                          <a:rPr lang="ru-RU" sz="1400" b="1" i="1">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b="1" i="1">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400" b="1" i="1">
                                <a:solidFill>
                                  <a:schemeClr val="accent4">
                                    <a:lumMod val="75000"/>
                                  </a:schemeClr>
                                </a:solidFill>
                                <a:latin typeface="Cambria Math" panose="02040503050406030204" pitchFamily="18" charset="0"/>
                                <a:cs typeface="Times New Roman" panose="02020603050405020304" pitchFamily="18" charset="0"/>
                              </a:rPr>
                            </m:ctrlPr>
                          </m:sSubPr>
                          <m:e>
                            <m:r>
                              <a:rPr lang="en-US" sz="1400" b="1" i="1">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400" b="1" i="1">
                                <a:solidFill>
                                  <a:schemeClr val="accent4">
                                    <a:lumMod val="75000"/>
                                  </a:schemeClr>
                                </a:solidFill>
                                <a:latin typeface="Cambria Math" panose="02040503050406030204" pitchFamily="18" charset="0"/>
                                <a:cs typeface="Times New Roman" panose="02020603050405020304" pitchFamily="18" charset="0"/>
                              </a:rPr>
                              <m:t>𝒔𝒕</m:t>
                            </m:r>
                          </m:sub>
                        </m:sSub>
                      </m:sub>
                    </m:sSub>
                    <m:r>
                      <a:rPr lang="en-US" sz="1400" b="1" i="1">
                        <a:solidFill>
                          <a:schemeClr val="accent4">
                            <a:lumMod val="75000"/>
                          </a:schemeClr>
                        </a:solidFill>
                        <a:latin typeface="Cambria Math" panose="02040503050406030204" pitchFamily="18" charset="0"/>
                        <a:cs typeface="Times New Roman" panose="02020603050405020304" pitchFamily="18" charset="0"/>
                      </a:rPr>
                      <m:t> </m:t>
                    </m:r>
                  </m:oMath>
                </a14:m>
                <a:r>
                  <a:rPr lang="en-US" sz="1400" dirty="0"/>
                  <a:t>in the region of low values of frequencies and speeds is explained by the voltage drop at the active and reactive resistance of the stator, which was neglected at the beginning. </a:t>
                </a:r>
                <a:endParaRPr lang="ru-RU" sz="1400" dirty="0"/>
              </a:p>
              <a:p>
                <a:pPr indent="176213">
                  <a:buFont typeface="Arial" panose="020B0604020202020204" pitchFamily="34" charset="0"/>
                  <a:buChar char="•"/>
                  <a:tabLst>
                    <a:tab pos="268288" algn="l"/>
                  </a:tabLst>
                </a:pPr>
                <a:endParaRPr lang="ru-RU" sz="1400" dirty="0"/>
              </a:p>
              <a:p>
                <a:pPr indent="176213">
                  <a:buFont typeface="Arial" panose="020B0604020202020204" pitchFamily="34" charset="0"/>
                  <a:buChar char="•"/>
                  <a:tabLst>
                    <a:tab pos="268288" algn="l"/>
                  </a:tabLst>
                </a:pPr>
                <a:r>
                  <a:rPr lang="en-US" sz="1400" dirty="0"/>
                  <a:t>the frequency range </a:t>
                </a:r>
                <a14:m>
                  <m:oMath xmlns:m="http://schemas.openxmlformats.org/officeDocument/2006/math">
                    <m:sSub>
                      <m:sSubPr>
                        <m:ctrlPr>
                          <a:rPr lang="ru-RU" sz="1400" b="1" i="1">
                            <a:solidFill>
                              <a:srgbClr val="0070C0"/>
                            </a:solidFill>
                            <a:latin typeface="Cambria Math" panose="02040503050406030204" pitchFamily="18" charset="0"/>
                          </a:rPr>
                        </m:ctrlPr>
                      </m:sSubPr>
                      <m:e>
                        <m:r>
                          <a:rPr lang="ru-RU" sz="1400" b="1" i="1">
                            <a:solidFill>
                              <a:srgbClr val="0070C0"/>
                            </a:solidFill>
                            <a:latin typeface="Cambria Math" panose="02040503050406030204" pitchFamily="18" charset="0"/>
                          </a:rPr>
                          <m:t>𝒇</m:t>
                        </m:r>
                      </m:e>
                      <m:sub>
                        <m:r>
                          <a:rPr lang="en-US" sz="1400" b="1" i="1">
                            <a:solidFill>
                              <a:srgbClr val="0070C0"/>
                            </a:solidFill>
                            <a:latin typeface="Cambria Math" panose="02040503050406030204" pitchFamily="18" charset="0"/>
                          </a:rPr>
                          <m:t>𝒔</m:t>
                        </m:r>
                        <m:r>
                          <a:rPr lang="en-US" sz="1400" b="1" i="1">
                            <a:solidFill>
                              <a:srgbClr val="0070C0"/>
                            </a:solidFill>
                            <a:latin typeface="Cambria Math" panose="02040503050406030204" pitchFamily="18" charset="0"/>
                          </a:rPr>
                          <m:t>𝟏𝟏</m:t>
                        </m:r>
                      </m:sub>
                    </m:sSub>
                    <m:r>
                      <a:rPr lang="en-US" sz="1400" b="1" i="1">
                        <a:solidFill>
                          <a:srgbClr val="0070C0"/>
                        </a:solidFill>
                        <a:latin typeface="Cambria Math" panose="02040503050406030204" pitchFamily="18" charset="0"/>
                      </a:rPr>
                      <m:t>&gt;</m:t>
                    </m:r>
                    <m:sSub>
                      <m:sSubPr>
                        <m:ctrlPr>
                          <a:rPr lang="ru-RU" sz="1400" b="1" i="1">
                            <a:solidFill>
                              <a:srgbClr val="0070C0"/>
                            </a:solidFill>
                            <a:latin typeface="Cambria Math" panose="02040503050406030204" pitchFamily="18" charset="0"/>
                          </a:rPr>
                        </m:ctrlPr>
                      </m:sSubPr>
                      <m:e>
                        <m:r>
                          <a:rPr lang="ru-RU" sz="1400" b="1" i="1">
                            <a:solidFill>
                              <a:srgbClr val="0070C0"/>
                            </a:solidFill>
                            <a:latin typeface="Cambria Math" panose="02040503050406030204" pitchFamily="18" charset="0"/>
                          </a:rPr>
                          <m:t>𝒇</m:t>
                        </m:r>
                      </m:e>
                      <m:sub>
                        <m:r>
                          <a:rPr lang="en-US" sz="1400" b="1" i="1">
                            <a:solidFill>
                              <a:srgbClr val="0070C0"/>
                            </a:solidFill>
                            <a:latin typeface="Cambria Math" panose="02040503050406030204" pitchFamily="18" charset="0"/>
                          </a:rPr>
                          <m:t>𝒔</m:t>
                        </m:r>
                        <m:r>
                          <a:rPr lang="en-US" sz="1400" b="1" i="1">
                            <a:solidFill>
                              <a:srgbClr val="0070C0"/>
                            </a:solidFill>
                            <a:latin typeface="Cambria Math" panose="02040503050406030204" pitchFamily="18" charset="0"/>
                          </a:rPr>
                          <m:t>𝟏</m:t>
                        </m:r>
                      </m:sub>
                    </m:sSub>
                  </m:oMath>
                </a14:m>
                <a:r>
                  <a:rPr lang="ru-RU" sz="1400" dirty="0"/>
                  <a:t> (</a:t>
                </a:r>
                <a:r>
                  <a:rPr lang="en-US" sz="1400" dirty="0"/>
                  <a:t>i.e. above rated frequency</a:t>
                </a:r>
                <a:r>
                  <a:rPr lang="ru-RU" sz="1400" dirty="0"/>
                  <a:t>)</a:t>
                </a:r>
                <a:r>
                  <a:rPr lang="en-US" sz="1400" dirty="0"/>
                  <a:t> according to U/f = const, with an increase in frequency, it would be necessary to increase the voltage supplied to the stator, which contradicts the safety conditions of the asynchronous motor, so the upward adjustment is carried out at a constant voltage equal to the nominal one.</a:t>
                </a:r>
                <a:endParaRPr lang="ru-RU" sz="1400" dirty="0"/>
              </a:p>
            </p:txBody>
          </p:sp>
        </mc:Choice>
        <mc:Fallback xmlns="">
          <p:sp>
            <p:nvSpPr>
              <p:cNvPr id="12" name="TextBox 11">
                <a:extLst>
                  <a:ext uri="{FF2B5EF4-FFF2-40B4-BE49-F238E27FC236}">
                    <a16:creationId xmlns:a16="http://schemas.microsoft.com/office/drawing/2014/main" id="{DB714933-5641-43E0-8506-28585E01F965}"/>
                  </a:ext>
                </a:extLst>
              </p:cNvPr>
              <p:cNvSpPr txBox="1">
                <a:spLocks noRot="1" noChangeAspect="1" noMove="1" noResize="1" noEditPoints="1" noAdjustHandles="1" noChangeArrowheads="1" noChangeShapeType="1" noTextEdit="1"/>
              </p:cNvSpPr>
              <p:nvPr/>
            </p:nvSpPr>
            <p:spPr>
              <a:xfrm>
                <a:off x="799032" y="3551351"/>
                <a:ext cx="5743225" cy="3194977"/>
              </a:xfrm>
              <a:prstGeom prst="rect">
                <a:avLst/>
              </a:prstGeom>
              <a:blipFill>
                <a:blip r:embed="rId4"/>
                <a:stretch>
                  <a:fillRect l="-318" t="-38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CFBE9A-46E0-25C1-4B0C-D8035CCF3727}"/>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18" name="TextBox 17">
                <a:extLst>
                  <a:ext uri="{FF2B5EF4-FFF2-40B4-BE49-F238E27FC236}">
                    <a16:creationId xmlns:a16="http://schemas.microsoft.com/office/drawing/2014/main" id="{E5CFBE9A-46E0-25C1-4B0C-D8035CCF3727}"/>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5"/>
                <a:stretch>
                  <a:fillRect/>
                </a:stretch>
              </a:blipFill>
            </p:spPr>
            <p:txBody>
              <a:bodyPr/>
              <a:lstStyle/>
              <a:p>
                <a:r>
                  <a:rPr lang="ru-RU">
                    <a:noFill/>
                  </a:rPr>
                  <a:t> </a:t>
                </a:r>
              </a:p>
            </p:txBody>
          </p:sp>
        </mc:Fallback>
      </mc:AlternateContent>
      <p:grpSp>
        <p:nvGrpSpPr>
          <p:cNvPr id="19" name="Группа 18">
            <a:extLst>
              <a:ext uri="{FF2B5EF4-FFF2-40B4-BE49-F238E27FC236}">
                <a16:creationId xmlns:a16="http://schemas.microsoft.com/office/drawing/2014/main" id="{D07110D6-29BF-14E5-8CE6-207D43741CC7}"/>
              </a:ext>
            </a:extLst>
          </p:cNvPr>
          <p:cNvGrpSpPr/>
          <p:nvPr/>
        </p:nvGrpSpPr>
        <p:grpSpPr>
          <a:xfrm>
            <a:off x="7847837" y="3096875"/>
            <a:ext cx="3965013" cy="3405104"/>
            <a:chOff x="8226987" y="3096875"/>
            <a:chExt cx="3965013" cy="3405104"/>
          </a:xfrm>
        </p:grpSpPr>
        <p:pic>
          <p:nvPicPr>
            <p:cNvPr id="20" name="Рисунок 19">
              <a:extLst>
                <a:ext uri="{FF2B5EF4-FFF2-40B4-BE49-F238E27FC236}">
                  <a16:creationId xmlns:a16="http://schemas.microsoft.com/office/drawing/2014/main" id="{18FF6EFB-AD7D-CD77-4462-4BE9B8B1A859}"/>
                </a:ext>
              </a:extLst>
            </p:cNvPr>
            <p:cNvPicPr>
              <a:picLocks noChangeAspect="1"/>
            </p:cNvPicPr>
            <p:nvPr/>
          </p:nvPicPr>
          <p:blipFill>
            <a:blip r:embed="rId6"/>
            <a:stretch>
              <a:fillRect/>
            </a:stretch>
          </p:blipFill>
          <p:spPr>
            <a:xfrm>
              <a:off x="8370277" y="3096875"/>
              <a:ext cx="3486761" cy="3405104"/>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056E345-118E-BDC4-4B8C-C8EE6F33C6B4}"/>
                    </a:ext>
                  </a:extLst>
                </p:cNvPr>
                <p:cNvSpPr txBox="1"/>
                <p:nvPr/>
              </p:nvSpPr>
              <p:spPr>
                <a:xfrm>
                  <a:off x="8226987" y="5066870"/>
                  <a:ext cx="1468410" cy="1284326"/>
                </a:xfrm>
                <a:prstGeom prst="rect">
                  <a:avLst/>
                </a:prstGeom>
                <a:noFill/>
              </p:spPr>
              <p:txBody>
                <a:bodyPr wrap="square">
                  <a:spAutoFit/>
                </a:bodyPr>
                <a:lstStyle/>
                <a:p>
                  <a:pPr algn="just"/>
                  <a:r>
                    <a:rPr lang="en-US" sz="1400" dirty="0"/>
                    <a:t>Speed/torque characteristics of induction motor</a:t>
                  </a:r>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with </a:t>
                  </a:r>
                  <a:r>
                    <a:rPr lang="ru-RU" sz="1400" dirty="0">
                      <a:latin typeface="Times New Roman" panose="02020603050405020304" pitchFamily="18" charset="0"/>
                      <a:ea typeface="Calibri" panose="020F0502020204030204" pitchFamily="34" charset="0"/>
                    </a:rPr>
                    <a:t>(</a:t>
                  </a:r>
                  <a14:m>
                    <m:oMath xmlns:m="http://schemas.openxmlformats.org/officeDocument/2006/math">
                      <m:f>
                        <m:fPr>
                          <m:ctrlPr>
                            <a:rPr lang="ru-RU" sz="1400" i="1">
                              <a:latin typeface="Cambria Math" panose="02040503050406030204" pitchFamily="18"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𝑈</m:t>
                          </m:r>
                        </m:num>
                        <m:den>
                          <m:r>
                            <a:rPr lang="ru-RU" sz="1400" i="1">
                              <a:latin typeface="Cambria Math" panose="02040503050406030204" pitchFamily="18" charset="0"/>
                              <a:ea typeface="Calibri" panose="020F0502020204030204" pitchFamily="34" charset="0"/>
                              <a:cs typeface="Times New Roman" panose="02020603050405020304" pitchFamily="18" charset="0"/>
                            </a:rPr>
                            <m:t>𝑓</m:t>
                          </m:r>
                        </m:den>
                      </m:f>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ru-RU" sz="1400" dirty="0">
                      <a:latin typeface="Times New Roman" panose="02020603050405020304" pitchFamily="18" charset="0"/>
                      <a:ea typeface="Calibri" panose="020F0502020204030204" pitchFamily="34" charset="0"/>
                    </a:rPr>
                    <a:t>)</a:t>
                  </a:r>
                  <a:r>
                    <a:rPr lang="en-US" sz="1400" dirty="0">
                      <a:latin typeface="Times New Roman" panose="02020603050405020304" pitchFamily="18" charset="0"/>
                      <a:ea typeface="Calibri" panose="020F0502020204030204" pitchFamily="34" charset="0"/>
                    </a:rPr>
                    <a:t> control</a:t>
                  </a:r>
                  <a:endParaRPr lang="ru-RU" sz="1400" dirty="0"/>
                </a:p>
              </p:txBody>
            </p:sp>
          </mc:Choice>
          <mc:Fallback xmlns="">
            <p:sp>
              <p:nvSpPr>
                <p:cNvPr id="21" name="TextBox 20">
                  <a:extLst>
                    <a:ext uri="{FF2B5EF4-FFF2-40B4-BE49-F238E27FC236}">
                      <a16:creationId xmlns:a16="http://schemas.microsoft.com/office/drawing/2014/main" id="{5056E345-118E-BDC4-4B8C-C8EE6F33C6B4}"/>
                    </a:ext>
                  </a:extLst>
                </p:cNvPr>
                <p:cNvSpPr txBox="1">
                  <a:spLocks noRot="1" noChangeAspect="1" noMove="1" noResize="1" noEditPoints="1" noAdjustHandles="1" noChangeArrowheads="1" noChangeShapeType="1" noTextEdit="1"/>
                </p:cNvSpPr>
                <p:nvPr/>
              </p:nvSpPr>
              <p:spPr>
                <a:xfrm>
                  <a:off x="8226987" y="5066870"/>
                  <a:ext cx="1468410" cy="1284326"/>
                </a:xfrm>
                <a:prstGeom prst="rect">
                  <a:avLst/>
                </a:prstGeom>
                <a:blipFill>
                  <a:blip r:embed="rId7"/>
                  <a:stretch>
                    <a:fillRect l="-1245" t="-948" r="-1245" b="-37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0F7B16-31A7-5CFF-E36F-3464C207F02E}"/>
                    </a:ext>
                  </a:extLst>
                </p:cNvPr>
                <p:cNvSpPr txBox="1"/>
                <p:nvPr/>
              </p:nvSpPr>
              <p:spPr>
                <a:xfrm>
                  <a:off x="8971119" y="3355828"/>
                  <a:ext cx="796544" cy="4042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𝟏𝟏</m:t>
                                </m:r>
                              </m:sub>
                            </m:sSub>
                          </m:sub>
                        </m:sSub>
                      </m:oMath>
                    </m:oMathPara>
                  </a14:m>
                  <a:endParaRPr lang="ru-RU" b="1" dirty="0"/>
                </a:p>
              </p:txBody>
            </p:sp>
          </mc:Choice>
          <mc:Fallback xmlns="">
            <p:sp>
              <p:nvSpPr>
                <p:cNvPr id="22" name="TextBox 21">
                  <a:extLst>
                    <a:ext uri="{FF2B5EF4-FFF2-40B4-BE49-F238E27FC236}">
                      <a16:creationId xmlns:a16="http://schemas.microsoft.com/office/drawing/2014/main" id="{120F7B16-31A7-5CFF-E36F-3464C207F02E}"/>
                    </a:ext>
                  </a:extLst>
                </p:cNvPr>
                <p:cNvSpPr txBox="1">
                  <a:spLocks noRot="1" noChangeAspect="1" noMove="1" noResize="1" noEditPoints="1" noAdjustHandles="1" noChangeArrowheads="1" noChangeShapeType="1" noTextEdit="1"/>
                </p:cNvSpPr>
                <p:nvPr/>
              </p:nvSpPr>
              <p:spPr>
                <a:xfrm>
                  <a:off x="8971119" y="3355828"/>
                  <a:ext cx="796544" cy="404213"/>
                </a:xfrm>
                <a:prstGeom prst="rect">
                  <a:avLst/>
                </a:prstGeom>
                <a:blipFill>
                  <a:blip r:embed="rId8"/>
                  <a:stretch>
                    <a:fillRect r="-2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181FF13-9024-017E-20C3-01E4EAB4921C}"/>
                    </a:ext>
                  </a:extLst>
                </p:cNvPr>
                <p:cNvSpPr txBox="1"/>
                <p:nvPr/>
              </p:nvSpPr>
              <p:spPr>
                <a:xfrm>
                  <a:off x="8971119" y="3816887"/>
                  <a:ext cx="796544" cy="4042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𝟏</m:t>
                                </m:r>
                              </m:sub>
                            </m:sSub>
                          </m:sub>
                        </m:sSub>
                      </m:oMath>
                    </m:oMathPara>
                  </a14:m>
                  <a:endParaRPr lang="ru-RU" b="1" dirty="0">
                    <a:solidFill>
                      <a:schemeClr val="accent6">
                        <a:lumMod val="75000"/>
                      </a:schemeClr>
                    </a:solidFill>
                  </a:endParaRPr>
                </a:p>
              </p:txBody>
            </p:sp>
          </mc:Choice>
          <mc:Fallback xmlns="">
            <p:sp>
              <p:nvSpPr>
                <p:cNvPr id="23" name="TextBox 22">
                  <a:extLst>
                    <a:ext uri="{FF2B5EF4-FFF2-40B4-BE49-F238E27FC236}">
                      <a16:creationId xmlns:a16="http://schemas.microsoft.com/office/drawing/2014/main" id="{8181FF13-9024-017E-20C3-01E4EAB4921C}"/>
                    </a:ext>
                  </a:extLst>
                </p:cNvPr>
                <p:cNvSpPr txBox="1">
                  <a:spLocks noRot="1" noChangeAspect="1" noMove="1" noResize="1" noEditPoints="1" noAdjustHandles="1" noChangeArrowheads="1" noChangeShapeType="1" noTextEdit="1"/>
                </p:cNvSpPr>
                <p:nvPr/>
              </p:nvSpPr>
              <p:spPr>
                <a:xfrm>
                  <a:off x="8971119" y="3816887"/>
                  <a:ext cx="796544" cy="404213"/>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1EBEAE5-BEF4-66B6-65D4-89C7B398DE4B}"/>
                    </a:ext>
                  </a:extLst>
                </p:cNvPr>
                <p:cNvSpPr txBox="1"/>
                <p:nvPr/>
              </p:nvSpPr>
              <p:spPr>
                <a:xfrm>
                  <a:off x="8971119" y="4246793"/>
                  <a:ext cx="796544"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𝟐𝟏</m:t>
                                </m:r>
                              </m:sub>
                            </m:sSub>
                          </m:sub>
                        </m:sSub>
                      </m:oMath>
                    </m:oMathPara>
                  </a14:m>
                  <a:endParaRPr lang="ru-RU" b="1" dirty="0"/>
                </a:p>
              </p:txBody>
            </p:sp>
          </mc:Choice>
          <mc:Fallback xmlns="">
            <p:sp>
              <p:nvSpPr>
                <p:cNvPr id="25" name="TextBox 24">
                  <a:extLst>
                    <a:ext uri="{FF2B5EF4-FFF2-40B4-BE49-F238E27FC236}">
                      <a16:creationId xmlns:a16="http://schemas.microsoft.com/office/drawing/2014/main" id="{91EBEAE5-BEF4-66B6-65D4-89C7B398DE4B}"/>
                    </a:ext>
                  </a:extLst>
                </p:cNvPr>
                <p:cNvSpPr txBox="1">
                  <a:spLocks noRot="1" noChangeAspect="1" noMove="1" noResize="1" noEditPoints="1" noAdjustHandles="1" noChangeArrowheads="1" noChangeShapeType="1" noTextEdit="1"/>
                </p:cNvSpPr>
                <p:nvPr/>
              </p:nvSpPr>
              <p:spPr>
                <a:xfrm>
                  <a:off x="8971119" y="4246793"/>
                  <a:ext cx="796544" cy="404213"/>
                </a:xfrm>
                <a:prstGeom prst="rect">
                  <a:avLst/>
                </a:prstGeom>
                <a:blipFill>
                  <a:blip r:embed="rId10"/>
                  <a:stretch>
                    <a:fillRect r="-2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1F51CAB-AD20-93DF-2DB9-36FEF4B6053A}"/>
                    </a:ext>
                  </a:extLst>
                </p:cNvPr>
                <p:cNvSpPr txBox="1"/>
                <p:nvPr/>
              </p:nvSpPr>
              <p:spPr>
                <a:xfrm>
                  <a:off x="8971119" y="4651006"/>
                  <a:ext cx="79654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𝟑𝟏</m:t>
                                </m:r>
                              </m:sub>
                            </m:sSub>
                          </m:sub>
                        </m:sSub>
                      </m:oMath>
                    </m:oMathPara>
                  </a14:m>
                  <a:endParaRPr lang="ru-RU" b="1" dirty="0">
                    <a:solidFill>
                      <a:schemeClr val="accent6">
                        <a:lumMod val="75000"/>
                      </a:schemeClr>
                    </a:solidFill>
                  </a:endParaRPr>
                </a:p>
              </p:txBody>
            </p:sp>
          </mc:Choice>
          <mc:Fallback xmlns="">
            <p:sp>
              <p:nvSpPr>
                <p:cNvPr id="26" name="TextBox 25">
                  <a:extLst>
                    <a:ext uri="{FF2B5EF4-FFF2-40B4-BE49-F238E27FC236}">
                      <a16:creationId xmlns:a16="http://schemas.microsoft.com/office/drawing/2014/main" id="{D1F51CAB-AD20-93DF-2DB9-36FEF4B6053A}"/>
                    </a:ext>
                  </a:extLst>
                </p:cNvPr>
                <p:cNvSpPr txBox="1">
                  <a:spLocks noRot="1" noChangeAspect="1" noMove="1" noResize="1" noEditPoints="1" noAdjustHandles="1" noChangeArrowheads="1" noChangeShapeType="1" noTextEdit="1"/>
                </p:cNvSpPr>
                <p:nvPr/>
              </p:nvSpPr>
              <p:spPr>
                <a:xfrm>
                  <a:off x="8971119" y="4651006"/>
                  <a:ext cx="796544" cy="393121"/>
                </a:xfrm>
                <a:prstGeom prst="rect">
                  <a:avLst/>
                </a:prstGeom>
                <a:blipFill>
                  <a:blip r:embed="rId11"/>
                  <a:stretch>
                    <a:fillRect r="-2290"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4761A1-2FCF-8AC0-1BAB-56E4110CC119}"/>
                    </a:ext>
                  </a:extLst>
                </p:cNvPr>
                <p:cNvSpPr txBox="1"/>
                <p:nvPr/>
              </p:nvSpPr>
              <p:spPr>
                <a:xfrm>
                  <a:off x="10181563" y="5987294"/>
                  <a:ext cx="333247" cy="404213"/>
                </a:xfrm>
                <a:prstGeom prst="rect">
                  <a:avLst/>
                </a:prstGeom>
                <a:solidFill>
                  <a:srgbClr val="FFFFFF">
                    <a:alpha val="65098"/>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800" b="1" i="1" smtClean="0">
                                    <a:solidFill>
                                      <a:schemeClr val="accent4">
                                        <a:lumMod val="75000"/>
                                      </a:schemeClr>
                                    </a:solidFill>
                                    <a:latin typeface="Cambria Math" panose="02040503050406030204" pitchFamily="18" charset="0"/>
                                    <a:cs typeface="Times New Roman" panose="02020603050405020304" pitchFamily="18" charset="0"/>
                                  </a:rPr>
                                </m:ctrlPr>
                              </m:sSubPr>
                              <m:e>
                                <m:r>
                                  <a:rPr lang="en-US" b="1" i="1">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800" b="1" i="1" smtClean="0">
                                    <a:solidFill>
                                      <a:schemeClr val="accent4">
                                        <a:lumMod val="75000"/>
                                      </a:schemeClr>
                                    </a:solidFill>
                                    <a:latin typeface="Cambria Math" panose="02040503050406030204" pitchFamily="18" charset="0"/>
                                    <a:cs typeface="Times New Roman" panose="02020603050405020304" pitchFamily="18" charset="0"/>
                                  </a:rPr>
                                  <m:t>𝒔𝒕</m:t>
                                </m:r>
                              </m:sub>
                            </m:sSub>
                          </m:sub>
                        </m:sSub>
                      </m:oMath>
                    </m:oMathPara>
                  </a14:m>
                  <a:endParaRPr lang="ru-RU" b="1" dirty="0">
                    <a:solidFill>
                      <a:schemeClr val="accent4">
                        <a:lumMod val="75000"/>
                      </a:schemeClr>
                    </a:solidFill>
                  </a:endParaRPr>
                </a:p>
              </p:txBody>
            </p:sp>
          </mc:Choice>
          <mc:Fallback xmlns="">
            <p:sp>
              <p:nvSpPr>
                <p:cNvPr id="27" name="TextBox 26">
                  <a:extLst>
                    <a:ext uri="{FF2B5EF4-FFF2-40B4-BE49-F238E27FC236}">
                      <a16:creationId xmlns:a16="http://schemas.microsoft.com/office/drawing/2014/main" id="{DB4761A1-2FCF-8AC0-1BAB-56E4110CC119}"/>
                    </a:ext>
                  </a:extLst>
                </p:cNvPr>
                <p:cNvSpPr txBox="1">
                  <a:spLocks noRot="1" noChangeAspect="1" noMove="1" noResize="1" noEditPoints="1" noAdjustHandles="1" noChangeArrowheads="1" noChangeShapeType="1" noTextEdit="1"/>
                </p:cNvSpPr>
                <p:nvPr/>
              </p:nvSpPr>
              <p:spPr>
                <a:xfrm>
                  <a:off x="10181563" y="5987294"/>
                  <a:ext cx="333247" cy="404213"/>
                </a:xfrm>
                <a:prstGeom prst="rect">
                  <a:avLst/>
                </a:prstGeom>
                <a:blipFill>
                  <a:blip r:embed="rId12"/>
                  <a:stretch>
                    <a:fillRect r="-509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8EEBA0A-5CFD-545D-8160-B6D426AF65FF}"/>
                    </a:ext>
                  </a:extLst>
                </p:cNvPr>
                <p:cNvSpPr txBox="1"/>
                <p:nvPr/>
              </p:nvSpPr>
              <p:spPr>
                <a:xfrm>
                  <a:off x="11000977" y="5987295"/>
                  <a:ext cx="551687" cy="404213"/>
                </a:xfrm>
                <a:prstGeom prst="rect">
                  <a:avLst/>
                </a:prstGeom>
                <a:solidFill>
                  <a:srgbClr val="FFFFFF">
                    <a:alpha val="65098"/>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800" b="1" i="1" smtClean="0">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800" b="1" i="1" smtClean="0">
                                    <a:solidFill>
                                      <a:srgbClr val="FF0000"/>
                                    </a:solidFill>
                                    <a:latin typeface="Cambria Math" panose="02040503050406030204" pitchFamily="18" charset="0"/>
                                    <a:cs typeface="Times New Roman" panose="02020603050405020304" pitchFamily="18" charset="0"/>
                                  </a:rPr>
                                  <m:t>𝒎𝒂𝒙</m:t>
                                </m:r>
                              </m:sub>
                            </m:sSub>
                          </m:sub>
                        </m:sSub>
                      </m:oMath>
                    </m:oMathPara>
                  </a14:m>
                  <a:endParaRPr lang="ru-RU" b="1" dirty="0"/>
                </a:p>
              </p:txBody>
            </p:sp>
          </mc:Choice>
          <mc:Fallback xmlns="">
            <p:sp>
              <p:nvSpPr>
                <p:cNvPr id="28" name="TextBox 27">
                  <a:extLst>
                    <a:ext uri="{FF2B5EF4-FFF2-40B4-BE49-F238E27FC236}">
                      <a16:creationId xmlns:a16="http://schemas.microsoft.com/office/drawing/2014/main" id="{18EEBA0A-5CFD-545D-8160-B6D426AF65FF}"/>
                    </a:ext>
                  </a:extLst>
                </p:cNvPr>
                <p:cNvSpPr txBox="1">
                  <a:spLocks noRot="1" noChangeAspect="1" noMove="1" noResize="1" noEditPoints="1" noAdjustHandles="1" noChangeArrowheads="1" noChangeShapeType="1" noTextEdit="1"/>
                </p:cNvSpPr>
                <p:nvPr/>
              </p:nvSpPr>
              <p:spPr>
                <a:xfrm>
                  <a:off x="11000977" y="5987295"/>
                  <a:ext cx="551687" cy="404213"/>
                </a:xfrm>
                <a:prstGeom prst="rect">
                  <a:avLst/>
                </a:prstGeom>
                <a:blipFill>
                  <a:blip r:embed="rId13"/>
                  <a:stretch>
                    <a:fillRect r="-1868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39FC540-D2C4-B592-87ED-103B0C1E811A}"/>
                    </a:ext>
                  </a:extLst>
                </p:cNvPr>
                <p:cNvSpPr txBox="1"/>
                <p:nvPr/>
              </p:nvSpPr>
              <p:spPr>
                <a:xfrm>
                  <a:off x="10723590" y="3366685"/>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𝟏𝟏</m:t>
                            </m:r>
                          </m:sub>
                        </m:sSub>
                        <m:r>
                          <a:rPr lang="en-US" b="1" i="1" smtClean="0">
                            <a:solidFill>
                              <a:srgbClr val="0070C0"/>
                            </a:solidFill>
                            <a:latin typeface="Cambria Math" panose="02040503050406030204" pitchFamily="18" charset="0"/>
                          </a:rPr>
                          <m:t>&gt;</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29" name="TextBox 28">
                  <a:extLst>
                    <a:ext uri="{FF2B5EF4-FFF2-40B4-BE49-F238E27FC236}">
                      <a16:creationId xmlns:a16="http://schemas.microsoft.com/office/drawing/2014/main" id="{939FC540-D2C4-B592-87ED-103B0C1E811A}"/>
                    </a:ext>
                  </a:extLst>
                </p:cNvPr>
                <p:cNvSpPr txBox="1">
                  <a:spLocks noRot="1" noChangeAspect="1" noMove="1" noResize="1" noEditPoints="1" noAdjustHandles="1" noChangeArrowheads="1" noChangeShapeType="1" noTextEdit="1"/>
                </p:cNvSpPr>
                <p:nvPr/>
              </p:nvSpPr>
              <p:spPr>
                <a:xfrm>
                  <a:off x="10723590" y="3366685"/>
                  <a:ext cx="1276737" cy="369332"/>
                </a:xfrm>
                <a:prstGeom prst="rect">
                  <a:avLst/>
                </a:prstGeom>
                <a:blipFill>
                  <a:blip r:embed="rId14"/>
                  <a:stretch>
                    <a:fillRect l="-143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F7EA01-7A79-04DA-A21B-19F61B5186FC}"/>
                    </a:ext>
                  </a:extLst>
                </p:cNvPr>
                <p:cNvSpPr txBox="1"/>
                <p:nvPr/>
              </p:nvSpPr>
              <p:spPr>
                <a:xfrm>
                  <a:off x="10723589" y="3782332"/>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30" name="TextBox 29">
                  <a:extLst>
                    <a:ext uri="{FF2B5EF4-FFF2-40B4-BE49-F238E27FC236}">
                      <a16:creationId xmlns:a16="http://schemas.microsoft.com/office/drawing/2014/main" id="{B9F7EA01-7A79-04DA-A21B-19F61B5186FC}"/>
                    </a:ext>
                  </a:extLst>
                </p:cNvPr>
                <p:cNvSpPr txBox="1">
                  <a:spLocks noRot="1" noChangeAspect="1" noMove="1" noResize="1" noEditPoints="1" noAdjustHandles="1" noChangeArrowheads="1" noChangeShapeType="1" noTextEdit="1"/>
                </p:cNvSpPr>
                <p:nvPr/>
              </p:nvSpPr>
              <p:spPr>
                <a:xfrm>
                  <a:off x="10723589" y="3782332"/>
                  <a:ext cx="1276737" cy="369332"/>
                </a:xfrm>
                <a:prstGeom prst="rect">
                  <a:avLst/>
                </a:prstGeom>
                <a:blipFill>
                  <a:blip r:embed="rId15"/>
                  <a:stretch>
                    <a:fillRect l="-143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13D96D-8969-7B86-1979-7428B235C96D}"/>
                    </a:ext>
                  </a:extLst>
                </p:cNvPr>
                <p:cNvSpPr txBox="1"/>
                <p:nvPr/>
              </p:nvSpPr>
              <p:spPr>
                <a:xfrm>
                  <a:off x="10723591" y="4227968"/>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𝟐𝟏</m:t>
                            </m:r>
                          </m:sub>
                        </m:sSub>
                        <m:r>
                          <a:rPr lang="en-US" b="1" i="1" smtClean="0">
                            <a:solidFill>
                              <a:srgbClr val="0070C0"/>
                            </a:solidFill>
                            <a:latin typeface="Cambria Math" panose="02040503050406030204" pitchFamily="18" charset="0"/>
                          </a:rPr>
                          <m:t>&lt;</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31" name="TextBox 30">
                  <a:extLst>
                    <a:ext uri="{FF2B5EF4-FFF2-40B4-BE49-F238E27FC236}">
                      <a16:creationId xmlns:a16="http://schemas.microsoft.com/office/drawing/2014/main" id="{4713D96D-8969-7B86-1979-7428B235C96D}"/>
                    </a:ext>
                  </a:extLst>
                </p:cNvPr>
                <p:cNvSpPr txBox="1">
                  <a:spLocks noRot="1" noChangeAspect="1" noMove="1" noResize="1" noEditPoints="1" noAdjustHandles="1" noChangeArrowheads="1" noChangeShapeType="1" noTextEdit="1"/>
                </p:cNvSpPr>
                <p:nvPr/>
              </p:nvSpPr>
              <p:spPr>
                <a:xfrm>
                  <a:off x="10723591" y="4227968"/>
                  <a:ext cx="1276737" cy="369332"/>
                </a:xfrm>
                <a:prstGeom prst="rect">
                  <a:avLst/>
                </a:prstGeom>
                <a:blipFill>
                  <a:blip r:embed="rId16"/>
                  <a:stretch>
                    <a:fillRect l="-1435"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33E38CA-6CB8-4EEA-5FB5-FCA07D646132}"/>
                    </a:ext>
                  </a:extLst>
                </p:cNvPr>
                <p:cNvSpPr txBox="1"/>
                <p:nvPr/>
              </p:nvSpPr>
              <p:spPr>
                <a:xfrm>
                  <a:off x="10723590" y="4697538"/>
                  <a:ext cx="1468410"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𝟑𝟏</m:t>
                            </m:r>
                          </m:sub>
                        </m:sSub>
                        <m:r>
                          <a:rPr lang="en-US" b="1" i="1" smtClean="0">
                            <a:solidFill>
                              <a:srgbClr val="0070C0"/>
                            </a:solidFill>
                            <a:latin typeface="Cambria Math" panose="02040503050406030204" pitchFamily="18" charset="0"/>
                          </a:rPr>
                          <m:t>&lt; </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𝟐𝟏</m:t>
                            </m:r>
                          </m:sub>
                        </m:sSub>
                      </m:oMath>
                    </m:oMathPara>
                  </a14:m>
                  <a:endParaRPr lang="ru-RU" b="1" dirty="0"/>
                </a:p>
              </p:txBody>
            </p:sp>
          </mc:Choice>
          <mc:Fallback xmlns="">
            <p:sp>
              <p:nvSpPr>
                <p:cNvPr id="32" name="TextBox 31">
                  <a:extLst>
                    <a:ext uri="{FF2B5EF4-FFF2-40B4-BE49-F238E27FC236}">
                      <a16:creationId xmlns:a16="http://schemas.microsoft.com/office/drawing/2014/main" id="{B33E38CA-6CB8-4EEA-5FB5-FCA07D646132}"/>
                    </a:ext>
                  </a:extLst>
                </p:cNvPr>
                <p:cNvSpPr txBox="1">
                  <a:spLocks noRot="1" noChangeAspect="1" noMove="1" noResize="1" noEditPoints="1" noAdjustHandles="1" noChangeArrowheads="1" noChangeShapeType="1" noTextEdit="1"/>
                </p:cNvSpPr>
                <p:nvPr/>
              </p:nvSpPr>
              <p:spPr>
                <a:xfrm>
                  <a:off x="10723590" y="4697538"/>
                  <a:ext cx="1468410" cy="369332"/>
                </a:xfrm>
                <a:prstGeom prst="rect">
                  <a:avLst/>
                </a:prstGeom>
                <a:blipFill>
                  <a:blip r:embed="rId17"/>
                  <a:stretch>
                    <a:fillRect l="-1245" b="-13333"/>
                  </a:stretch>
                </a:blipFill>
              </p:spPr>
              <p:txBody>
                <a:bodyPr/>
                <a:lstStyle/>
                <a:p>
                  <a:r>
                    <a:rPr lang="ru-RU">
                      <a:noFill/>
                    </a:rPr>
                    <a:t> </a:t>
                  </a:r>
                </a:p>
              </p:txBody>
            </p:sp>
          </mc:Fallback>
        </mc:AlternateContent>
      </p:grpSp>
      <p:sp>
        <p:nvSpPr>
          <p:cNvPr id="5" name="TextBox 4">
            <a:extLst>
              <a:ext uri="{FF2B5EF4-FFF2-40B4-BE49-F238E27FC236}">
                <a16:creationId xmlns:a16="http://schemas.microsoft.com/office/drawing/2014/main" id="{DD6A0B37-0D19-97CC-156F-E1AFDF13FCF3}"/>
              </a:ext>
            </a:extLst>
          </p:cNvPr>
          <p:cNvSpPr txBox="1"/>
          <p:nvPr/>
        </p:nvSpPr>
        <p:spPr>
          <a:xfrm>
            <a:off x="0" y="2886406"/>
            <a:ext cx="1107320" cy="369332"/>
          </a:xfrm>
          <a:prstGeom prst="rect">
            <a:avLst/>
          </a:prstGeom>
          <a:noFill/>
        </p:spPr>
        <p:txBody>
          <a:bodyPr wrap="square" rtlCol="0">
            <a:spAutoFit/>
          </a:bodyPr>
          <a:lstStyle/>
          <a:p>
            <a:r>
              <a:rPr lang="en-US" dirty="0"/>
              <a:t>AC grid</a:t>
            </a:r>
            <a:endParaRPr lang="ru-RU" dirty="0"/>
          </a:p>
        </p:txBody>
      </p:sp>
      <p:pic>
        <p:nvPicPr>
          <p:cNvPr id="6" name="Рисунок 5">
            <a:extLst>
              <a:ext uri="{FF2B5EF4-FFF2-40B4-BE49-F238E27FC236}">
                <a16:creationId xmlns:a16="http://schemas.microsoft.com/office/drawing/2014/main" id="{3E4AC0E1-3794-9A10-89A0-9C89F9325AB8}"/>
              </a:ext>
            </a:extLst>
          </p:cNvPr>
          <p:cNvPicPr>
            <a:picLocks noChangeAspect="1"/>
          </p:cNvPicPr>
          <p:nvPr/>
        </p:nvPicPr>
        <p:blipFill rotWithShape="1">
          <a:blip r:embed="rId18"/>
          <a:srcRect t="14318" r="73277" b="26462"/>
          <a:stretch/>
        </p:blipFill>
        <p:spPr>
          <a:xfrm>
            <a:off x="0" y="967936"/>
            <a:ext cx="1823695" cy="1882066"/>
          </a:xfrm>
          <a:prstGeom prst="rect">
            <a:avLst/>
          </a:prstGeom>
        </p:spPr>
      </p:pic>
    </p:spTree>
    <p:extLst>
      <p:ext uri="{BB962C8B-B14F-4D97-AF65-F5344CB8AC3E}">
        <p14:creationId xmlns:p14="http://schemas.microsoft.com/office/powerpoint/2010/main" val="1523693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6"/>
            <a:ext cx="8534400" cy="1228866"/>
          </a:xfrm>
        </p:spPr>
        <p:txBody>
          <a:bodyPr>
            <a:noAutofit/>
          </a:bodyPr>
          <a:lstStyle/>
          <a:p>
            <a:pPr>
              <a:lnSpc>
                <a:spcPct val="115000"/>
              </a:lnSpc>
              <a:spcAft>
                <a:spcPts val="1000"/>
              </a:spcAft>
            </a:pPr>
            <a:br>
              <a:rPr lang="en-US" sz="3200" dirty="0">
                <a:solidFill>
                  <a:schemeClr val="bg1"/>
                </a:solidFill>
              </a:rPr>
            </a:br>
            <a:r>
              <a:rPr lang="en-US" sz="3200" dirty="0"/>
              <a:t>Basic switching methods. 
120-150-180 degree switching methods of PWM</a:t>
            </a:r>
            <a:endParaRPr lang="en-US" sz="1600" dirty="0">
              <a:solidFill>
                <a:schemeClr val="bg1"/>
              </a:solidFill>
            </a:endParaRPr>
          </a:p>
        </p:txBody>
      </p:sp>
    </p:spTree>
    <p:extLst>
      <p:ext uri="{BB962C8B-B14F-4D97-AF65-F5344CB8AC3E}">
        <p14:creationId xmlns:p14="http://schemas.microsoft.com/office/powerpoint/2010/main" val="2995340111"/>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Power converter with DC link</a:t>
            </a:r>
            <a:endParaRPr lang="ru-RU" dirty="0"/>
          </a:p>
        </p:txBody>
      </p:sp>
      <p:pic>
        <p:nvPicPr>
          <p:cNvPr id="7" name="Рисунок 6">
            <a:extLst>
              <a:ext uri="{FF2B5EF4-FFF2-40B4-BE49-F238E27FC236}">
                <a16:creationId xmlns:a16="http://schemas.microsoft.com/office/drawing/2014/main" id="{4BEE7615-3B06-45B0-9719-D9E94D5C44B3}"/>
              </a:ext>
            </a:extLst>
          </p:cNvPr>
          <p:cNvPicPr/>
          <p:nvPr/>
        </p:nvPicPr>
        <p:blipFill>
          <a:blip r:embed="rId3" cstate="print"/>
          <a:srcRect/>
          <a:stretch>
            <a:fillRect/>
          </a:stretch>
        </p:blipFill>
        <p:spPr bwMode="auto">
          <a:xfrm>
            <a:off x="7406269" y="2057102"/>
            <a:ext cx="4343400" cy="2476500"/>
          </a:xfrm>
          <a:prstGeom prst="rect">
            <a:avLst/>
          </a:prstGeom>
          <a:noFill/>
          <a:ln w="9525">
            <a:noFill/>
            <a:miter lim="800000"/>
            <a:headEnd/>
            <a:tailEnd/>
          </a:ln>
        </p:spPr>
      </p:pic>
      <p:sp>
        <p:nvSpPr>
          <p:cNvPr id="2" name="TextBox 1">
            <a:extLst>
              <a:ext uri="{FF2B5EF4-FFF2-40B4-BE49-F238E27FC236}">
                <a16:creationId xmlns:a16="http://schemas.microsoft.com/office/drawing/2014/main" id="{B1AB7540-4247-4494-A164-B2FA9B07D4AB}"/>
              </a:ext>
            </a:extLst>
          </p:cNvPr>
          <p:cNvSpPr txBox="1"/>
          <p:nvPr/>
        </p:nvSpPr>
        <p:spPr>
          <a:xfrm>
            <a:off x="1450975" y="1125538"/>
            <a:ext cx="9290050" cy="1156022"/>
          </a:xfrm>
          <a:prstGeom prst="rect">
            <a:avLst/>
          </a:prstGeom>
          <a:noFill/>
        </p:spPr>
        <p:txBody>
          <a:bodyPr wrap="square">
            <a:spAutoFit/>
          </a:bodyPr>
          <a:lstStyle/>
          <a:p>
            <a:pPr>
              <a:lnSpc>
                <a:spcPct val="115000"/>
              </a:lnSpc>
              <a:spcAft>
                <a:spcPts val="1000"/>
              </a:spcAft>
            </a:pPr>
            <a:r>
              <a:rPr lang="ru-RU" b="1" dirty="0">
                <a:latin typeface="Times New Roman" panose="02020603050405020304" pitchFamily="18" charset="0"/>
                <a:ea typeface="Calibri" panose="020F0502020204030204" pitchFamily="34" charset="0"/>
              </a:rPr>
              <a:t>1 </a:t>
            </a:r>
            <a:r>
              <a:rPr lang="en-US" b="1" dirty="0">
                <a:latin typeface="Times New Roman" panose="02020603050405020304" pitchFamily="18" charset="0"/>
                <a:ea typeface="Calibri" panose="020F0502020204030204" pitchFamily="34" charset="0"/>
              </a:rPr>
              <a:t>type: direct frequency conversion (NDT) (with direct connection of the grid and the load circuit).</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ru-RU" b="1" dirty="0">
                <a:latin typeface="Times New Roman" panose="02020603050405020304" pitchFamily="18" charset="0"/>
                <a:ea typeface="Calibri" panose="020F0502020204030204" pitchFamily="34" charset="0"/>
              </a:rPr>
              <a:t>2 </a:t>
            </a:r>
            <a:r>
              <a:rPr lang="en-US" b="1" dirty="0">
                <a:latin typeface="Times New Roman" panose="02020603050405020304" pitchFamily="18" charset="0"/>
                <a:ea typeface="Calibri" panose="020F0502020204030204" pitchFamily="34" charset="0"/>
              </a:rPr>
              <a:t>type</a:t>
            </a:r>
            <a:r>
              <a:rPr lang="ru-RU"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Power converter with DC link</a:t>
            </a:r>
            <a:endParaRPr lang="ru-RU" sz="1400" dirty="0">
              <a:latin typeface="Calibri" panose="020F0502020204030204" pitchFamily="34" charset="0"/>
              <a:ea typeface="Calibri" panose="020F0502020204030204" pitchFamily="34" charset="0"/>
            </a:endParaRPr>
          </a:p>
        </p:txBody>
      </p:sp>
      <p:sp>
        <p:nvSpPr>
          <p:cNvPr id="11" name="TextBox 10">
            <a:extLst>
              <a:ext uri="{FF2B5EF4-FFF2-40B4-BE49-F238E27FC236}">
                <a16:creationId xmlns:a16="http://schemas.microsoft.com/office/drawing/2014/main" id="{FA0E8583-E396-44B8-9D42-6234589F207B}"/>
              </a:ext>
            </a:extLst>
          </p:cNvPr>
          <p:cNvSpPr txBox="1"/>
          <p:nvPr/>
        </p:nvSpPr>
        <p:spPr>
          <a:xfrm>
            <a:off x="334963" y="4533603"/>
            <a:ext cx="11522075" cy="1815882"/>
          </a:xfrm>
          <a:prstGeom prst="rect">
            <a:avLst/>
          </a:prstGeom>
          <a:noFill/>
        </p:spPr>
        <p:txBody>
          <a:bodyPr wrap="square">
            <a:spAutoFit/>
          </a:bodyPr>
          <a:lstStyle/>
          <a:p>
            <a:r>
              <a:rPr lang="en-US" sz="1400" dirty="0"/>
              <a:t>The method of switching transistors of a 3-phase bridge circuit should ensure:
1. Equivalent load for each piece of switching equipment.
2. Constancy or immutability of the structure of the power part of the inverter, i.e. so that the load circuit of the inverter, formed at different intervals of the switching period, does not break and does not significantly change its resistance at the moments of current flow in it.
3. The reversibility of electrical energy flows from the primary power source to the load and vice versa.
4. With any method of switching the transistor keys of the bridge it is necessary to exclude the simultaneous witch-on state of both switches in the half-bridge
</a:t>
            </a:r>
            <a:endParaRPr lang="ru-RU" sz="1400" dirty="0"/>
          </a:p>
        </p:txBody>
      </p:sp>
      <p:pic>
        <p:nvPicPr>
          <p:cNvPr id="6" name="Рисунок 5">
            <a:extLst>
              <a:ext uri="{FF2B5EF4-FFF2-40B4-BE49-F238E27FC236}">
                <a16:creationId xmlns:a16="http://schemas.microsoft.com/office/drawing/2014/main" id="{D5DFCF5F-CFCF-28C4-0D95-FD72BB9FDA39}"/>
              </a:ext>
            </a:extLst>
          </p:cNvPr>
          <p:cNvPicPr>
            <a:picLocks noChangeAspect="1"/>
          </p:cNvPicPr>
          <p:nvPr/>
        </p:nvPicPr>
        <p:blipFill rotWithShape="1">
          <a:blip r:embed="rId4"/>
          <a:srcRect t="5346"/>
          <a:stretch/>
        </p:blipFill>
        <p:spPr>
          <a:xfrm>
            <a:off x="561150" y="2501900"/>
            <a:ext cx="6395294" cy="1156022"/>
          </a:xfrm>
          <a:prstGeom prst="rect">
            <a:avLst/>
          </a:prstGeom>
        </p:spPr>
      </p:pic>
      <p:sp>
        <p:nvSpPr>
          <p:cNvPr id="3" name="Прямоугольник 2">
            <a:extLst>
              <a:ext uri="{FF2B5EF4-FFF2-40B4-BE49-F238E27FC236}">
                <a16:creationId xmlns:a16="http://schemas.microsoft.com/office/drawing/2014/main" id="{26F39D3E-B4B5-53DF-F865-F873D74AAC71}"/>
              </a:ext>
            </a:extLst>
          </p:cNvPr>
          <p:cNvSpPr/>
          <p:nvPr/>
        </p:nvSpPr>
        <p:spPr>
          <a:xfrm>
            <a:off x="10588624" y="1992563"/>
            <a:ext cx="1168400" cy="2057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0A24B38D-C893-5727-7925-6AF898E1D3DB}"/>
              </a:ext>
            </a:extLst>
          </p:cNvPr>
          <p:cNvSpPr txBox="1"/>
          <p:nvPr/>
        </p:nvSpPr>
        <p:spPr>
          <a:xfrm>
            <a:off x="7437215" y="1623231"/>
            <a:ext cx="2041969" cy="369332"/>
          </a:xfrm>
          <a:prstGeom prst="rect">
            <a:avLst/>
          </a:prstGeom>
          <a:noFill/>
        </p:spPr>
        <p:txBody>
          <a:bodyPr wrap="none" rtlCol="0">
            <a:spAutoFit/>
          </a:bodyPr>
          <a:lstStyle/>
          <a:p>
            <a:r>
              <a:rPr lang="en-US" dirty="0"/>
              <a:t>“Leg” or half-bridge</a:t>
            </a:r>
            <a:endParaRPr lang="ru-RU" dirty="0"/>
          </a:p>
        </p:txBody>
      </p:sp>
      <p:sp>
        <p:nvSpPr>
          <p:cNvPr id="5" name="Прямоугольник 4">
            <a:extLst>
              <a:ext uri="{FF2B5EF4-FFF2-40B4-BE49-F238E27FC236}">
                <a16:creationId xmlns:a16="http://schemas.microsoft.com/office/drawing/2014/main" id="{5BC4A24C-CE08-2253-ECC8-67B77315A281}"/>
              </a:ext>
            </a:extLst>
          </p:cNvPr>
          <p:cNvSpPr/>
          <p:nvPr/>
        </p:nvSpPr>
        <p:spPr>
          <a:xfrm>
            <a:off x="9307512" y="1993599"/>
            <a:ext cx="1168400" cy="2057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B756A248-1F04-F7C2-E0B6-A22DB8A5D9FA}"/>
              </a:ext>
            </a:extLst>
          </p:cNvPr>
          <p:cNvSpPr/>
          <p:nvPr/>
        </p:nvSpPr>
        <p:spPr>
          <a:xfrm>
            <a:off x="8026400" y="1992563"/>
            <a:ext cx="1168400" cy="2057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2252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180-degree switching method</a:t>
            </a:r>
            <a:endParaRPr lang="ru-RU" dirty="0"/>
          </a:p>
        </p:txBody>
      </p:sp>
      <p:sp>
        <p:nvSpPr>
          <p:cNvPr id="9" name="TextBox 8">
            <a:extLst>
              <a:ext uri="{FF2B5EF4-FFF2-40B4-BE49-F238E27FC236}">
                <a16:creationId xmlns:a16="http://schemas.microsoft.com/office/drawing/2014/main" id="{5E9CFE12-EF0B-4A02-AD86-57FAD20ECE4C}"/>
              </a:ext>
            </a:extLst>
          </p:cNvPr>
          <p:cNvSpPr txBox="1"/>
          <p:nvPr/>
        </p:nvSpPr>
        <p:spPr>
          <a:xfrm>
            <a:off x="7429500" y="4545013"/>
            <a:ext cx="4424248" cy="1477328"/>
          </a:xfrm>
          <a:prstGeom prst="rect">
            <a:avLst/>
          </a:prstGeom>
          <a:noFill/>
        </p:spPr>
        <p:txBody>
          <a:bodyPr wrap="square">
            <a:spAutoFit/>
          </a:bodyPr>
          <a:lstStyle/>
          <a:p>
            <a:r>
              <a:rPr lang="en-US" dirty="0"/>
              <a:t>During the period of adjustable frequency, six intervals and six different combinations of open and closed bridge transistors can be distinguished. 
</a:t>
            </a:r>
            <a:endParaRPr lang="ru-RU" dirty="0"/>
          </a:p>
        </p:txBody>
      </p:sp>
      <p:pic>
        <p:nvPicPr>
          <p:cNvPr id="6" name="Рисунок 5">
            <a:extLst>
              <a:ext uri="{FF2B5EF4-FFF2-40B4-BE49-F238E27FC236}">
                <a16:creationId xmlns:a16="http://schemas.microsoft.com/office/drawing/2014/main" id="{A884A5ED-7E6F-82CB-B047-5EA45ABEF3CE}"/>
              </a:ext>
            </a:extLst>
          </p:cNvPr>
          <p:cNvPicPr/>
          <p:nvPr/>
        </p:nvPicPr>
        <p:blipFill>
          <a:blip r:embed="rId3" cstate="print"/>
          <a:srcRect/>
          <a:stretch>
            <a:fillRect/>
          </a:stretch>
        </p:blipFill>
        <p:spPr bwMode="auto">
          <a:xfrm>
            <a:off x="5064359" y="1057947"/>
            <a:ext cx="6789389" cy="3220648"/>
          </a:xfrm>
          <a:prstGeom prst="rect">
            <a:avLst/>
          </a:prstGeom>
          <a:noFill/>
          <a:ln w="9525">
            <a:noFill/>
            <a:miter lim="800000"/>
            <a:headEnd/>
            <a:tailEnd/>
          </a:ln>
        </p:spPr>
      </p:pic>
      <p:cxnSp>
        <p:nvCxnSpPr>
          <p:cNvPr id="3" name="Прямая соединительная линия 2">
            <a:extLst>
              <a:ext uri="{FF2B5EF4-FFF2-40B4-BE49-F238E27FC236}">
                <a16:creationId xmlns:a16="http://schemas.microsoft.com/office/drawing/2014/main" id="{0E81B78E-53C2-1C52-4FF6-B1CFD26CCACD}"/>
              </a:ext>
            </a:extLst>
          </p:cNvPr>
          <p:cNvCxnSpPr>
            <a:cxnSpLocks/>
          </p:cNvCxnSpPr>
          <p:nvPr/>
        </p:nvCxnSpPr>
        <p:spPr>
          <a:xfrm>
            <a:off x="85352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84F12CFF-A865-3B75-A9B1-AA05B49BE87C}"/>
              </a:ext>
            </a:extLst>
          </p:cNvPr>
          <p:cNvCxnSpPr>
            <a:cxnSpLocks/>
          </p:cNvCxnSpPr>
          <p:nvPr/>
        </p:nvCxnSpPr>
        <p:spPr>
          <a:xfrm>
            <a:off x="55634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6" name="Рисунок 15">
            <a:extLst>
              <a:ext uri="{FF2B5EF4-FFF2-40B4-BE49-F238E27FC236}">
                <a16:creationId xmlns:a16="http://schemas.microsoft.com/office/drawing/2014/main" id="{ACC1B251-D07F-3471-DB6F-1BF848B1F068}"/>
              </a:ext>
            </a:extLst>
          </p:cNvPr>
          <p:cNvPicPr>
            <a:picLocks noChangeAspect="1"/>
          </p:cNvPicPr>
          <p:nvPr/>
        </p:nvPicPr>
        <p:blipFill>
          <a:blip r:embed="rId4"/>
          <a:stretch>
            <a:fillRect/>
          </a:stretch>
        </p:blipFill>
        <p:spPr>
          <a:xfrm>
            <a:off x="115929" y="4266041"/>
            <a:ext cx="6419089" cy="2269856"/>
          </a:xfrm>
          <a:prstGeom prst="rect">
            <a:avLst/>
          </a:prstGeom>
        </p:spPr>
      </p:pic>
      <p:grpSp>
        <p:nvGrpSpPr>
          <p:cNvPr id="17" name="Группа 16">
            <a:extLst>
              <a:ext uri="{FF2B5EF4-FFF2-40B4-BE49-F238E27FC236}">
                <a16:creationId xmlns:a16="http://schemas.microsoft.com/office/drawing/2014/main" id="{54259590-A85E-A168-1079-60E55B6FB3CC}"/>
              </a:ext>
            </a:extLst>
          </p:cNvPr>
          <p:cNvGrpSpPr/>
          <p:nvPr/>
        </p:nvGrpSpPr>
        <p:grpSpPr>
          <a:xfrm>
            <a:off x="-1" y="1002872"/>
            <a:ext cx="5061070" cy="3220648"/>
            <a:chOff x="-1" y="1002872"/>
            <a:chExt cx="5061070" cy="3220648"/>
          </a:xfrm>
        </p:grpSpPr>
        <p:pic>
          <p:nvPicPr>
            <p:cNvPr id="7" name="Рисунок 6">
              <a:extLst>
                <a:ext uri="{FF2B5EF4-FFF2-40B4-BE49-F238E27FC236}">
                  <a16:creationId xmlns:a16="http://schemas.microsoft.com/office/drawing/2014/main" id="{F53AD228-BB2B-8AA7-5866-007F587EE94A}"/>
                </a:ext>
              </a:extLst>
            </p:cNvPr>
            <p:cNvPicPr/>
            <p:nvPr/>
          </p:nvPicPr>
          <p:blipFill>
            <a:blip r:embed="rId5" cstate="print"/>
            <a:srcRect/>
            <a:stretch>
              <a:fillRect/>
            </a:stretch>
          </p:blipFill>
          <p:spPr bwMode="auto">
            <a:xfrm>
              <a:off x="115929" y="1002872"/>
              <a:ext cx="4945140" cy="3220648"/>
            </a:xfrm>
            <a:prstGeom prst="rect">
              <a:avLst/>
            </a:prstGeom>
            <a:noFill/>
            <a:ln w="9525">
              <a:noFill/>
              <a:miter lim="800000"/>
              <a:headEnd/>
              <a:tailEnd/>
            </a:ln>
          </p:spPr>
        </p:pic>
        <p:pic>
          <p:nvPicPr>
            <p:cNvPr id="18" name="Рисунок 17">
              <a:extLst>
                <a:ext uri="{FF2B5EF4-FFF2-40B4-BE49-F238E27FC236}">
                  <a16:creationId xmlns:a16="http://schemas.microsoft.com/office/drawing/2014/main" id="{C1B3D4F5-C1E2-F2A4-1E5F-EF8882AD8EEA}"/>
                </a:ext>
              </a:extLst>
            </p:cNvPr>
            <p:cNvPicPr>
              <a:picLocks noChangeAspect="1"/>
            </p:cNvPicPr>
            <p:nvPr/>
          </p:nvPicPr>
          <p:blipFill rotWithShape="1">
            <a:blip r:embed="rId4"/>
            <a:srcRect l="2572" t="10399" r="86448"/>
            <a:stretch/>
          </p:blipFill>
          <p:spPr>
            <a:xfrm>
              <a:off x="-1" y="1125538"/>
              <a:ext cx="704851" cy="2386012"/>
            </a:xfrm>
            <a:prstGeom prst="rect">
              <a:avLst/>
            </a:prstGeom>
          </p:spPr>
        </p:pic>
      </p:grpSp>
    </p:spTree>
    <p:extLst>
      <p:ext uri="{BB962C8B-B14F-4D97-AF65-F5344CB8AC3E}">
        <p14:creationId xmlns:p14="http://schemas.microsoft.com/office/powerpoint/2010/main" val="73870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180-degree switching method</a:t>
            </a:r>
            <a:endParaRPr lang="ru-RU" dirty="0"/>
          </a:p>
        </p:txBody>
      </p:sp>
      <p:pic>
        <p:nvPicPr>
          <p:cNvPr id="8" name="Рисунок 7">
            <a:extLst>
              <a:ext uri="{FF2B5EF4-FFF2-40B4-BE49-F238E27FC236}">
                <a16:creationId xmlns:a16="http://schemas.microsoft.com/office/drawing/2014/main" id="{082B8065-4E34-4628-8D56-4ADD264F89A3}"/>
              </a:ext>
            </a:extLst>
          </p:cNvPr>
          <p:cNvPicPr/>
          <p:nvPr/>
        </p:nvPicPr>
        <p:blipFill>
          <a:blip r:embed="rId3" cstate="print"/>
          <a:srcRect/>
          <a:stretch>
            <a:fillRect/>
          </a:stretch>
        </p:blipFill>
        <p:spPr bwMode="auto">
          <a:xfrm>
            <a:off x="5064359" y="1057947"/>
            <a:ext cx="6789389" cy="3220648"/>
          </a:xfrm>
          <a:prstGeom prst="rect">
            <a:avLst/>
          </a:prstGeom>
          <a:noFill/>
          <a:ln w="9525">
            <a:noFill/>
            <a:miter lim="800000"/>
            <a:headEnd/>
            <a:tailEnd/>
          </a:ln>
        </p:spPr>
      </p:pic>
      <p:sp>
        <p:nvSpPr>
          <p:cNvPr id="11" name="TextBox 10">
            <a:extLst>
              <a:ext uri="{FF2B5EF4-FFF2-40B4-BE49-F238E27FC236}">
                <a16:creationId xmlns:a16="http://schemas.microsoft.com/office/drawing/2014/main" id="{2DA4DCDF-C513-44A1-8CB5-F60E1C76B2C7}"/>
              </a:ext>
            </a:extLst>
          </p:cNvPr>
          <p:cNvSpPr txBox="1"/>
          <p:nvPr/>
        </p:nvSpPr>
        <p:spPr>
          <a:xfrm>
            <a:off x="334963" y="4590834"/>
            <a:ext cx="11522075"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all transistors of the bridge are fed with control pulses of 180 degrees in a certain sequence, when the shift of the moments of switch on the transistors is 60 degrees.  
at any given time, three transistors are open at the same time – two upper, one lower or vice versa: two lower and one upper</a:t>
            </a:r>
            <a:r>
              <a:rPr lang="ru-RU" dirty="0">
                <a:latin typeface="Times New Roman" panose="02020603050405020304" pitchFamily="18" charset="0"/>
                <a:ea typeface="Calibri" panose="020F0502020204030204" pitchFamily="34" charset="0"/>
              </a:rPr>
              <a:t>.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rPr>
              <a:t>in this case, the linear and phase voltages must be shifted between themselves by 120 degrees.</a:t>
            </a:r>
            <a:r>
              <a:rPr lang="ru-RU" dirty="0">
                <a:latin typeface="Times New Roman" panose="02020603050405020304" pitchFamily="18" charset="0"/>
                <a:ea typeface="Calibri" panose="020F0502020204030204" pitchFamily="34" charset="0"/>
              </a:rPr>
              <a:t>.</a:t>
            </a:r>
            <a:endParaRPr lang="ru-RU" dirty="0"/>
          </a:p>
        </p:txBody>
      </p:sp>
      <p:grpSp>
        <p:nvGrpSpPr>
          <p:cNvPr id="7" name="Группа 6">
            <a:extLst>
              <a:ext uri="{FF2B5EF4-FFF2-40B4-BE49-F238E27FC236}">
                <a16:creationId xmlns:a16="http://schemas.microsoft.com/office/drawing/2014/main" id="{519D2421-8D24-E6AD-570E-9A44821AD952}"/>
              </a:ext>
            </a:extLst>
          </p:cNvPr>
          <p:cNvGrpSpPr/>
          <p:nvPr/>
        </p:nvGrpSpPr>
        <p:grpSpPr>
          <a:xfrm>
            <a:off x="-1" y="1002872"/>
            <a:ext cx="5061070" cy="3220648"/>
            <a:chOff x="-1" y="1002872"/>
            <a:chExt cx="5061070" cy="3220648"/>
          </a:xfrm>
        </p:grpSpPr>
        <p:pic>
          <p:nvPicPr>
            <p:cNvPr id="9" name="Рисунок 8">
              <a:extLst>
                <a:ext uri="{FF2B5EF4-FFF2-40B4-BE49-F238E27FC236}">
                  <a16:creationId xmlns:a16="http://schemas.microsoft.com/office/drawing/2014/main" id="{B6797469-175C-391F-B5F2-38F78BCD8982}"/>
                </a:ext>
              </a:extLst>
            </p:cNvPr>
            <p:cNvPicPr/>
            <p:nvPr/>
          </p:nvPicPr>
          <p:blipFill>
            <a:blip r:embed="rId4" cstate="print"/>
            <a:srcRect/>
            <a:stretch>
              <a:fillRect/>
            </a:stretch>
          </p:blipFill>
          <p:spPr bwMode="auto">
            <a:xfrm>
              <a:off x="115929" y="1002872"/>
              <a:ext cx="4945140" cy="3220648"/>
            </a:xfrm>
            <a:prstGeom prst="rect">
              <a:avLst/>
            </a:prstGeom>
            <a:noFill/>
            <a:ln w="9525">
              <a:noFill/>
              <a:miter lim="800000"/>
              <a:headEnd/>
              <a:tailEnd/>
            </a:ln>
          </p:spPr>
        </p:pic>
        <p:pic>
          <p:nvPicPr>
            <p:cNvPr id="10" name="Рисунок 9">
              <a:extLst>
                <a:ext uri="{FF2B5EF4-FFF2-40B4-BE49-F238E27FC236}">
                  <a16:creationId xmlns:a16="http://schemas.microsoft.com/office/drawing/2014/main" id="{C322D457-10FC-C529-23C5-BDFCA5003620}"/>
                </a:ext>
              </a:extLst>
            </p:cNvPr>
            <p:cNvPicPr>
              <a:picLocks noChangeAspect="1"/>
            </p:cNvPicPr>
            <p:nvPr/>
          </p:nvPicPr>
          <p:blipFill rotWithShape="1">
            <a:blip r:embed="rId5"/>
            <a:srcRect l="2572" t="10399" r="86448"/>
            <a:stretch/>
          </p:blipFill>
          <p:spPr>
            <a:xfrm>
              <a:off x="-1" y="1125538"/>
              <a:ext cx="704851" cy="2386012"/>
            </a:xfrm>
            <a:prstGeom prst="rect">
              <a:avLst/>
            </a:prstGeom>
          </p:spPr>
        </p:pic>
      </p:grpSp>
      <p:cxnSp>
        <p:nvCxnSpPr>
          <p:cNvPr id="2" name="Прямая соединительная линия 1">
            <a:extLst>
              <a:ext uri="{FF2B5EF4-FFF2-40B4-BE49-F238E27FC236}">
                <a16:creationId xmlns:a16="http://schemas.microsoft.com/office/drawing/2014/main" id="{188E7BB7-F24B-334E-C543-9951F8D02AFE}"/>
              </a:ext>
            </a:extLst>
          </p:cNvPr>
          <p:cNvCxnSpPr>
            <a:cxnSpLocks/>
          </p:cNvCxnSpPr>
          <p:nvPr/>
        </p:nvCxnSpPr>
        <p:spPr>
          <a:xfrm>
            <a:off x="85352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 name="Прямая соединительная линия 2">
            <a:extLst>
              <a:ext uri="{FF2B5EF4-FFF2-40B4-BE49-F238E27FC236}">
                <a16:creationId xmlns:a16="http://schemas.microsoft.com/office/drawing/2014/main" id="{54838D25-B75F-4D9A-5698-9143439EE852}"/>
              </a:ext>
            </a:extLst>
          </p:cNvPr>
          <p:cNvCxnSpPr>
            <a:cxnSpLocks/>
          </p:cNvCxnSpPr>
          <p:nvPr/>
        </p:nvCxnSpPr>
        <p:spPr>
          <a:xfrm>
            <a:off x="55634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76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180-degree switching method</a:t>
            </a:r>
            <a:endParaRPr lang="ru-RU" dirty="0"/>
          </a:p>
        </p:txBody>
      </p:sp>
      <p:sp>
        <p:nvSpPr>
          <p:cNvPr id="9" name="TextBox 8">
            <a:extLst>
              <a:ext uri="{FF2B5EF4-FFF2-40B4-BE49-F238E27FC236}">
                <a16:creationId xmlns:a16="http://schemas.microsoft.com/office/drawing/2014/main" id="{5E9CFE12-EF0B-4A02-AD86-57FAD20ECE4C}"/>
              </a:ext>
            </a:extLst>
          </p:cNvPr>
          <p:cNvSpPr txBox="1"/>
          <p:nvPr/>
        </p:nvSpPr>
        <p:spPr>
          <a:xfrm>
            <a:off x="1785621" y="3513480"/>
            <a:ext cx="8674417" cy="523220"/>
          </a:xfrm>
          <a:prstGeom prst="rect">
            <a:avLst/>
          </a:prstGeom>
          <a:noFill/>
        </p:spPr>
        <p:txBody>
          <a:bodyPr wrap="square">
            <a:spAutoFit/>
          </a:bodyPr>
          <a:lstStyle/>
          <a:p>
            <a:r>
              <a:rPr lang="ru-RU" sz="1400"/>
              <a:t>За время периода регулируемой частоты можно выделить шесть интервалов различных сочетаний открытых и закрытых транзисторов моста.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CCC8540-46A5-4FA9-A81F-83701BEA594C}"/>
                  </a:ext>
                </a:extLst>
              </p:cNvPr>
              <p:cNvSpPr txBox="1"/>
              <p:nvPr/>
            </p:nvSpPr>
            <p:spPr>
              <a:xfrm>
                <a:off x="1785620" y="4170221"/>
                <a:ext cx="8562340" cy="2847959"/>
              </a:xfrm>
              <a:prstGeom prst="rect">
                <a:avLst/>
              </a:prstGeom>
              <a:noFill/>
            </p:spPr>
            <p:txBody>
              <a:bodyPr wrap="square">
                <a:spAutoFit/>
              </a:bodyPr>
              <a:lstStyle/>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In this switching method windings of the three-phase motor are  star-connected, and the ratio of the amplitudes of the harmonic components of the quasi-sinusoidal voltage in the phase of the machine to the amplitude of the first (main) harmonic will be:
</a:t>
                </a:r>
                <a:r>
                  <a:rPr lang="ru-RU" sz="1400" dirty="0">
                    <a:latin typeface="Times New Roman" panose="02020603050405020304" pitchFamily="18" charset="0"/>
                    <a:ea typeface="Calibri" panose="020F0502020204030204" pitchFamily="34" charset="0"/>
                  </a:rPr>
                  <a:t> </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ru-RU" sz="1400" dirty="0">
                    <a:latin typeface="Times New Roman" panose="02020603050405020304" pitchFamily="18" charset="0"/>
                    <a:ea typeface="Calibri" panose="020F0502020204030204" pitchFamily="34" charset="0"/>
                  </a:rPr>
                  <a:t>                   </a:t>
                </a: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ru-RU" sz="1400" i="1">
                                <a:latin typeface="Cambria Math" panose="02040503050406030204" pitchFamily="18" charset="0"/>
                                <a:ea typeface="Calibri" panose="020F0502020204030204" pitchFamily="34" charset="0"/>
                                <a:cs typeface="Times New Roman" panose="02020603050405020304" pitchFamily="18" charset="0"/>
                              </a:rPr>
                            </m:ctrlPr>
                          </m:funcPr>
                          <m:fName>
                            <m:r>
                              <a:rPr lang="ru-RU" sz="1400" i="1">
                                <a:latin typeface="Cambria Math" panose="02040503050406030204" pitchFamily="18" charset="0"/>
                                <a:ea typeface="Calibri" panose="020F0502020204030204" pitchFamily="34" charset="0"/>
                                <a:cs typeface="Times New Roman" panose="02020603050405020304" pitchFamily="18" charset="0"/>
                              </a:rPr>
                              <m:t>𝑈𝑚</m:t>
                            </m:r>
                          </m:fName>
                          <m:e>
                            <m:r>
                              <a:rPr lang="ru-RU" sz="1400" i="1">
                                <a:latin typeface="Cambria Math" panose="02040503050406030204" pitchFamily="18" charset="0"/>
                                <a:ea typeface="Calibri" panose="020F0502020204030204" pitchFamily="34" charset="0"/>
                                <a:cs typeface="Times New Roman" panose="02020603050405020304" pitchFamily="18" charset="0"/>
                              </a:rPr>
                              <m:t>(</m:t>
                            </m:r>
                          </m:e>
                        </m:func>
                        <m:func>
                          <m:funcPr>
                            <m:ctrlPr>
                              <a:rPr lang="ru-RU" sz="1400" i="1">
                                <a:latin typeface="Cambria Math" panose="02040503050406030204" pitchFamily="18" charset="0"/>
                                <a:ea typeface="Calibri" panose="020F0502020204030204" pitchFamily="34" charset="0"/>
                                <a:cs typeface="Times New Roman" panose="02020603050405020304" pitchFamily="18" charset="0"/>
                              </a:rPr>
                            </m:ctrlPr>
                          </m:funcPr>
                          <m:fName>
                            <m:r>
                              <a:rPr lang="ru-RU" sz="1400" i="1">
                                <a:latin typeface="Cambria Math" panose="02040503050406030204" pitchFamily="18" charset="0"/>
                                <a:ea typeface="Calibri" panose="020F0502020204030204" pitchFamily="34" charset="0"/>
                                <a:cs typeface="Times New Roman" panose="02020603050405020304" pitchFamily="18" charset="0"/>
                              </a:rPr>
                              <m:t>𝑘</m:t>
                            </m:r>
                          </m:fName>
                          <m:e>
                            <m:r>
                              <a:rPr lang="ru-RU" sz="1400" i="1">
                                <a:latin typeface="Cambria Math" panose="02040503050406030204" pitchFamily="18" charset="0"/>
                                <a:ea typeface="Calibri" panose="020F0502020204030204" pitchFamily="34" charset="0"/>
                                <a:cs typeface="Times New Roman" panose="02020603050405020304" pitchFamily="18" charset="0"/>
                              </a:rPr>
                              <m:t>)</m:t>
                            </m:r>
                          </m:e>
                        </m:func>
                      </m:num>
                      <m:den>
                        <m:func>
                          <m:funcPr>
                            <m:ctrlPr>
                              <a:rPr lang="ru-RU" sz="1400" i="1">
                                <a:latin typeface="Cambria Math" panose="02040503050406030204" pitchFamily="18" charset="0"/>
                                <a:ea typeface="Calibri" panose="020F0502020204030204" pitchFamily="34" charset="0"/>
                                <a:cs typeface="Times New Roman" panose="02020603050405020304" pitchFamily="18" charset="0"/>
                              </a:rPr>
                            </m:ctrlPr>
                          </m:funcPr>
                          <m:fName>
                            <m:r>
                              <a:rPr lang="ru-RU" sz="1400" i="1">
                                <a:latin typeface="Cambria Math" panose="02040503050406030204" pitchFamily="18" charset="0"/>
                                <a:ea typeface="Calibri" panose="020F0502020204030204" pitchFamily="34" charset="0"/>
                                <a:cs typeface="Times New Roman" panose="02020603050405020304" pitchFamily="18" charset="0"/>
                              </a:rPr>
                              <m:t>𝑈𝑚</m:t>
                            </m:r>
                          </m:fName>
                          <m:e>
                            <m:r>
                              <a:rPr lang="ru-RU" sz="1400" i="1">
                                <a:latin typeface="Cambria Math" panose="02040503050406030204" pitchFamily="18" charset="0"/>
                                <a:ea typeface="Calibri" panose="020F0502020204030204" pitchFamily="34" charset="0"/>
                                <a:cs typeface="Times New Roman" panose="02020603050405020304" pitchFamily="18" charset="0"/>
                              </a:rPr>
                              <m:t>(</m:t>
                            </m:r>
                          </m:e>
                        </m:func>
                        <m:r>
                          <a:rPr lang="ru-RU" sz="1400" i="1">
                            <a:latin typeface="Cambria Math" panose="02040503050406030204" pitchFamily="18" charset="0"/>
                            <a:ea typeface="Calibri" panose="020F0502020204030204" pitchFamily="34" charset="0"/>
                            <a:cs typeface="Times New Roman" panose="02020603050405020304" pitchFamily="18" charset="0"/>
                          </a:rPr>
                          <m:t>1)</m:t>
                        </m:r>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1</m:t>
                        </m:r>
                      </m:num>
                      <m:den>
                        <m:r>
                          <a:rPr lang="ru-RU" sz="1400" i="1">
                            <a:latin typeface="Cambria Math" panose="02040503050406030204" pitchFamily="18" charset="0"/>
                            <a:ea typeface="Calibri" panose="020F0502020204030204" pitchFamily="34" charset="0"/>
                            <a:cs typeface="Times New Roman" panose="02020603050405020304" pitchFamily="18" charset="0"/>
                          </a:rPr>
                          <m:t>𝑘</m:t>
                        </m:r>
                      </m:den>
                    </m:f>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where</a:t>
                </a:r>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k</a:t>
                </a:r>
                <a:r>
                  <a:rPr lang="ru-RU" sz="1400" dirty="0">
                    <a:latin typeface="Times New Roman" panose="02020603050405020304" pitchFamily="18" charset="0"/>
                    <a:ea typeface="Calibri" panose="020F0502020204030204" pitchFamily="34" charset="0"/>
                  </a:rPr>
                  <a:t>=6</a:t>
                </a:r>
                <a:r>
                  <a:rPr lang="en-US" sz="1400" dirty="0">
                    <a:latin typeface="Times New Roman" panose="02020603050405020304" pitchFamily="18" charset="0"/>
                    <a:ea typeface="Calibri" panose="020F0502020204030204" pitchFamily="34" charset="0"/>
                  </a:rPr>
                  <a:t>n</a:t>
                </a:r>
                <a:r>
                  <a:rPr lang="en-US" sz="1400" dirty="0">
                    <a:latin typeface="Symbol" panose="05050102010706020507" pitchFamily="18" charset="2"/>
                    <a:ea typeface="Symbol" panose="05050102010706020507" pitchFamily="18" charset="2"/>
                    <a:cs typeface="Symbol" panose="05050102010706020507" pitchFamily="18" charset="2"/>
                  </a:rPr>
                  <a:t>±</a:t>
                </a:r>
                <a:r>
                  <a:rPr lang="ru-RU" sz="1400" dirty="0">
                    <a:latin typeface="Times New Roman" panose="02020603050405020304" pitchFamily="18" charset="0"/>
                    <a:ea typeface="Calibri" panose="020F0502020204030204" pitchFamily="34" charset="0"/>
                  </a:rPr>
                  <a:t>1, n=0,1,2,3…</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ru-RU" sz="1400" dirty="0">
                    <a:latin typeface="Calibri" panose="020F0502020204030204" pitchFamily="34" charset="0"/>
                    <a:ea typeface="Calibri" panose="020F0502020204030204" pitchFamily="34" charset="0"/>
                  </a:rPr>
                  <a:t> </a:t>
                </a:r>
              </a:p>
              <a:p>
                <a:pPr>
                  <a:lnSpc>
                    <a:spcPct val="115000"/>
                  </a:lnSpc>
                  <a:spcAft>
                    <a:spcPts val="1000"/>
                  </a:spcAft>
                </a:pPr>
                <a:r>
                  <a:rPr lang="en-US" sz="1400" dirty="0">
                    <a:latin typeface="Times New Roman" panose="02020603050405020304" pitchFamily="18" charset="0"/>
                    <a:ea typeface="Calibri" panose="020F0502020204030204" pitchFamily="34" charset="0"/>
                  </a:rPr>
                  <a:t>That is, all even harmonics are absent in the harmonic composition, as well as odd multiples of the 3rd.
</a:t>
                </a:r>
                <a:endParaRPr lang="ru-RU" sz="1400" dirty="0">
                  <a:latin typeface="Calibri" panose="020F0502020204030204" pitchFamily="34" charset="0"/>
                  <a:ea typeface="Calibri" panose="020F0502020204030204" pitchFamily="34" charset="0"/>
                </a:endParaRPr>
              </a:p>
            </p:txBody>
          </p:sp>
        </mc:Choice>
        <mc:Fallback xmlns="">
          <p:sp>
            <p:nvSpPr>
              <p:cNvPr id="10" name="TextBox 9">
                <a:extLst>
                  <a:ext uri="{FF2B5EF4-FFF2-40B4-BE49-F238E27FC236}">
                    <a16:creationId xmlns:a16="http://schemas.microsoft.com/office/drawing/2014/main" id="{6CCC8540-46A5-4FA9-A81F-83701BEA594C}"/>
                  </a:ext>
                </a:extLst>
              </p:cNvPr>
              <p:cNvSpPr txBox="1">
                <a:spLocks noRot="1" noChangeAspect="1" noMove="1" noResize="1" noEditPoints="1" noAdjustHandles="1" noChangeArrowheads="1" noChangeShapeType="1" noTextEdit="1"/>
              </p:cNvSpPr>
              <p:nvPr/>
            </p:nvSpPr>
            <p:spPr>
              <a:xfrm>
                <a:off x="1785620" y="4170221"/>
                <a:ext cx="8562340" cy="2847959"/>
              </a:xfrm>
              <a:prstGeom prst="rect">
                <a:avLst/>
              </a:prstGeom>
              <a:blipFill>
                <a:blip r:embed="rId3"/>
                <a:stretch>
                  <a:fillRect l="-214" r="-142"/>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B727BD3B-6722-1260-8C22-C2126D12206D}"/>
              </a:ext>
            </a:extLst>
          </p:cNvPr>
          <p:cNvPicPr/>
          <p:nvPr/>
        </p:nvPicPr>
        <p:blipFill>
          <a:blip r:embed="rId4" cstate="print"/>
          <a:srcRect/>
          <a:stretch>
            <a:fillRect/>
          </a:stretch>
        </p:blipFill>
        <p:spPr bwMode="auto">
          <a:xfrm>
            <a:off x="5064359" y="1057947"/>
            <a:ext cx="6789389" cy="3220648"/>
          </a:xfrm>
          <a:prstGeom prst="rect">
            <a:avLst/>
          </a:prstGeom>
          <a:noFill/>
          <a:ln w="9525">
            <a:noFill/>
            <a:miter lim="800000"/>
            <a:headEnd/>
            <a:tailEnd/>
          </a:ln>
        </p:spPr>
      </p:pic>
      <p:grpSp>
        <p:nvGrpSpPr>
          <p:cNvPr id="12" name="Группа 11">
            <a:extLst>
              <a:ext uri="{FF2B5EF4-FFF2-40B4-BE49-F238E27FC236}">
                <a16:creationId xmlns:a16="http://schemas.microsoft.com/office/drawing/2014/main" id="{5107500C-F4FB-57F6-CDCC-1B67EA44D238}"/>
              </a:ext>
            </a:extLst>
          </p:cNvPr>
          <p:cNvGrpSpPr/>
          <p:nvPr/>
        </p:nvGrpSpPr>
        <p:grpSpPr>
          <a:xfrm>
            <a:off x="-1" y="1002872"/>
            <a:ext cx="5061070" cy="3220648"/>
            <a:chOff x="-1" y="1002872"/>
            <a:chExt cx="5061070" cy="3220648"/>
          </a:xfrm>
        </p:grpSpPr>
        <p:pic>
          <p:nvPicPr>
            <p:cNvPr id="13" name="Рисунок 12">
              <a:extLst>
                <a:ext uri="{FF2B5EF4-FFF2-40B4-BE49-F238E27FC236}">
                  <a16:creationId xmlns:a16="http://schemas.microsoft.com/office/drawing/2014/main" id="{482D5132-4ADF-A2BA-657B-5F6CF9FFE14D}"/>
                </a:ext>
              </a:extLst>
            </p:cNvPr>
            <p:cNvPicPr/>
            <p:nvPr/>
          </p:nvPicPr>
          <p:blipFill>
            <a:blip r:embed="rId5" cstate="print"/>
            <a:srcRect/>
            <a:stretch>
              <a:fillRect/>
            </a:stretch>
          </p:blipFill>
          <p:spPr bwMode="auto">
            <a:xfrm>
              <a:off x="115929" y="1002872"/>
              <a:ext cx="4945140" cy="3220648"/>
            </a:xfrm>
            <a:prstGeom prst="rect">
              <a:avLst/>
            </a:prstGeom>
            <a:noFill/>
            <a:ln w="9525">
              <a:noFill/>
              <a:miter lim="800000"/>
              <a:headEnd/>
              <a:tailEnd/>
            </a:ln>
          </p:spPr>
        </p:pic>
        <p:pic>
          <p:nvPicPr>
            <p:cNvPr id="14" name="Рисунок 13">
              <a:extLst>
                <a:ext uri="{FF2B5EF4-FFF2-40B4-BE49-F238E27FC236}">
                  <a16:creationId xmlns:a16="http://schemas.microsoft.com/office/drawing/2014/main" id="{25EAA7D1-78D1-E783-8F78-D308B68429BD}"/>
                </a:ext>
              </a:extLst>
            </p:cNvPr>
            <p:cNvPicPr>
              <a:picLocks noChangeAspect="1"/>
            </p:cNvPicPr>
            <p:nvPr/>
          </p:nvPicPr>
          <p:blipFill rotWithShape="1">
            <a:blip r:embed="rId6"/>
            <a:srcRect l="2572" t="10399" r="86448"/>
            <a:stretch/>
          </p:blipFill>
          <p:spPr>
            <a:xfrm>
              <a:off x="-1" y="1125538"/>
              <a:ext cx="704851" cy="2386012"/>
            </a:xfrm>
            <a:prstGeom prst="rect">
              <a:avLst/>
            </a:prstGeom>
          </p:spPr>
        </p:pic>
      </p:grpSp>
      <p:cxnSp>
        <p:nvCxnSpPr>
          <p:cNvPr id="2" name="Прямая соединительная линия 1">
            <a:extLst>
              <a:ext uri="{FF2B5EF4-FFF2-40B4-BE49-F238E27FC236}">
                <a16:creationId xmlns:a16="http://schemas.microsoft.com/office/drawing/2014/main" id="{650651E9-5279-0065-D939-B1B0046B2BD0}"/>
              </a:ext>
            </a:extLst>
          </p:cNvPr>
          <p:cNvCxnSpPr>
            <a:cxnSpLocks/>
          </p:cNvCxnSpPr>
          <p:nvPr/>
        </p:nvCxnSpPr>
        <p:spPr>
          <a:xfrm>
            <a:off x="85352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 name="Прямая соединительная линия 2">
            <a:extLst>
              <a:ext uri="{FF2B5EF4-FFF2-40B4-BE49-F238E27FC236}">
                <a16:creationId xmlns:a16="http://schemas.microsoft.com/office/drawing/2014/main" id="{3AAAF5A8-272C-8466-9143-62C09F327608}"/>
              </a:ext>
            </a:extLst>
          </p:cNvPr>
          <p:cNvCxnSpPr>
            <a:cxnSpLocks/>
          </p:cNvCxnSpPr>
          <p:nvPr/>
        </p:nvCxnSpPr>
        <p:spPr>
          <a:xfrm>
            <a:off x="5563454" y="1125538"/>
            <a:ext cx="0" cy="289401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57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120-degree switching method</a:t>
            </a:r>
            <a:endParaRPr lang="ru-RU" dirty="0"/>
          </a:p>
        </p:txBody>
      </p:sp>
      <p:pic>
        <p:nvPicPr>
          <p:cNvPr id="8" name="Рисунок 7">
            <a:extLst>
              <a:ext uri="{FF2B5EF4-FFF2-40B4-BE49-F238E27FC236}">
                <a16:creationId xmlns:a16="http://schemas.microsoft.com/office/drawing/2014/main" id="{760DA03D-74B5-43F3-8C00-7FE94EAD6723}"/>
              </a:ext>
            </a:extLst>
          </p:cNvPr>
          <p:cNvPicPr/>
          <p:nvPr/>
        </p:nvPicPr>
        <p:blipFill>
          <a:blip r:embed="rId3" cstate="print"/>
          <a:srcRect/>
          <a:stretch>
            <a:fillRect/>
          </a:stretch>
        </p:blipFill>
        <p:spPr bwMode="auto">
          <a:xfrm>
            <a:off x="5262587" y="1051968"/>
            <a:ext cx="6690677" cy="2874962"/>
          </a:xfrm>
          <a:prstGeom prst="rect">
            <a:avLst/>
          </a:prstGeom>
          <a:noFill/>
          <a:ln w="9525">
            <a:noFill/>
            <a:miter lim="800000"/>
            <a:headEnd/>
            <a:tailEnd/>
          </a:ln>
        </p:spPr>
      </p:pic>
      <p:sp>
        <p:nvSpPr>
          <p:cNvPr id="9" name="TextBox 8">
            <a:extLst>
              <a:ext uri="{FF2B5EF4-FFF2-40B4-BE49-F238E27FC236}">
                <a16:creationId xmlns:a16="http://schemas.microsoft.com/office/drawing/2014/main" id="{0CCD5C90-05A9-4396-BA05-B84195B72360}"/>
              </a:ext>
            </a:extLst>
          </p:cNvPr>
          <p:cNvSpPr txBox="1"/>
          <p:nvPr/>
        </p:nvSpPr>
        <p:spPr>
          <a:xfrm>
            <a:off x="373221" y="4178798"/>
            <a:ext cx="11445558" cy="2031325"/>
          </a:xfrm>
          <a:prstGeom prst="rect">
            <a:avLst/>
          </a:prstGeom>
          <a:noFill/>
        </p:spPr>
        <p:txBody>
          <a:bodyPr wrap="square">
            <a:spAutoFit/>
          </a:bodyPr>
          <a:lstStyle/>
          <a:p>
            <a:pPr marL="285750" indent="-285750">
              <a:buClr>
                <a:srgbClr val="00B050"/>
              </a:buClr>
              <a:buFont typeface="Wingdings" panose="05000000000000000000" pitchFamily="2" charset="2"/>
              <a:buChar char="ü"/>
            </a:pPr>
            <a:r>
              <a:rPr lang="en-US" dirty="0">
                <a:latin typeface="Times New Roman" panose="02020603050405020304" pitchFamily="18" charset="0"/>
                <a:ea typeface="Calibri" panose="020F0502020204030204" pitchFamily="34" charset="0"/>
              </a:rPr>
              <a:t>the simplest switching method</a:t>
            </a:r>
          </a:p>
          <a:p>
            <a:pPr marL="285750" indent="-285750">
              <a:buClr>
                <a:schemeClr val="tx1"/>
              </a:buClr>
              <a:buFont typeface="Courier New" panose="02070309020205020404" pitchFamily="49" charset="0"/>
              <a:buChar char="o"/>
            </a:pPr>
            <a:r>
              <a:rPr lang="en-US" dirty="0">
                <a:latin typeface="Times New Roman" panose="02020603050405020304" pitchFamily="18" charset="0"/>
                <a:ea typeface="Calibri" panose="020F0502020204030204" pitchFamily="34" charset="0"/>
              </a:rPr>
              <a:t>At any time only two bridge transistors are simultaneously switched on. </a:t>
            </a:r>
          </a:p>
          <a:p>
            <a:pPr marL="285750" indent="-285750">
              <a:buClr>
                <a:srgbClr val="FF0000"/>
              </a:buClr>
              <a:buFont typeface="Times New Roman" panose="02020603050405020304" pitchFamily="18" charset="0"/>
              <a:buChar char="×"/>
            </a:pPr>
            <a:r>
              <a:rPr lang="en-US" dirty="0">
                <a:latin typeface="Times New Roman" panose="02020603050405020304" pitchFamily="18" charset="0"/>
                <a:ea typeface="Calibri" panose="020F0502020204030204" pitchFamily="34" charset="0"/>
              </a:rPr>
              <a:t>at a certain ratio between the active and reactive resistance of the phase, does not allow to ensure the constancy (immutability) of the structure of the power circuit of the converter 
does not ensure the constancy (immutability) of the current
unlike the 180-degree law, there is a 3rd harmonic (with an amplitude of 0.333 from the 1-st), as well as all multiples of the 3-rd.</a:t>
            </a:r>
            <a:endParaRPr lang="ru-RU" dirty="0"/>
          </a:p>
        </p:txBody>
      </p:sp>
      <p:grpSp>
        <p:nvGrpSpPr>
          <p:cNvPr id="7" name="Группа 6">
            <a:extLst>
              <a:ext uri="{FF2B5EF4-FFF2-40B4-BE49-F238E27FC236}">
                <a16:creationId xmlns:a16="http://schemas.microsoft.com/office/drawing/2014/main" id="{4E7ECD56-A36A-8A48-F93B-A6BFD74B5C63}"/>
              </a:ext>
            </a:extLst>
          </p:cNvPr>
          <p:cNvGrpSpPr/>
          <p:nvPr/>
        </p:nvGrpSpPr>
        <p:grpSpPr>
          <a:xfrm>
            <a:off x="-1" y="1002872"/>
            <a:ext cx="5061070" cy="3220648"/>
            <a:chOff x="-1" y="1002872"/>
            <a:chExt cx="5061070" cy="3220648"/>
          </a:xfrm>
        </p:grpSpPr>
        <p:pic>
          <p:nvPicPr>
            <p:cNvPr id="10" name="Рисунок 9">
              <a:extLst>
                <a:ext uri="{FF2B5EF4-FFF2-40B4-BE49-F238E27FC236}">
                  <a16:creationId xmlns:a16="http://schemas.microsoft.com/office/drawing/2014/main" id="{1FEDCA25-CBDA-45FE-3735-1BBD618B25BC}"/>
                </a:ext>
              </a:extLst>
            </p:cNvPr>
            <p:cNvPicPr/>
            <p:nvPr/>
          </p:nvPicPr>
          <p:blipFill>
            <a:blip r:embed="rId4" cstate="print"/>
            <a:srcRect/>
            <a:stretch>
              <a:fillRect/>
            </a:stretch>
          </p:blipFill>
          <p:spPr bwMode="auto">
            <a:xfrm>
              <a:off x="115929" y="1002872"/>
              <a:ext cx="4945140" cy="3220648"/>
            </a:xfrm>
            <a:prstGeom prst="rect">
              <a:avLst/>
            </a:prstGeom>
            <a:noFill/>
            <a:ln w="9525">
              <a:noFill/>
              <a:miter lim="800000"/>
              <a:headEnd/>
              <a:tailEnd/>
            </a:ln>
          </p:spPr>
        </p:pic>
        <p:pic>
          <p:nvPicPr>
            <p:cNvPr id="11" name="Рисунок 10">
              <a:extLst>
                <a:ext uri="{FF2B5EF4-FFF2-40B4-BE49-F238E27FC236}">
                  <a16:creationId xmlns:a16="http://schemas.microsoft.com/office/drawing/2014/main" id="{B5B6BE99-5DA3-F944-C1C0-F4642F984A2D}"/>
                </a:ext>
              </a:extLst>
            </p:cNvPr>
            <p:cNvPicPr>
              <a:picLocks noChangeAspect="1"/>
            </p:cNvPicPr>
            <p:nvPr/>
          </p:nvPicPr>
          <p:blipFill rotWithShape="1">
            <a:blip r:embed="rId5"/>
            <a:srcRect l="2572" t="10399" r="86448"/>
            <a:stretch/>
          </p:blipFill>
          <p:spPr>
            <a:xfrm>
              <a:off x="-1" y="1125538"/>
              <a:ext cx="704851" cy="2386012"/>
            </a:xfrm>
            <a:prstGeom prst="rect">
              <a:avLst/>
            </a:prstGeom>
          </p:spPr>
        </p:pic>
      </p:grpSp>
    </p:spTree>
    <p:extLst>
      <p:ext uri="{BB962C8B-B14F-4D97-AF65-F5344CB8AC3E}">
        <p14:creationId xmlns:p14="http://schemas.microsoft.com/office/powerpoint/2010/main" val="3550138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150-degree switching method</a:t>
            </a:r>
            <a:endParaRPr lang="ru-RU" dirty="0"/>
          </a:p>
        </p:txBody>
      </p:sp>
      <p:graphicFrame>
        <p:nvGraphicFramePr>
          <p:cNvPr id="19" name="Объект 18">
            <a:extLst>
              <a:ext uri="{FF2B5EF4-FFF2-40B4-BE49-F238E27FC236}">
                <a16:creationId xmlns:a16="http://schemas.microsoft.com/office/drawing/2014/main" id="{31311CAD-9A2F-4A3B-AA14-F7DAD5681BD8}"/>
              </a:ext>
            </a:extLst>
          </p:cNvPr>
          <p:cNvGraphicFramePr>
            <a:graphicFrameLocks noChangeAspect="1"/>
          </p:cNvGraphicFramePr>
          <p:nvPr>
            <p:extLst>
              <p:ext uri="{D42A27DB-BD31-4B8C-83A1-F6EECF244321}">
                <p14:modId xmlns:p14="http://schemas.microsoft.com/office/powerpoint/2010/main" val="1435062347"/>
              </p:ext>
            </p:extLst>
          </p:nvPr>
        </p:nvGraphicFramePr>
        <p:xfrm>
          <a:off x="4572000" y="1125538"/>
          <a:ext cx="6169025" cy="5669207"/>
        </p:xfrm>
        <a:graphic>
          <a:graphicData uri="http://schemas.openxmlformats.org/presentationml/2006/ole">
            <mc:AlternateContent xmlns:mc="http://schemas.openxmlformats.org/markup-compatibility/2006">
              <mc:Choice xmlns:v="urn:schemas-microsoft-com:vml" Requires="v">
                <p:oleObj name="Worksheet" r:id="rId3" imgW="12198478" imgH="11207709" progId="Excel.Sheet.12">
                  <p:embed/>
                </p:oleObj>
              </mc:Choice>
              <mc:Fallback>
                <p:oleObj name="Worksheet" r:id="rId3" imgW="12198478" imgH="11207709" progId="Excel.Sheet.12">
                  <p:embed/>
                  <p:pic>
                    <p:nvPicPr>
                      <p:cNvPr id="19" name="Объект 18">
                        <a:extLst>
                          <a:ext uri="{FF2B5EF4-FFF2-40B4-BE49-F238E27FC236}">
                            <a16:creationId xmlns:a16="http://schemas.microsoft.com/office/drawing/2014/main" id="{31311CAD-9A2F-4A3B-AA14-F7DAD5681BD8}"/>
                          </a:ext>
                        </a:extLst>
                      </p:cNvPr>
                      <p:cNvPicPr/>
                      <p:nvPr/>
                    </p:nvPicPr>
                    <p:blipFill>
                      <a:blip r:embed="rId4"/>
                      <a:stretch>
                        <a:fillRect/>
                      </a:stretch>
                    </p:blipFill>
                    <p:spPr>
                      <a:xfrm>
                        <a:off x="4572000" y="1125538"/>
                        <a:ext cx="6169025" cy="566920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436CC7B-3962-F1D3-B151-1A052799637D}"/>
              </a:ext>
            </a:extLst>
          </p:cNvPr>
          <p:cNvSpPr txBox="1"/>
          <p:nvPr/>
        </p:nvSpPr>
        <p:spPr>
          <a:xfrm>
            <a:off x="384175" y="3238411"/>
            <a:ext cx="3730625" cy="3139321"/>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the curve of the synthesized sine wave at the principal frequency period will contain </a:t>
            </a:r>
            <a:r>
              <a:rPr lang="en-US" b="1" dirty="0">
                <a:latin typeface="Times New Roman" panose="02020603050405020304" pitchFamily="18" charset="0"/>
                <a:ea typeface="Calibri" panose="020F0502020204030204" pitchFamily="34" charset="0"/>
              </a:rPr>
              <a:t>seven levels </a:t>
            </a:r>
            <a:r>
              <a:rPr lang="en-US" dirty="0">
                <a:latin typeface="Times New Roman" panose="02020603050405020304" pitchFamily="18" charset="0"/>
                <a:ea typeface="Calibri" panose="020F0502020204030204" pitchFamily="34" charset="0"/>
              </a:rPr>
              <a:t>of DC link voltage. </a:t>
            </a:r>
            <a:endParaRPr lang="en-US"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2</a:t>
            </a:r>
            <a:r>
              <a:rPr lang="ru-RU" sz="1800" dirty="0">
                <a:effectLst/>
                <a:latin typeface="Times New Roman" panose="02020603050405020304" pitchFamily="18" charset="0"/>
                <a:ea typeface="Calibri" panose="020F0502020204030204" pitchFamily="34" charset="0"/>
              </a:rPr>
              <a:t>/3, </a:t>
            </a:r>
            <a:endParaRPr lang="en-US"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+1/2, </a:t>
            </a:r>
            <a:endParaRPr lang="en-US"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1</a:t>
            </a:r>
            <a:r>
              <a:rPr lang="ru-RU" sz="1800" dirty="0">
                <a:effectLst/>
                <a:latin typeface="Times New Roman" panose="02020603050405020304" pitchFamily="18" charset="0"/>
                <a:ea typeface="Calibri" panose="020F0502020204030204" pitchFamily="34" charset="0"/>
              </a:rPr>
              <a:t>/3, </a:t>
            </a:r>
            <a:endParaRPr lang="en-US" sz="1800" dirty="0">
              <a:effectLst/>
              <a:latin typeface="Times New Roman" panose="02020603050405020304" pitchFamily="18" charset="0"/>
              <a:ea typeface="Calibri" panose="020F0502020204030204" pitchFamily="34" charset="0"/>
            </a:endParaRPr>
          </a:p>
          <a:p>
            <a:r>
              <a:rPr lang="ru-RU" sz="1800" dirty="0">
                <a:effectLst/>
                <a:latin typeface="Times New Roman" panose="02020603050405020304" pitchFamily="18" charset="0"/>
                <a:ea typeface="Calibri" panose="020F0502020204030204" pitchFamily="34" charset="0"/>
              </a:rPr>
              <a:t> 0, </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1/3, </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1/2, </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a:t>
            </a:r>
            <a:r>
              <a:rPr lang="ru-RU" sz="1800" dirty="0">
                <a:effectLst/>
                <a:latin typeface="Times New Roman" panose="02020603050405020304" pitchFamily="18" charset="0"/>
                <a:ea typeface="Calibri" panose="020F0502020204030204" pitchFamily="34" charset="0"/>
              </a:rPr>
              <a:t>2/3</a:t>
            </a:r>
            <a:endParaRPr lang="ru-RU" dirty="0"/>
          </a:p>
        </p:txBody>
      </p:sp>
      <p:grpSp>
        <p:nvGrpSpPr>
          <p:cNvPr id="7" name="Группа 6">
            <a:extLst>
              <a:ext uri="{FF2B5EF4-FFF2-40B4-BE49-F238E27FC236}">
                <a16:creationId xmlns:a16="http://schemas.microsoft.com/office/drawing/2014/main" id="{0AAF7F83-60FC-5171-97C3-A4F367A53ABE}"/>
              </a:ext>
            </a:extLst>
          </p:cNvPr>
          <p:cNvGrpSpPr/>
          <p:nvPr/>
        </p:nvGrpSpPr>
        <p:grpSpPr>
          <a:xfrm>
            <a:off x="-1" y="1002872"/>
            <a:ext cx="4114801" cy="2159428"/>
            <a:chOff x="-1" y="1002872"/>
            <a:chExt cx="5061070" cy="3220648"/>
          </a:xfrm>
        </p:grpSpPr>
        <p:pic>
          <p:nvPicPr>
            <p:cNvPr id="8" name="Рисунок 7">
              <a:extLst>
                <a:ext uri="{FF2B5EF4-FFF2-40B4-BE49-F238E27FC236}">
                  <a16:creationId xmlns:a16="http://schemas.microsoft.com/office/drawing/2014/main" id="{9217040E-170D-ECF6-A70D-4655096A15D3}"/>
                </a:ext>
              </a:extLst>
            </p:cNvPr>
            <p:cNvPicPr/>
            <p:nvPr/>
          </p:nvPicPr>
          <p:blipFill>
            <a:blip r:embed="rId5" cstate="print"/>
            <a:srcRect/>
            <a:stretch>
              <a:fillRect/>
            </a:stretch>
          </p:blipFill>
          <p:spPr bwMode="auto">
            <a:xfrm>
              <a:off x="115929" y="1002872"/>
              <a:ext cx="4945140" cy="3220648"/>
            </a:xfrm>
            <a:prstGeom prst="rect">
              <a:avLst/>
            </a:prstGeom>
            <a:noFill/>
            <a:ln w="9525">
              <a:noFill/>
              <a:miter lim="800000"/>
              <a:headEnd/>
              <a:tailEnd/>
            </a:ln>
          </p:spPr>
        </p:pic>
        <p:pic>
          <p:nvPicPr>
            <p:cNvPr id="9" name="Рисунок 8">
              <a:extLst>
                <a:ext uri="{FF2B5EF4-FFF2-40B4-BE49-F238E27FC236}">
                  <a16:creationId xmlns:a16="http://schemas.microsoft.com/office/drawing/2014/main" id="{7150E60A-9716-6375-4212-DC24EDAD732E}"/>
                </a:ext>
              </a:extLst>
            </p:cNvPr>
            <p:cNvPicPr>
              <a:picLocks noChangeAspect="1"/>
            </p:cNvPicPr>
            <p:nvPr/>
          </p:nvPicPr>
          <p:blipFill rotWithShape="1">
            <a:blip r:embed="rId6"/>
            <a:srcRect l="2572" t="10399" r="86448"/>
            <a:stretch/>
          </p:blipFill>
          <p:spPr>
            <a:xfrm>
              <a:off x="-1" y="1125538"/>
              <a:ext cx="704851" cy="2386012"/>
            </a:xfrm>
            <a:prstGeom prst="rect">
              <a:avLst/>
            </a:prstGeom>
          </p:spPr>
        </p:pic>
      </p:grpSp>
    </p:spTree>
    <p:extLst>
      <p:ext uri="{BB962C8B-B14F-4D97-AF65-F5344CB8AC3E}">
        <p14:creationId xmlns:p14="http://schemas.microsoft.com/office/powerpoint/2010/main" val="52294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F80F32A1-A01D-4369-93F4-DAC62464E76E}"/>
              </a:ext>
            </a:extLst>
          </p:cNvPr>
          <p:cNvSpPr>
            <a:spLocks noGrp="1"/>
          </p:cNvSpPr>
          <p:nvPr>
            <p:ph type="title"/>
          </p:nvPr>
        </p:nvSpPr>
        <p:spPr/>
        <p:txBody>
          <a:bodyPr/>
          <a:lstStyle/>
          <a:p>
            <a:r>
              <a:rPr lang="en-US" dirty="0">
                <a:latin typeface="ALS Schlange sans" panose="02000506030000020004" pitchFamily="50" charset="-52"/>
              </a:rPr>
              <a:t>AC switching method basics</a:t>
            </a:r>
            <a:endParaRPr lang="ru-RU" dirty="0">
              <a:latin typeface="ALS Schlange sans" panose="02000506030000020004" pitchFamily="50" charset="-52"/>
            </a:endParaRPr>
          </a:p>
        </p:txBody>
      </p:sp>
      <p:sp>
        <p:nvSpPr>
          <p:cNvPr id="7" name="TextBox 6">
            <a:extLst>
              <a:ext uri="{FF2B5EF4-FFF2-40B4-BE49-F238E27FC236}">
                <a16:creationId xmlns:a16="http://schemas.microsoft.com/office/drawing/2014/main" id="{B3FC8077-D624-48AC-8EC9-C5D52666FDA5}"/>
              </a:ext>
            </a:extLst>
          </p:cNvPr>
          <p:cNvSpPr txBox="1"/>
          <p:nvPr/>
        </p:nvSpPr>
        <p:spPr>
          <a:xfrm>
            <a:off x="334963" y="1200082"/>
            <a:ext cx="11522075" cy="3263970"/>
          </a:xfrm>
          <a:prstGeom prst="rect">
            <a:avLst/>
          </a:prstGeom>
          <a:noFill/>
        </p:spPr>
        <p:txBody>
          <a:bodyPr wrap="square">
            <a:spAutoFit/>
          </a:bodyPr>
          <a:lstStyle/>
          <a:p>
            <a:pPr marL="342900" indent="-342900" algn="just">
              <a:lnSpc>
                <a:spcPct val="115000"/>
              </a:lnSpc>
              <a:spcAft>
                <a:spcPts val="1000"/>
              </a:spcAft>
              <a:buFont typeface="+mj-lt"/>
              <a:buAutoNum type="arabicPeriod"/>
            </a:pPr>
            <a:r>
              <a:rPr lang="en-US" sz="1600" dirty="0">
                <a:latin typeface="Times New Roman" panose="02020603050405020304" pitchFamily="18" charset="0"/>
                <a:ea typeface="Calibri" panose="020F0502020204030204" pitchFamily="34" charset="0"/>
              </a:rPr>
              <a:t>by changing the duration of the transistor, it is possible to smoothly change the frequency up and down from the main one,. 
The common disadvantage of all these methods is the need to use DC-DC voltage regulator in DC link or active front-end (AFE) instead of diode rectifier to change voltage magnitude.</a:t>
            </a:r>
          </a:p>
          <a:p>
            <a:pPr lvl="1" algn="just">
              <a:lnSpc>
                <a:spcPct val="115000"/>
              </a:lnSpc>
              <a:spcAft>
                <a:spcPts val="1000"/>
              </a:spcAft>
            </a:pPr>
            <a:endParaRPr lang="en-US" sz="1600" dirty="0">
              <a:latin typeface="Times New Roman" panose="02020603050405020304" pitchFamily="18" charset="0"/>
              <a:ea typeface="Calibri" panose="020F0502020204030204" pitchFamily="34" charset="0"/>
            </a:endParaRPr>
          </a:p>
          <a:p>
            <a:pPr algn="just">
              <a:lnSpc>
                <a:spcPct val="115000"/>
              </a:lnSpc>
              <a:spcAft>
                <a:spcPts val="1000"/>
              </a:spcAft>
            </a:pPr>
            <a:r>
              <a:rPr lang="en-US" sz="1600" dirty="0">
                <a:latin typeface="Times New Roman" panose="02020603050405020304" pitchFamily="18" charset="0"/>
                <a:ea typeface="Calibri" panose="020F0502020204030204" pitchFamily="34" charset="0"/>
              </a:rPr>
              <a:t>In addition, this is related with a number of other disadvantages:</a:t>
            </a:r>
          </a:p>
          <a:p>
            <a:pPr marL="742950" lvl="1" indent="-285750" algn="just">
              <a:lnSpc>
                <a:spcPct val="115000"/>
              </a:lnSpc>
              <a:spcAft>
                <a:spcPts val="1000"/>
              </a:spcAft>
              <a:buFont typeface="Arial" panose="020B0604020202020204" pitchFamily="34" charset="0"/>
              <a:buChar char="•"/>
            </a:pPr>
            <a:r>
              <a:rPr lang="en-US" sz="1600" dirty="0">
                <a:latin typeface="Times New Roman" panose="02020603050405020304" pitchFamily="18" charset="0"/>
                <a:ea typeface="Calibri" panose="020F0502020204030204" pitchFamily="34" charset="0"/>
              </a:rPr>
              <a:t>unsatisfactory balance of active and reactive power in the AC circuit, which inevitably leads to an increase of total power of the input transformer 
The presence of higher harmonic components of current and voltage reduces the energy efficiency of the "inverter - AC machine" system. The critical moment and speed are decreasing, losses in copper and steel are increasing</a:t>
            </a:r>
            <a:endParaRPr lang="ru-RU" sz="16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2664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6"/>
            <a:ext cx="8534400" cy="1228866"/>
          </a:xfrm>
        </p:spPr>
        <p:txBody>
          <a:bodyPr>
            <a:noAutofit/>
          </a:bodyPr>
          <a:lstStyle/>
          <a:p>
            <a:pPr>
              <a:lnSpc>
                <a:spcPct val="115000"/>
              </a:lnSpc>
              <a:spcAft>
                <a:spcPts val="1000"/>
              </a:spcAft>
            </a:pPr>
            <a:br>
              <a:rPr lang="en-US" sz="3200" dirty="0">
                <a:solidFill>
                  <a:schemeClr val="bg1"/>
                </a:solidFill>
              </a:rPr>
            </a:br>
            <a:r>
              <a:rPr lang="en-US" sz="3200" b="1" dirty="0"/>
              <a:t>Pulse Width Control (PWM) in AC inventors</a:t>
            </a:r>
            <a:endParaRPr lang="en-US" sz="1600" dirty="0">
              <a:solidFill>
                <a:schemeClr val="bg1"/>
              </a:solidFill>
            </a:endParaRPr>
          </a:p>
        </p:txBody>
      </p:sp>
    </p:spTree>
    <p:extLst>
      <p:ext uri="{BB962C8B-B14F-4D97-AF65-F5344CB8AC3E}">
        <p14:creationId xmlns:p14="http://schemas.microsoft.com/office/powerpoint/2010/main" val="2723887980"/>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D73EB2-EB7C-BF6B-C318-237DAC9B3696}"/>
              </a:ext>
            </a:extLst>
          </p:cNvPr>
          <p:cNvSpPr>
            <a:spLocks noGrp="1"/>
          </p:cNvSpPr>
          <p:nvPr>
            <p:ph type="title"/>
          </p:nvPr>
        </p:nvSpPr>
        <p:spPr/>
        <p:txBody>
          <a:bodyPr/>
          <a:lstStyle/>
          <a:p>
            <a:r>
              <a:rPr lang="en-US" dirty="0"/>
              <a:t>AGENDA</a:t>
            </a:r>
            <a:endParaRPr lang="ru-RU" dirty="0"/>
          </a:p>
        </p:txBody>
      </p:sp>
      <p:sp>
        <p:nvSpPr>
          <p:cNvPr id="6" name="TextBox 5">
            <a:extLst>
              <a:ext uri="{FF2B5EF4-FFF2-40B4-BE49-F238E27FC236}">
                <a16:creationId xmlns:a16="http://schemas.microsoft.com/office/drawing/2014/main" id="{BF341833-0613-FE9E-1C0D-D0D03FCFE115}"/>
              </a:ext>
            </a:extLst>
          </p:cNvPr>
          <p:cNvSpPr txBox="1"/>
          <p:nvPr/>
        </p:nvSpPr>
        <p:spPr>
          <a:xfrm>
            <a:off x="334962" y="1109980"/>
            <a:ext cx="11522075"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230AC"/>
                </a:solidFill>
                <a:effectLst/>
                <a:uLnTx/>
                <a:uFillTx/>
                <a:latin typeface="Calibri"/>
                <a:ea typeface="+mn-ea"/>
                <a:cs typeface="+mn-cs"/>
              </a:rPr>
              <a:t>Basic switching methods in AC drive systems. 120-150-180 degree switching methods of PWM</a:t>
            </a:r>
            <a:br>
              <a:rPr kumimoji="0" lang="en-US" sz="1800" b="0" i="0" u="none" strike="noStrike" kern="1200" cap="none" spc="0" normalizeH="0" baseline="0" noProof="0" dirty="0">
                <a:ln>
                  <a:noFill/>
                </a:ln>
                <a:solidFill>
                  <a:srgbClr val="0230AC"/>
                </a:solidFill>
                <a:effectLst/>
                <a:uLnTx/>
                <a:uFillTx/>
                <a:latin typeface="Calibri"/>
                <a:ea typeface="+mn-ea"/>
                <a:cs typeface="+mn-cs"/>
              </a:rPr>
            </a:br>
            <a:br>
              <a:rPr kumimoji="0" lang="en-US" sz="1800" b="0" i="0" u="none" strike="noStrike" kern="1200" cap="none" spc="0" normalizeH="0" baseline="0" noProof="0" dirty="0">
                <a:ln>
                  <a:noFill/>
                </a:ln>
                <a:solidFill>
                  <a:srgbClr val="0230AC"/>
                </a:solidFill>
                <a:effectLst/>
                <a:uLnTx/>
                <a:uFillTx/>
                <a:latin typeface="Calibri"/>
                <a:ea typeface="+mn-ea"/>
                <a:cs typeface="+mn-cs"/>
              </a:rPr>
            </a:br>
            <a:r>
              <a:rPr kumimoji="0" lang="en-US" sz="1800" b="0" i="0" u="none" strike="noStrike" kern="1200" cap="none" spc="0" normalizeH="0" baseline="0" noProof="0" dirty="0">
                <a:ln>
                  <a:noFill/>
                </a:ln>
                <a:solidFill>
                  <a:srgbClr val="0230AC"/>
                </a:solidFill>
                <a:effectLst/>
                <a:uLnTx/>
                <a:uFillTx/>
                <a:latin typeface="Calibri"/>
                <a:ea typeface="+mn-ea"/>
                <a:cs typeface="+mn-cs"/>
              </a:rPr>
              <a:t>Pulse-Width Modulation </a:t>
            </a:r>
            <a:r>
              <a:rPr kumimoji="0" lang="en-US" sz="1800" b="1" i="0" u="none" strike="noStrike" kern="1200" cap="none" spc="0" normalizeH="0" baseline="0" noProof="0" dirty="0">
                <a:ln>
                  <a:noFill/>
                </a:ln>
                <a:solidFill>
                  <a:srgbClr val="0230AC"/>
                </a:solidFill>
                <a:effectLst/>
                <a:uLnTx/>
                <a:uFillTx/>
                <a:latin typeface="Calibri"/>
                <a:ea typeface="+mn-ea"/>
                <a:cs typeface="+mn-cs"/>
              </a:rPr>
              <a:t>in inverters of AC electric drive systems</a:t>
            </a:r>
            <a:br>
              <a:rPr kumimoji="0" lang="en-US" sz="1800" b="1" i="0" u="none" strike="noStrike" kern="1200" cap="none" spc="0" normalizeH="0" baseline="0" noProof="0" dirty="0">
                <a:ln>
                  <a:noFill/>
                </a:ln>
                <a:solidFill>
                  <a:srgbClr val="0230AC"/>
                </a:solidFill>
                <a:effectLst/>
                <a:uLnTx/>
                <a:uFillTx/>
                <a:latin typeface="Calibri"/>
                <a:ea typeface="+mn-ea"/>
                <a:cs typeface="+mn-cs"/>
              </a:rPr>
            </a:br>
            <a:br>
              <a:rPr kumimoji="0" lang="en-US" sz="1800" b="1" i="0" u="none" strike="noStrike" kern="1200" cap="none" spc="0" normalizeH="0" baseline="0" noProof="0" dirty="0">
                <a:ln>
                  <a:noFill/>
                </a:ln>
                <a:solidFill>
                  <a:srgbClr val="0230AC"/>
                </a:solidFill>
                <a:effectLst/>
                <a:uLnTx/>
                <a:uFillTx/>
                <a:latin typeface="Calibri"/>
                <a:ea typeface="+mn-ea"/>
                <a:cs typeface="+mn-cs"/>
              </a:rPr>
            </a:br>
            <a:r>
              <a:rPr kumimoji="0" lang="en-US" sz="1800" b="1" i="0" u="none" strike="noStrike" kern="1200" cap="none" spc="0" normalizeH="0" baseline="0" noProof="0" dirty="0">
                <a:ln>
                  <a:noFill/>
                </a:ln>
                <a:solidFill>
                  <a:srgbClr val="0230AC"/>
                </a:solidFill>
                <a:effectLst/>
                <a:uLnTx/>
                <a:uFillTx/>
                <a:latin typeface="Calibri"/>
                <a:ea typeface="+mn-ea"/>
                <a:cs typeface="+mn-cs"/>
              </a:rPr>
              <a:t>Space-vector modulation </a:t>
            </a:r>
            <a:r>
              <a:rPr kumimoji="0" lang="ru-RU" sz="1600" b="1" i="0" u="none" strike="noStrike" kern="1200" cap="none" spc="0" normalizeH="0" baseline="0" noProof="0" dirty="0">
                <a:ln>
                  <a:noFill/>
                </a:ln>
                <a:solidFill>
                  <a:srgbClr val="0230AC"/>
                </a:solidFill>
                <a:effectLst/>
                <a:uLnTx/>
                <a:uFillTx/>
                <a:latin typeface="Calibri"/>
                <a:ea typeface="+mn-ea"/>
                <a:cs typeface="+mn-cs"/>
              </a:rPr>
              <a:t>(</a:t>
            </a:r>
            <a:r>
              <a:rPr kumimoji="0" lang="en-US" sz="1600" b="1" i="0" u="none" strike="noStrike" kern="1200" cap="none" spc="0" normalizeH="0" baseline="0" noProof="0" dirty="0">
                <a:ln>
                  <a:noFill/>
                </a:ln>
                <a:solidFill>
                  <a:srgbClr val="0230AC"/>
                </a:solidFill>
                <a:effectLst/>
                <a:uLnTx/>
                <a:uFillTx/>
                <a:latin typeface="Calibri"/>
                <a:ea typeface="+mn-ea"/>
                <a:cs typeface="+mn-cs"/>
              </a:rPr>
              <a:t>SVM)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230AC"/>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230AC"/>
                </a:solidFill>
                <a:effectLst/>
                <a:uLnTx/>
                <a:uFillTx/>
                <a:latin typeface="Calibri"/>
                <a:ea typeface="+mn-ea"/>
                <a:cs typeface="+mn-cs"/>
              </a:rPr>
              <a:t>Consultation (LAB 5 and theory questions (~12:00-12:25)</a:t>
            </a:r>
            <a:endParaRPr kumimoji="0" lang="ru-RU" sz="1800" b="0" i="0" u="none" strike="noStrike" kern="1200" cap="none" spc="0" normalizeH="0" baseline="0" noProof="0" dirty="0">
              <a:ln>
                <a:noFill/>
              </a:ln>
              <a:solidFill>
                <a:srgbClr val="0230AC"/>
              </a:solidFill>
              <a:effectLst/>
              <a:uLnTx/>
              <a:uFillTx/>
              <a:latin typeface="Calibri"/>
              <a:ea typeface="+mn-ea"/>
              <a:cs typeface="+mn-cs"/>
            </a:endParaRPr>
          </a:p>
        </p:txBody>
      </p:sp>
    </p:spTree>
    <p:extLst>
      <p:ext uri="{BB962C8B-B14F-4D97-AF65-F5344CB8AC3E}">
        <p14:creationId xmlns:p14="http://schemas.microsoft.com/office/powerpoint/2010/main" val="565160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000" dirty="0"/>
              <a:t>Pulse Width Control at Base Frequency</a:t>
            </a:r>
            <a:endParaRPr lang="ru-RU" sz="2000" dirty="0"/>
          </a:p>
        </p:txBody>
      </p:sp>
      <p:pic>
        <p:nvPicPr>
          <p:cNvPr id="8" name="Рисунок 7">
            <a:extLst>
              <a:ext uri="{FF2B5EF4-FFF2-40B4-BE49-F238E27FC236}">
                <a16:creationId xmlns:a16="http://schemas.microsoft.com/office/drawing/2014/main" id="{29873433-F201-4372-BE8B-CCC27E12677E}"/>
              </a:ext>
            </a:extLst>
          </p:cNvPr>
          <p:cNvPicPr/>
          <p:nvPr/>
        </p:nvPicPr>
        <p:blipFill>
          <a:blip r:embed="rId3" cstate="print"/>
          <a:srcRect/>
          <a:stretch>
            <a:fillRect/>
          </a:stretch>
        </p:blipFill>
        <p:spPr bwMode="auto">
          <a:xfrm>
            <a:off x="823913" y="888554"/>
            <a:ext cx="5551487" cy="3283106"/>
          </a:xfrm>
          <a:prstGeom prst="rect">
            <a:avLst/>
          </a:prstGeom>
          <a:noFill/>
          <a:ln w="9525">
            <a:noFill/>
            <a:miter lim="800000"/>
            <a:headEnd/>
            <a:tailEnd/>
          </a:ln>
        </p:spPr>
      </p:pic>
      <p:grpSp>
        <p:nvGrpSpPr>
          <p:cNvPr id="5" name="Группа 4">
            <a:extLst>
              <a:ext uri="{FF2B5EF4-FFF2-40B4-BE49-F238E27FC236}">
                <a16:creationId xmlns:a16="http://schemas.microsoft.com/office/drawing/2014/main" id="{8AA4F6D9-B1B5-4EB7-8F80-33D92F1C9B02}"/>
              </a:ext>
            </a:extLst>
          </p:cNvPr>
          <p:cNvGrpSpPr/>
          <p:nvPr/>
        </p:nvGrpSpPr>
        <p:grpSpPr>
          <a:xfrm>
            <a:off x="7399613" y="1053654"/>
            <a:ext cx="3803905" cy="5596645"/>
            <a:chOff x="5318760" y="1323625"/>
            <a:chExt cx="3258185" cy="4741227"/>
          </a:xfrm>
        </p:grpSpPr>
        <p:pic>
          <p:nvPicPr>
            <p:cNvPr id="9" name="Рисунок 8">
              <a:extLst>
                <a:ext uri="{FF2B5EF4-FFF2-40B4-BE49-F238E27FC236}">
                  <a16:creationId xmlns:a16="http://schemas.microsoft.com/office/drawing/2014/main" id="{5DB209DB-447E-4CF5-A639-27BFB939559B}"/>
                </a:ext>
              </a:extLst>
            </p:cNvPr>
            <p:cNvPicPr/>
            <p:nvPr/>
          </p:nvPicPr>
          <p:blipFill>
            <a:blip r:embed="rId4" cstate="print"/>
            <a:srcRect/>
            <a:stretch>
              <a:fillRect/>
            </a:stretch>
          </p:blipFill>
          <p:spPr bwMode="auto">
            <a:xfrm>
              <a:off x="5352415" y="1323625"/>
              <a:ext cx="3224530" cy="2781300"/>
            </a:xfrm>
            <a:prstGeom prst="rect">
              <a:avLst/>
            </a:prstGeom>
            <a:noFill/>
            <a:ln w="9525">
              <a:noFill/>
              <a:miter lim="800000"/>
              <a:headEnd/>
              <a:tailEnd/>
            </a:ln>
          </p:spPr>
        </p:pic>
        <p:pic>
          <p:nvPicPr>
            <p:cNvPr id="4" name="Рисунок 3">
              <a:extLst>
                <a:ext uri="{FF2B5EF4-FFF2-40B4-BE49-F238E27FC236}">
                  <a16:creationId xmlns:a16="http://schemas.microsoft.com/office/drawing/2014/main" id="{A5C47C65-A125-4349-AB7D-F8B2518EA5D1}"/>
                </a:ext>
              </a:extLst>
            </p:cNvPr>
            <p:cNvPicPr/>
            <p:nvPr/>
          </p:nvPicPr>
          <p:blipFill rotWithShape="1">
            <a:blip r:embed="rId5" cstate="print"/>
            <a:srcRect t="8537"/>
            <a:stretch/>
          </p:blipFill>
          <p:spPr bwMode="auto">
            <a:xfrm>
              <a:off x="5318760" y="4035269"/>
              <a:ext cx="3208020" cy="2029583"/>
            </a:xfrm>
            <a:prstGeom prst="rect">
              <a:avLst/>
            </a:prstGeom>
            <a:noFill/>
            <a:ln w="9525">
              <a:noFill/>
              <a:miter lim="800000"/>
              <a:headEnd/>
              <a:tailEnd/>
            </a:ln>
          </p:spPr>
        </p:pic>
      </p:grpSp>
      <p:sp>
        <p:nvSpPr>
          <p:cNvPr id="12" name="TextBox 11">
            <a:extLst>
              <a:ext uri="{FF2B5EF4-FFF2-40B4-BE49-F238E27FC236}">
                <a16:creationId xmlns:a16="http://schemas.microsoft.com/office/drawing/2014/main" id="{EE956F9C-C752-4E11-5F3B-8BDB1C67C957}"/>
              </a:ext>
            </a:extLst>
          </p:cNvPr>
          <p:cNvSpPr txBox="1"/>
          <p:nvPr/>
        </p:nvSpPr>
        <p:spPr>
          <a:xfrm>
            <a:off x="529431" y="3959113"/>
            <a:ext cx="6140450" cy="2443426"/>
          </a:xfrm>
          <a:prstGeom prst="rect">
            <a:avLst/>
          </a:prstGeom>
          <a:noFill/>
        </p:spPr>
        <p:txBody>
          <a:bodyPr wrap="square">
            <a:spAutoFit/>
          </a:bodyPr>
          <a:lstStyle/>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During each period </a:t>
            </a:r>
            <a:r>
              <a:rPr lang="en-US" sz="1400" dirty="0">
                <a:solidFill>
                  <a:srgbClr val="00B050"/>
                </a:solidFill>
                <a:latin typeface="Times New Roman" panose="02020603050405020304" pitchFamily="18" charset="0"/>
                <a:ea typeface="Calibri" panose="020F0502020204030204" pitchFamily="34" charset="0"/>
              </a:rPr>
              <a:t>T</a:t>
            </a:r>
            <a:r>
              <a:rPr lang="en-US" sz="1400" baseline="-25000" dirty="0">
                <a:solidFill>
                  <a:srgbClr val="00B050"/>
                </a:solidFill>
                <a:latin typeface="Times New Roman" panose="02020603050405020304" pitchFamily="18" charset="0"/>
                <a:ea typeface="Calibri" panose="020F0502020204030204" pitchFamily="34" charset="0"/>
              </a:rPr>
              <a:t>S</a:t>
            </a:r>
            <a:r>
              <a:rPr lang="en-US" sz="1400" dirty="0">
                <a:latin typeface="Times New Roman" panose="02020603050405020304" pitchFamily="18" charset="0"/>
                <a:ea typeface="Calibri" panose="020F0502020204030204" pitchFamily="34" charset="0"/>
              </a:rPr>
              <a:t>, 3 transistors are simultaneously switched-on (two in the anode group and 1 in the cathode group or vice versa).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To disconnect any of the phases from the source and form a pause, 1 transistor should be switched off, which was turned on either in the anode group or the cathode group, and the other two remain.</a:t>
            </a:r>
            <a:r>
              <a:rPr lang="ru-RU" sz="1400" dirty="0">
                <a:latin typeface="Times New Roman" panose="02020603050405020304" pitchFamily="18"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the pulse width and </a:t>
            </a:r>
            <a:r>
              <a:rPr lang="el-GR" sz="1400" dirty="0">
                <a:solidFill>
                  <a:srgbClr val="7030A0"/>
                </a:solidFill>
                <a:latin typeface="Times New Roman" panose="02020603050405020304" pitchFamily="18" charset="0"/>
                <a:ea typeface="Calibri" panose="020F0502020204030204" pitchFamily="34" charset="0"/>
              </a:rPr>
              <a:t>τ</a:t>
            </a:r>
            <a:r>
              <a:rPr lang="en-US" sz="1400" baseline="-25000" dirty="0">
                <a:solidFill>
                  <a:srgbClr val="7030A0"/>
                </a:solidFill>
                <a:latin typeface="Times New Roman" panose="02020603050405020304" pitchFamily="18" charset="0"/>
                <a:ea typeface="Calibri" panose="020F0502020204030204" pitchFamily="34" charset="0"/>
              </a:rPr>
              <a:t>SW</a:t>
            </a:r>
            <a:r>
              <a:rPr lang="en-US" sz="1400" dirty="0">
                <a:latin typeface="Times New Roman" panose="02020603050405020304" pitchFamily="18" charset="0"/>
                <a:ea typeface="Calibri" panose="020F0502020204030204" pitchFamily="34" charset="0"/>
              </a:rPr>
              <a:t>, the amplitude could be adjusted and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a:t>
            </a:r>
            <a:r>
              <a:rPr lang="en-US" sz="1400" dirty="0">
                <a:solidFill>
                  <a:srgbClr val="00B050"/>
                </a:solidFill>
                <a:latin typeface="Times New Roman" panose="02020603050405020304" pitchFamily="18" charset="0"/>
                <a:ea typeface="Calibri" panose="020F0502020204030204" pitchFamily="34" charset="0"/>
              </a:rPr>
              <a:t>T</a:t>
            </a:r>
            <a:r>
              <a:rPr lang="en-US" sz="1400" baseline="-25000" dirty="0">
                <a:solidFill>
                  <a:srgbClr val="00B050"/>
                </a:solidFill>
                <a:latin typeface="Times New Roman" panose="02020603050405020304" pitchFamily="18" charset="0"/>
                <a:ea typeface="Calibri" panose="020F0502020204030204" pitchFamily="34" charset="0"/>
              </a:rPr>
              <a:t>S</a:t>
            </a:r>
            <a:r>
              <a:rPr lang="en-US" sz="1400" dirty="0">
                <a:latin typeface="Times New Roman" panose="02020603050405020304" pitchFamily="18" charset="0"/>
                <a:ea typeface="Calibri" panose="020F0502020204030204" pitchFamily="34" charset="0"/>
              </a:rPr>
              <a:t>  frequency of the voltage </a:t>
            </a:r>
            <a:r>
              <a:rPr lang="en-US" sz="1400" dirty="0" err="1">
                <a:solidFill>
                  <a:srgbClr val="00B050"/>
                </a:solidFill>
                <a:latin typeface="Times New Roman" panose="02020603050405020304" pitchFamily="18" charset="0"/>
                <a:ea typeface="Calibri" panose="020F0502020204030204" pitchFamily="34" charset="0"/>
              </a:rPr>
              <a:t>f</a:t>
            </a:r>
            <a:r>
              <a:rPr lang="en-US" sz="1400" baseline="-25000" dirty="0" err="1">
                <a:solidFill>
                  <a:srgbClr val="00B050"/>
                </a:solidFill>
                <a:latin typeface="Times New Roman" panose="02020603050405020304" pitchFamily="18" charset="0"/>
                <a:ea typeface="Calibri" panose="020F0502020204030204" pitchFamily="34" charset="0"/>
              </a:rPr>
              <a:t>S</a:t>
            </a:r>
            <a:r>
              <a:rPr lang="en-US" sz="1400" baseline="-250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on the windings of the AC machine could be adjusted.</a:t>
            </a:r>
            <a:endParaRPr lang="ru-RU" sz="1400" dirty="0">
              <a:latin typeface="Calibri" panose="020F0502020204030204" pitchFamily="34" charset="0"/>
              <a:ea typeface="Calibri" panose="020F0502020204030204" pitchFamily="34" charset="0"/>
            </a:endParaRPr>
          </a:p>
        </p:txBody>
      </p:sp>
      <p:cxnSp>
        <p:nvCxnSpPr>
          <p:cNvPr id="14" name="Прямая соединительная линия 13">
            <a:extLst>
              <a:ext uri="{FF2B5EF4-FFF2-40B4-BE49-F238E27FC236}">
                <a16:creationId xmlns:a16="http://schemas.microsoft.com/office/drawing/2014/main" id="{E344FC90-2BA0-2B41-7B6E-4362F7E5B6BB}"/>
              </a:ext>
            </a:extLst>
          </p:cNvPr>
          <p:cNvCxnSpPr>
            <a:cxnSpLocks/>
          </p:cNvCxnSpPr>
          <p:nvPr/>
        </p:nvCxnSpPr>
        <p:spPr>
          <a:xfrm>
            <a:off x="9512300" y="1125538"/>
            <a:ext cx="0" cy="53566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D4A6387C-EC91-0FA6-E67C-FC6AFE3627F2}"/>
              </a:ext>
            </a:extLst>
          </p:cNvPr>
          <p:cNvCxnSpPr>
            <a:cxnSpLocks/>
          </p:cNvCxnSpPr>
          <p:nvPr/>
        </p:nvCxnSpPr>
        <p:spPr>
          <a:xfrm>
            <a:off x="7791450" y="1125538"/>
            <a:ext cx="0" cy="535667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a:extLst>
              <a:ext uri="{FF2B5EF4-FFF2-40B4-BE49-F238E27FC236}">
                <a16:creationId xmlns:a16="http://schemas.microsoft.com/office/drawing/2014/main" id="{FD14963C-B193-E90F-0FC1-BB53D04AE9E8}"/>
              </a:ext>
            </a:extLst>
          </p:cNvPr>
          <p:cNvCxnSpPr>
            <a:cxnSpLocks/>
          </p:cNvCxnSpPr>
          <p:nvPr/>
        </p:nvCxnSpPr>
        <p:spPr>
          <a:xfrm>
            <a:off x="7791450" y="6482209"/>
            <a:ext cx="1720850" cy="0"/>
          </a:xfrm>
          <a:prstGeom prst="straightConnector1">
            <a:avLst/>
          </a:prstGeom>
          <a:ln>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3525C4-3835-264E-70E4-58F547915354}"/>
              </a:ext>
            </a:extLst>
          </p:cNvPr>
          <p:cNvSpPr txBox="1"/>
          <p:nvPr/>
        </p:nvSpPr>
        <p:spPr>
          <a:xfrm>
            <a:off x="8431212" y="6488668"/>
            <a:ext cx="441325" cy="369332"/>
          </a:xfrm>
          <a:prstGeom prst="rect">
            <a:avLst/>
          </a:prstGeom>
          <a:noFill/>
          <a:ln>
            <a:noFill/>
          </a:ln>
        </p:spPr>
        <p:txBody>
          <a:bodyPr wrap="square">
            <a:spAutoFit/>
          </a:bodyPr>
          <a:lstStyle/>
          <a:p>
            <a:r>
              <a:rPr lang="en-US" sz="1800" dirty="0">
                <a:solidFill>
                  <a:srgbClr val="00B050"/>
                </a:solidFill>
                <a:latin typeface="Times New Roman" panose="02020603050405020304" pitchFamily="18" charset="0"/>
                <a:ea typeface="Calibri" panose="020F0502020204030204" pitchFamily="34" charset="0"/>
              </a:rPr>
              <a:t>T</a:t>
            </a:r>
            <a:r>
              <a:rPr lang="en-US" sz="1800" baseline="-25000" dirty="0">
                <a:solidFill>
                  <a:srgbClr val="00B050"/>
                </a:solidFill>
                <a:latin typeface="Times New Roman" panose="02020603050405020304" pitchFamily="18" charset="0"/>
                <a:ea typeface="Calibri" panose="020F0502020204030204" pitchFamily="34" charset="0"/>
              </a:rPr>
              <a:t>S</a:t>
            </a:r>
            <a:endParaRPr lang="ru-RU" dirty="0">
              <a:solidFill>
                <a:srgbClr val="00B050"/>
              </a:solidFill>
            </a:endParaRPr>
          </a:p>
        </p:txBody>
      </p:sp>
      <p:sp>
        <p:nvSpPr>
          <p:cNvPr id="29" name="TextBox 28">
            <a:extLst>
              <a:ext uri="{FF2B5EF4-FFF2-40B4-BE49-F238E27FC236}">
                <a16:creationId xmlns:a16="http://schemas.microsoft.com/office/drawing/2014/main" id="{5042813D-A500-A175-DA9C-3483BD8BB0C6}"/>
              </a:ext>
            </a:extLst>
          </p:cNvPr>
          <p:cNvSpPr txBox="1"/>
          <p:nvPr/>
        </p:nvSpPr>
        <p:spPr>
          <a:xfrm>
            <a:off x="8371864" y="1125538"/>
            <a:ext cx="471824" cy="261610"/>
          </a:xfrm>
          <a:prstGeom prst="rect">
            <a:avLst/>
          </a:prstGeom>
          <a:noFill/>
        </p:spPr>
        <p:txBody>
          <a:bodyPr wrap="square">
            <a:spAutoFit/>
          </a:bodyPr>
          <a:lstStyle/>
          <a:p>
            <a:r>
              <a:rPr lang="el-GR" sz="1100" dirty="0">
                <a:solidFill>
                  <a:srgbClr val="7030A0"/>
                </a:solidFill>
                <a:latin typeface="Times New Roman" panose="02020603050405020304" pitchFamily="18" charset="0"/>
                <a:ea typeface="Calibri" panose="020F0502020204030204" pitchFamily="34" charset="0"/>
              </a:rPr>
              <a:t>τ</a:t>
            </a:r>
            <a:r>
              <a:rPr lang="en-US" sz="1100" baseline="-25000" dirty="0">
                <a:solidFill>
                  <a:srgbClr val="7030A0"/>
                </a:solidFill>
                <a:latin typeface="Times New Roman" panose="02020603050405020304" pitchFamily="18" charset="0"/>
                <a:ea typeface="Calibri" panose="020F0502020204030204" pitchFamily="34" charset="0"/>
              </a:rPr>
              <a:t>SW</a:t>
            </a:r>
            <a:endParaRPr lang="ru-RU" sz="1100" dirty="0"/>
          </a:p>
        </p:txBody>
      </p:sp>
    </p:spTree>
    <p:extLst>
      <p:ext uri="{BB962C8B-B14F-4D97-AF65-F5344CB8AC3E}">
        <p14:creationId xmlns:p14="http://schemas.microsoft.com/office/powerpoint/2010/main" val="23812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000" dirty="0"/>
              <a:t>Pulse Width Control at Base Frequency</a:t>
            </a:r>
            <a:endParaRPr lang="ru-RU" sz="2000" dirty="0"/>
          </a:p>
        </p:txBody>
      </p:sp>
      <p:pic>
        <p:nvPicPr>
          <p:cNvPr id="8" name="Рисунок 7">
            <a:extLst>
              <a:ext uri="{FF2B5EF4-FFF2-40B4-BE49-F238E27FC236}">
                <a16:creationId xmlns:a16="http://schemas.microsoft.com/office/drawing/2014/main" id="{29873433-F201-4372-BE8B-CCC27E12677E}"/>
              </a:ext>
            </a:extLst>
          </p:cNvPr>
          <p:cNvPicPr/>
          <p:nvPr/>
        </p:nvPicPr>
        <p:blipFill>
          <a:blip r:embed="rId3" cstate="print"/>
          <a:srcRect/>
          <a:stretch>
            <a:fillRect/>
          </a:stretch>
        </p:blipFill>
        <p:spPr bwMode="auto">
          <a:xfrm>
            <a:off x="823913" y="888554"/>
            <a:ext cx="5551487" cy="3283106"/>
          </a:xfrm>
          <a:prstGeom prst="rect">
            <a:avLst/>
          </a:prstGeom>
          <a:noFill/>
          <a:ln w="9525">
            <a:noFill/>
            <a:miter lim="800000"/>
            <a:headEnd/>
            <a:tailEnd/>
          </a:ln>
        </p:spPr>
      </p:pic>
      <p:sp>
        <p:nvSpPr>
          <p:cNvPr id="12" name="TextBox 11">
            <a:extLst>
              <a:ext uri="{FF2B5EF4-FFF2-40B4-BE49-F238E27FC236}">
                <a16:creationId xmlns:a16="http://schemas.microsoft.com/office/drawing/2014/main" id="{EE956F9C-C752-4E11-5F3B-8BDB1C67C957}"/>
              </a:ext>
            </a:extLst>
          </p:cNvPr>
          <p:cNvSpPr txBox="1"/>
          <p:nvPr/>
        </p:nvSpPr>
        <p:spPr>
          <a:xfrm>
            <a:off x="529431" y="3959113"/>
            <a:ext cx="6140450" cy="2443426"/>
          </a:xfrm>
          <a:prstGeom prst="rect">
            <a:avLst/>
          </a:prstGeom>
          <a:noFill/>
        </p:spPr>
        <p:txBody>
          <a:bodyPr wrap="square">
            <a:spAutoFit/>
          </a:bodyPr>
          <a:lstStyle/>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During each recurrence period, 3 transistors are simultaneously switched-on (two in the anode group and 1 in the cathode group or vice versa).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To disconnect any of the phases from the source and form a pause, 1 transistor should be switched off, which was turned on either in the anode group or the cathode group, and the other two remain.</a:t>
            </a:r>
            <a:r>
              <a:rPr lang="ru-RU" sz="1400" dirty="0">
                <a:latin typeface="Times New Roman" panose="02020603050405020304" pitchFamily="18"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the pulse width and </a:t>
            </a:r>
            <a:r>
              <a:rPr lang="el-GR" sz="1400" dirty="0">
                <a:solidFill>
                  <a:srgbClr val="7030A0"/>
                </a:solidFill>
                <a:latin typeface="Times New Roman" panose="02020603050405020304" pitchFamily="18" charset="0"/>
                <a:ea typeface="Calibri" panose="020F0502020204030204" pitchFamily="34" charset="0"/>
              </a:rPr>
              <a:t>τ</a:t>
            </a:r>
            <a:r>
              <a:rPr lang="en-US" sz="1400" baseline="-25000" dirty="0">
                <a:solidFill>
                  <a:srgbClr val="7030A0"/>
                </a:solidFill>
                <a:latin typeface="Times New Roman" panose="02020603050405020304" pitchFamily="18" charset="0"/>
                <a:ea typeface="Calibri" panose="020F0502020204030204" pitchFamily="34" charset="0"/>
              </a:rPr>
              <a:t>SW</a:t>
            </a:r>
            <a:r>
              <a:rPr lang="en-US" sz="1400" dirty="0">
                <a:latin typeface="Times New Roman" panose="02020603050405020304" pitchFamily="18" charset="0"/>
                <a:ea typeface="Calibri" panose="020F0502020204030204" pitchFamily="34" charset="0"/>
              </a:rPr>
              <a:t>, the amplitude could be adjusted and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a:t>
            </a:r>
            <a:r>
              <a:rPr lang="en-US" sz="1400" dirty="0">
                <a:solidFill>
                  <a:srgbClr val="00B050"/>
                </a:solidFill>
                <a:latin typeface="Times New Roman" panose="02020603050405020304" pitchFamily="18" charset="0"/>
                <a:ea typeface="Calibri" panose="020F0502020204030204" pitchFamily="34" charset="0"/>
              </a:rPr>
              <a:t>T</a:t>
            </a:r>
            <a:r>
              <a:rPr lang="en-US" sz="1400" baseline="-25000" dirty="0">
                <a:solidFill>
                  <a:srgbClr val="00B050"/>
                </a:solidFill>
                <a:latin typeface="Times New Roman" panose="02020603050405020304" pitchFamily="18" charset="0"/>
                <a:ea typeface="Calibri" panose="020F0502020204030204" pitchFamily="34" charset="0"/>
              </a:rPr>
              <a:t>S</a:t>
            </a:r>
            <a:r>
              <a:rPr lang="en-US" sz="1400" dirty="0">
                <a:latin typeface="Times New Roman" panose="02020603050405020304" pitchFamily="18" charset="0"/>
                <a:ea typeface="Calibri" panose="020F0502020204030204" pitchFamily="34" charset="0"/>
              </a:rPr>
              <a:t>  frequency of the voltage </a:t>
            </a:r>
            <a:r>
              <a:rPr lang="en-US" sz="1400" dirty="0" err="1">
                <a:solidFill>
                  <a:srgbClr val="00B050"/>
                </a:solidFill>
                <a:latin typeface="Times New Roman" panose="02020603050405020304" pitchFamily="18" charset="0"/>
                <a:ea typeface="Calibri" panose="020F0502020204030204" pitchFamily="34" charset="0"/>
              </a:rPr>
              <a:t>f</a:t>
            </a:r>
            <a:r>
              <a:rPr lang="en-US" sz="1400" baseline="-25000" dirty="0" err="1">
                <a:solidFill>
                  <a:srgbClr val="00B050"/>
                </a:solidFill>
                <a:latin typeface="Times New Roman" panose="02020603050405020304" pitchFamily="18" charset="0"/>
                <a:ea typeface="Calibri" panose="020F0502020204030204" pitchFamily="34" charset="0"/>
              </a:rPr>
              <a:t>S</a:t>
            </a:r>
            <a:r>
              <a:rPr lang="en-US" sz="1400" baseline="-250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on the windings of the AC machine could be adjusted.</a:t>
            </a:r>
            <a:endParaRPr lang="ru-RU" sz="1400" dirty="0">
              <a:latin typeface="Calibri" panose="020F0502020204030204" pitchFamily="34" charset="0"/>
              <a:ea typeface="Calibri" panose="020F0502020204030204" pitchFamily="34" charset="0"/>
            </a:endParaRPr>
          </a:p>
        </p:txBody>
      </p:sp>
      <p:pic>
        <p:nvPicPr>
          <p:cNvPr id="3" name="Рисунок 2">
            <a:extLst>
              <a:ext uri="{FF2B5EF4-FFF2-40B4-BE49-F238E27FC236}">
                <a16:creationId xmlns:a16="http://schemas.microsoft.com/office/drawing/2014/main" id="{E77A8755-E46A-D8E3-E1C2-F1804F4ABF48}"/>
              </a:ext>
            </a:extLst>
          </p:cNvPr>
          <p:cNvPicPr>
            <a:picLocks noChangeAspect="1"/>
          </p:cNvPicPr>
          <p:nvPr/>
        </p:nvPicPr>
        <p:blipFill>
          <a:blip r:embed="rId4"/>
          <a:stretch>
            <a:fillRect/>
          </a:stretch>
        </p:blipFill>
        <p:spPr>
          <a:xfrm>
            <a:off x="6669881" y="4878504"/>
            <a:ext cx="5373671" cy="1179396"/>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1DFCF67-23F0-4D7C-C480-05FC4A76F9A3}"/>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15" name="TextBox 14">
                <a:extLst>
                  <a:ext uri="{FF2B5EF4-FFF2-40B4-BE49-F238E27FC236}">
                    <a16:creationId xmlns:a16="http://schemas.microsoft.com/office/drawing/2014/main" id="{91DFCF67-23F0-4D7C-C480-05FC4A76F9A3}"/>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3721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400" dirty="0"/>
              <a:t>Pulse Width Control at Base Frequency</a:t>
            </a:r>
            <a:endParaRPr lang="ru-RU"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4F6EB7D-88E2-4238-BB08-E28470C872FB}"/>
                  </a:ext>
                </a:extLst>
              </p:cNvPr>
              <p:cNvSpPr txBox="1"/>
              <p:nvPr/>
            </p:nvSpPr>
            <p:spPr>
              <a:xfrm>
                <a:off x="334962" y="1419570"/>
                <a:ext cx="5761038" cy="3235566"/>
              </a:xfrm>
              <a:prstGeom prst="rect">
                <a:avLst/>
              </a:prstGeom>
              <a:noFill/>
            </p:spPr>
            <p:txBody>
              <a:bodyPr wrap="square">
                <a:spAutoFit/>
              </a:bodyPr>
              <a:lstStyle/>
              <a:p>
                <a:pPr>
                  <a:lnSpc>
                    <a:spcPct val="115000"/>
                  </a:lnSpc>
                  <a:spcAft>
                    <a:spcPts val="1000"/>
                  </a:spcAft>
                </a:pPr>
                <a14:m>
                  <m:oMath xmlns:m="http://schemas.openxmlformats.org/officeDocument/2006/math">
                    <m:sSub>
                      <m:sSubPr>
                        <m:ctrlPr>
                          <a:rPr lang="ru-RU" sz="1400" i="1" smtClean="0">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latin typeface="Cambria Math" panose="02040503050406030204" pitchFamily="18" charset="0"/>
                                <a:ea typeface="Calibri" panose="020F0502020204030204" pitchFamily="34" charset="0"/>
                                <a:cs typeface="Times New Roman" panose="02020603050405020304" pitchFamily="18" charset="0"/>
                              </a:rPr>
                              <m:t>h𝑎𝑟𝑚</m:t>
                            </m:r>
                          </m:e>
                          <m:sub>
                            <m:r>
                              <a:rPr lang="ru-RU" sz="1400" i="1">
                                <a:latin typeface="Cambria Math" panose="02040503050406030204" pitchFamily="18" charset="0"/>
                                <a:ea typeface="Calibri" panose="020F0502020204030204" pitchFamily="34" charset="0"/>
                                <a:cs typeface="Times New Roman" panose="02020603050405020304" pitchFamily="18" charset="0"/>
                              </a:rPr>
                              <m:t>𝑁</m:t>
                            </m:r>
                          </m:sub>
                        </m:sSub>
                      </m:sub>
                    </m:sSub>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𝜈</m:t>
                            </m:r>
                          </m:sub>
                        </m:s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m:t>
                            </m:r>
                          </m:e>
                          <m:sub>
                            <m:r>
                              <a:rPr lang="ru-RU" sz="1400" i="1">
                                <a:latin typeface="Cambria Math" panose="02040503050406030204" pitchFamily="18" charset="0"/>
                                <a:ea typeface="Calibri" panose="020F0502020204030204" pitchFamily="34" charset="0"/>
                                <a:cs typeface="Times New Roman" panose="02020603050405020304" pitchFamily="18" charset="0"/>
                              </a:rPr>
                              <m:t>𝑚</m:t>
                            </m:r>
                          </m:sub>
                        </m:sSub>
                      </m:num>
                      <m:den>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m:t>
                            </m:r>
                          </m:e>
                          <m:sub>
                            <m:r>
                              <a:rPr lang="ru-RU" sz="1400" i="1">
                                <a:latin typeface="Cambria Math" panose="02040503050406030204" pitchFamily="18" charset="0"/>
                                <a:ea typeface="Calibri" panose="020F0502020204030204" pitchFamily="34" charset="0"/>
                                <a:cs typeface="Times New Roman" panose="02020603050405020304" pitchFamily="18" charset="0"/>
                              </a:rPr>
                              <m:t>𝑚</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1</m:t>
                        </m:r>
                      </m:num>
                      <m:den>
                        <m:r>
                          <a:rPr lang="ru-RU"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𝜈</m:t>
                        </m:r>
                      </m:den>
                    </m:f>
                  </m:oMath>
                </a14:m>
                <a:r>
                  <a:rPr lang="ru-RU" sz="1400" dirty="0">
                    <a:latin typeface="ALS Schlange sans" panose="02000506030000020004" pitchFamily="50" charset="-52"/>
                    <a:ea typeface="Calibri" panose="020F0502020204030204" pitchFamily="34" charset="0"/>
                  </a:rPr>
                  <a:t> - </a:t>
                </a:r>
                <a:r>
                  <a:rPr lang="en-US" sz="1400" dirty="0">
                    <a:latin typeface="ALS Schlange sans" panose="02000506030000020004" pitchFamily="50" charset="-52"/>
                    <a:ea typeface="Calibri" panose="020F0502020204030204" pitchFamily="34" charset="0"/>
                  </a:rPr>
                  <a:t>Harmonic coefficient for harmonics is the ratio of the amplitude of the harmonic to the amplitude of the first harmonic, where </a:t>
                </a:r>
                <a14:m>
                  <m:oMath xmlns:m="http://schemas.openxmlformats.org/officeDocument/2006/math">
                    <m:r>
                      <a:rPr lang="en-US" sz="1400" i="1" dirty="0" smtClean="0">
                        <a:solidFill>
                          <a:srgbClr val="FF0000"/>
                        </a:solidFill>
                        <a:latin typeface="Cambria Math" panose="02040503050406030204" pitchFamily="18" charset="0"/>
                        <a:ea typeface="Cambria Math" panose="02040503050406030204" pitchFamily="18" charset="0"/>
                      </a:rPr>
                      <m:t>𝜈</m:t>
                    </m:r>
                  </m:oMath>
                </a14:m>
                <a:r>
                  <a:rPr lang="en-US" sz="1400" dirty="0">
                    <a:latin typeface="ALS Schlange sans" panose="02000506030000020004" pitchFamily="50" charset="-52"/>
                    <a:ea typeface="Calibri" panose="020F0502020204030204" pitchFamily="34" charset="0"/>
                  </a:rPr>
                  <a:t> is the harmonic number.
</a:t>
                </a:r>
                <a:r>
                  <a:rPr lang="en-US" sz="1400" dirty="0">
                    <a:latin typeface="ALS Schlange sans" panose="02000506030000020004" pitchFamily="50" charset="-52"/>
                  </a:rPr>
                  <a:t>Pulse Width Control at Base Frequency</a:t>
                </a:r>
                <a:r>
                  <a:rPr lang="ru-RU" sz="1400" dirty="0">
                    <a:latin typeface="ALS Schlange sans" panose="02000506030000020004" pitchFamily="50" charset="-52"/>
                    <a:ea typeface="Calibri" panose="020F0502020204030204" pitchFamily="34" charset="0"/>
                  </a:rPr>
                  <a:t>:</a:t>
                </a:r>
              </a:p>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en-US" sz="1400" i="1">
                                  <a:latin typeface="Cambria Math" panose="02040503050406030204" pitchFamily="18" charset="0"/>
                                  <a:ea typeface="Calibri" panose="020F0502020204030204" pitchFamily="34" charset="0"/>
                                  <a:cs typeface="Times New Roman" panose="02020603050405020304" pitchFamily="18" charset="0"/>
                                </a:rPr>
                                <m:t>h𝑎𝑟𝑚</m:t>
                              </m:r>
                            </m:e>
                            <m:sub>
                              <m:r>
                                <a:rPr lang="ru-RU" sz="1400" i="1">
                                  <a:latin typeface="Cambria Math" panose="02040503050406030204" pitchFamily="18" charset="0"/>
                                  <a:ea typeface="Calibri" panose="020F0502020204030204" pitchFamily="34" charset="0"/>
                                  <a:cs typeface="Times New Roman" panose="02020603050405020304" pitchFamily="18" charset="0"/>
                                </a:rPr>
                                <m:t>𝑁</m:t>
                              </m:r>
                            </m:sub>
                          </m:sSub>
                        </m:sub>
                      </m:sSub>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𝜈</m:t>
                              </m:r>
                            </m:sub>
                          </m:s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m:t>
                              </m:r>
                            </m:e>
                            <m:sub>
                              <m:r>
                                <a:rPr lang="ru-RU" sz="1400" i="1">
                                  <a:latin typeface="Cambria Math" panose="02040503050406030204" pitchFamily="18" charset="0"/>
                                  <a:ea typeface="Calibri" panose="020F0502020204030204" pitchFamily="34" charset="0"/>
                                  <a:cs typeface="Times New Roman" panose="02020603050405020304" pitchFamily="18" charset="0"/>
                                </a:rPr>
                                <m:t>𝑚</m:t>
                              </m:r>
                            </m:sub>
                          </m:sSub>
                        </m:num>
                        <m:den>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m:t>
                              </m:r>
                            </m:e>
                            <m:sub>
                              <m:r>
                                <a:rPr lang="ru-RU" sz="1400" i="1">
                                  <a:latin typeface="Cambria Math" panose="02040503050406030204" pitchFamily="18" charset="0"/>
                                  <a:ea typeface="Calibri" panose="020F0502020204030204" pitchFamily="34" charset="0"/>
                                  <a:cs typeface="Times New Roman" panose="02020603050405020304" pitchFamily="18" charset="0"/>
                                </a:rPr>
                                <m:t>𝑚</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ru-RU" sz="1400" i="1">
                                  <a:latin typeface="Cambria Math" panose="02040503050406030204" pitchFamily="18" charset="0"/>
                                  <a:ea typeface="Calibri" panose="020F0502020204030204" pitchFamily="34" charset="0"/>
                                  <a:cs typeface="Times New Roman" panose="02020603050405020304" pitchFamily="18" charset="0"/>
                                </a:rPr>
                              </m:ctrlPr>
                            </m:funcPr>
                            <m:fName>
                              <m:r>
                                <a:rPr lang="ru-RU" sz="1400" i="1">
                                  <a:latin typeface="Cambria Math" panose="02040503050406030204" pitchFamily="18" charset="0"/>
                                  <a:ea typeface="Calibri" panose="020F0502020204030204" pitchFamily="34" charset="0"/>
                                  <a:cs typeface="Times New Roman" panose="02020603050405020304" pitchFamily="18" charset="0"/>
                                </a:rPr>
                                <m:t>𝑠𝑖𝑛</m:t>
                              </m:r>
                            </m:fName>
                            <m:e>
                              <m:r>
                                <a:rPr lang="ru-RU" sz="1400" i="1">
                                  <a:latin typeface="Cambria Math" panose="02040503050406030204" pitchFamily="18" charset="0"/>
                                  <a:ea typeface="Calibri" panose="020F0502020204030204" pitchFamily="34" charset="0"/>
                                  <a:cs typeface="Times New Roman" panose="02020603050405020304" pitchFamily="18" charset="0"/>
                                </a:rPr>
                                <m:t>(</m:t>
                              </m:r>
                            </m:e>
                          </m:func>
                          <m:r>
                            <a:rPr lang="ru-RU" sz="1400" i="1">
                              <a:latin typeface="Cambria Math" panose="02040503050406030204" pitchFamily="18" charset="0"/>
                              <a:ea typeface="Calibri" panose="020F0502020204030204" pitchFamily="34" charset="0"/>
                              <a:cs typeface="Times New Roman" panose="02020603050405020304" pitchFamily="18" charset="0"/>
                            </a:rPr>
                            <m:t>𝜈𝜋𝛾</m:t>
                          </m:r>
                          <m:r>
                            <a:rPr lang="ru-RU" sz="1400" i="1">
                              <a:latin typeface="Cambria Math" panose="02040503050406030204" pitchFamily="18" charset="0"/>
                              <a:ea typeface="Calibri" panose="020F0502020204030204" pitchFamily="34" charset="0"/>
                              <a:cs typeface="Times New Roman" panose="02020603050405020304" pitchFamily="18" charset="0"/>
                            </a:rPr>
                            <m:t>/6)</m:t>
                          </m:r>
                        </m:num>
                        <m:den>
                          <m:func>
                            <m:funcPr>
                              <m:ctrlPr>
                                <a:rPr lang="ru-RU" sz="1400" i="1">
                                  <a:latin typeface="Cambria Math" panose="02040503050406030204" pitchFamily="18" charset="0"/>
                                  <a:ea typeface="Calibri" panose="020F0502020204030204" pitchFamily="34" charset="0"/>
                                  <a:cs typeface="Times New Roman" panose="02020603050405020304" pitchFamily="18" charset="0"/>
                                </a:rPr>
                              </m:ctrlPr>
                            </m:funcPr>
                            <m:fName>
                              <m:r>
                                <a:rPr lang="ru-RU" sz="1400" i="1">
                                  <a:latin typeface="Cambria Math" panose="02040503050406030204" pitchFamily="18" charset="0"/>
                                  <a:ea typeface="Calibri" panose="020F0502020204030204" pitchFamily="34" charset="0"/>
                                  <a:cs typeface="Times New Roman" panose="02020603050405020304" pitchFamily="18" charset="0"/>
                                </a:rPr>
                                <m:t>𝑠𝑖𝑛</m:t>
                              </m:r>
                            </m:fName>
                            <m:e>
                              <m:r>
                                <a:rPr lang="ru-RU" sz="1400" i="1">
                                  <a:latin typeface="Cambria Math" panose="02040503050406030204" pitchFamily="18" charset="0"/>
                                  <a:ea typeface="Calibri" panose="020F0502020204030204" pitchFamily="34" charset="0"/>
                                  <a:cs typeface="Times New Roman" panose="02020603050405020304" pitchFamily="18" charset="0"/>
                                </a:rPr>
                                <m:t>(</m:t>
                              </m:r>
                            </m:e>
                          </m:func>
                          <m:r>
                            <a:rPr lang="ru-RU" sz="1400" i="1">
                              <a:latin typeface="Cambria Math" panose="02040503050406030204" pitchFamily="18" charset="0"/>
                              <a:ea typeface="Calibri" panose="020F0502020204030204" pitchFamily="34" charset="0"/>
                              <a:cs typeface="Times New Roman" panose="02020603050405020304" pitchFamily="18" charset="0"/>
                            </a:rPr>
                            <m:t>𝜈𝜋</m:t>
                          </m:r>
                          <m:r>
                            <a:rPr lang="ru-RU" sz="1400" i="1">
                              <a:latin typeface="Cambria Math" panose="02040503050406030204" pitchFamily="18" charset="0"/>
                              <a:ea typeface="Calibri" panose="020F0502020204030204" pitchFamily="34" charset="0"/>
                              <a:cs typeface="Times New Roman" panose="02020603050405020304" pitchFamily="18" charset="0"/>
                            </a:rPr>
                            <m:t>/6)</m:t>
                          </m:r>
                        </m:den>
                      </m:f>
                    </m:oMath>
                  </m:oMathPara>
                </a14:m>
                <a:endParaRPr lang="ru-RU" sz="1400" dirty="0">
                  <a:latin typeface="ALS Schlange sans" panose="02000506030000020004" pitchFamily="50" charset="-52"/>
                  <a:ea typeface="Calibri" panose="020F0502020204030204" pitchFamily="34" charset="0"/>
                </a:endParaRPr>
              </a:p>
              <a:p>
                <a:pPr>
                  <a:lnSpc>
                    <a:spcPct val="115000"/>
                  </a:lnSpc>
                  <a:spcAft>
                    <a:spcPts val="1000"/>
                  </a:spcAft>
                </a:pPr>
                <a:r>
                  <a:rPr lang="en-US" sz="1400" dirty="0">
                    <a:latin typeface="ALS Schlange sans" panose="02000506030000020004" pitchFamily="50" charset="-52"/>
                    <a:ea typeface="Calibri" panose="020F0502020204030204" pitchFamily="34" charset="0"/>
                  </a:rPr>
                  <a:t>The figure shows the dependence of the amplitudes (main and several higher) on duty cycle </a:t>
                </a:r>
                <a14:m>
                  <m:oMath xmlns:m="http://schemas.openxmlformats.org/officeDocument/2006/math">
                    <m:r>
                      <a:rPr lang="en-US" sz="1400" i="1" smtClean="0">
                        <a:latin typeface="Cambria Math" panose="02040503050406030204" pitchFamily="18" charset="0"/>
                        <a:ea typeface="Cambria Math" panose="02040503050406030204" pitchFamily="18" charset="0"/>
                      </a:rPr>
                      <m:t>𝛾</m:t>
                    </m:r>
                  </m:oMath>
                </a14:m>
                <a:r>
                  <a:rPr lang="en-US" sz="1400" dirty="0">
                    <a:latin typeface="ALS Schlange sans" panose="02000506030000020004" pitchFamily="50" charset="-52"/>
                    <a:ea typeface="Calibri" panose="020F0502020204030204" pitchFamily="34" charset="0"/>
                  </a:rPr>
                  <a:t>  (the duration of switching the load circuit into the power circuit). </a:t>
                </a:r>
                <a:r>
                  <a:rPr lang="en-US" sz="1400" dirty="0">
                    <a:latin typeface="Times New Roman" panose="02020603050405020304" pitchFamily="18" charset="0"/>
                    <a:ea typeface="Calibri" panose="020F0502020204030204" pitchFamily="34" charset="0"/>
                  </a:rPr>
                  <a:t>
</a:t>
                </a:r>
                <a:endParaRPr lang="ru-RU" sz="1400" dirty="0">
                  <a:latin typeface="Calibri" panose="020F0502020204030204" pitchFamily="34" charset="0"/>
                  <a:ea typeface="Calibri" panose="020F0502020204030204" pitchFamily="34" charset="0"/>
                </a:endParaRPr>
              </a:p>
            </p:txBody>
          </p:sp>
        </mc:Choice>
        <mc:Fallback xmlns="">
          <p:sp>
            <p:nvSpPr>
              <p:cNvPr id="20" name="TextBox 19">
                <a:extLst>
                  <a:ext uri="{FF2B5EF4-FFF2-40B4-BE49-F238E27FC236}">
                    <a16:creationId xmlns:a16="http://schemas.microsoft.com/office/drawing/2014/main" id="{C4F6EB7D-88E2-4238-BB08-E28470C872FB}"/>
                  </a:ext>
                </a:extLst>
              </p:cNvPr>
              <p:cNvSpPr txBox="1">
                <a:spLocks noRot="1" noChangeAspect="1" noMove="1" noResize="1" noEditPoints="1" noAdjustHandles="1" noChangeArrowheads="1" noChangeShapeType="1" noTextEdit="1"/>
              </p:cNvSpPr>
              <p:nvPr/>
            </p:nvSpPr>
            <p:spPr>
              <a:xfrm>
                <a:off x="334962" y="1419570"/>
                <a:ext cx="5761038" cy="3235566"/>
              </a:xfrm>
              <a:prstGeom prst="rect">
                <a:avLst/>
              </a:prstGeom>
              <a:blipFill>
                <a:blip r:embed="rId3"/>
                <a:stretch>
                  <a:fillRect l="-317" r="-741"/>
                </a:stretch>
              </a:blipFill>
            </p:spPr>
            <p:txBody>
              <a:bodyPr/>
              <a:lstStyle/>
              <a:p>
                <a:r>
                  <a:rPr lang="ru-RU">
                    <a:noFill/>
                  </a:rPr>
                  <a:t> </a:t>
                </a:r>
              </a:p>
            </p:txBody>
          </p:sp>
        </mc:Fallback>
      </mc:AlternateContent>
      <p:pic>
        <p:nvPicPr>
          <p:cNvPr id="27" name="Рисунок 26">
            <a:extLst>
              <a:ext uri="{FF2B5EF4-FFF2-40B4-BE49-F238E27FC236}">
                <a16:creationId xmlns:a16="http://schemas.microsoft.com/office/drawing/2014/main" id="{58FA6AD8-70BA-4E9E-829F-6E83849C659D}"/>
              </a:ext>
            </a:extLst>
          </p:cNvPr>
          <p:cNvPicPr>
            <a:picLocks noChangeAspect="1"/>
          </p:cNvPicPr>
          <p:nvPr/>
        </p:nvPicPr>
        <p:blipFill>
          <a:blip r:embed="rId4"/>
          <a:stretch>
            <a:fillRect/>
          </a:stretch>
        </p:blipFill>
        <p:spPr>
          <a:xfrm>
            <a:off x="6585013" y="1125538"/>
            <a:ext cx="5272025" cy="5124086"/>
          </a:xfrm>
          <a:prstGeom prst="rect">
            <a:avLst/>
          </a:prstGeom>
        </p:spPr>
      </p:pic>
    </p:spTree>
    <p:extLst>
      <p:ext uri="{BB962C8B-B14F-4D97-AF65-F5344CB8AC3E}">
        <p14:creationId xmlns:p14="http://schemas.microsoft.com/office/powerpoint/2010/main" val="237022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400" dirty="0"/>
              <a:t>Pulse Width Control at Base Frequency</a:t>
            </a:r>
            <a:endParaRPr lang="ru-RU"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81F291-843B-42D2-ADDD-312B02DBF423}"/>
                  </a:ext>
                </a:extLst>
              </p:cNvPr>
              <p:cNvSpPr txBox="1"/>
              <p:nvPr/>
            </p:nvSpPr>
            <p:spPr>
              <a:xfrm>
                <a:off x="185195" y="828767"/>
                <a:ext cx="6139405" cy="5955413"/>
              </a:xfrm>
              <a:prstGeom prst="rect">
                <a:avLst/>
              </a:prstGeom>
              <a:noFill/>
            </p:spPr>
            <p:txBody>
              <a:bodyPr wrap="square">
                <a:spAutoFit/>
              </a:bodyPr>
              <a:lstStyle/>
              <a:p>
                <a:pPr>
                  <a:lnSpc>
                    <a:spcPct val="115000"/>
                  </a:lnSpc>
                  <a:spcAft>
                    <a:spcPts val="1000"/>
                  </a:spcAft>
                </a:pPr>
                <a:r>
                  <a:rPr lang="en-US" dirty="0">
                    <a:latin typeface="Times New Roman" panose="02020603050405020304" pitchFamily="18" charset="0"/>
                    <a:ea typeface="Calibri" panose="020F0502020204030204" pitchFamily="34" charset="0"/>
                  </a:rPr>
                  <a:t>The figure shows the dependencies of </a:t>
                </a:r>
                <a:r>
                  <a:rPr lang="en-US" dirty="0"/>
                  <a:t>ratio of the carrier frequency to the fundamental frequency </a:t>
                </a:r>
                <a:r>
                  <a:rPr lang="en-US" dirty="0">
                    <a:latin typeface="Times New Roman" panose="02020603050405020304" pitchFamily="18" charset="0"/>
                    <a:ea typeface="Calibri" panose="020F0502020204030204" pitchFamily="34" charset="0"/>
                  </a:rPr>
                  <a:t>
</a:t>
                </a:r>
                <a:r>
                  <a:rPr lang="en-US" sz="1800" dirty="0">
                    <a:solidFill>
                      <a:srgbClr val="00B050"/>
                    </a:solidFill>
                    <a:latin typeface="Times New Roman" panose="02020603050405020304" pitchFamily="18" charset="0"/>
                    <a:ea typeface="Calibri" panose="020F0502020204030204" pitchFamily="34" charset="0"/>
                  </a:rPr>
                  <a:t> T</a:t>
                </a:r>
                <a:r>
                  <a:rPr lang="en-US" sz="1800" baseline="-25000" dirty="0">
                    <a:solidFill>
                      <a:srgbClr val="00B050"/>
                    </a:solidFill>
                    <a:latin typeface="Times New Roman" panose="02020603050405020304" pitchFamily="18" charset="0"/>
                    <a:ea typeface="Calibri" panose="020F0502020204030204" pitchFamily="34" charset="0"/>
                  </a:rPr>
                  <a:t>S</a:t>
                </a:r>
                <a:r>
                  <a:rPr lang="en-US" sz="1800"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 </a:t>
                </a:r>
                <a:r>
                  <a:rPr lang="el-GR" sz="1800" dirty="0">
                    <a:solidFill>
                      <a:srgbClr val="7030A0"/>
                    </a:solidFill>
                    <a:latin typeface="Times New Roman" panose="02020603050405020304" pitchFamily="18" charset="0"/>
                    <a:ea typeface="Calibri" panose="020F0502020204030204" pitchFamily="34" charset="0"/>
                  </a:rPr>
                  <a:t>τ</a:t>
                </a:r>
                <a:r>
                  <a:rPr lang="en-US" sz="1800" baseline="-25000" dirty="0">
                    <a:solidFill>
                      <a:srgbClr val="7030A0"/>
                    </a:solidFill>
                    <a:latin typeface="Times New Roman" panose="02020603050405020304" pitchFamily="18" charset="0"/>
                    <a:ea typeface="Calibri" panose="020F0502020204030204" pitchFamily="34" charset="0"/>
                  </a:rPr>
                  <a:t>SW </a:t>
                </a:r>
                <a:r>
                  <a:rPr lang="ru-RU" dirty="0">
                    <a:latin typeface="Times New Roman" panose="02020603050405020304" pitchFamily="18" charset="0"/>
                    <a:ea typeface="Calibri" panose="020F0502020204030204" pitchFamily="34" charset="0"/>
                  </a:rPr>
                  <a:t>=</a:t>
                </a:r>
                <a:r>
                  <a:rPr lang="ru-RU" sz="1800" dirty="0">
                    <a:solidFill>
                      <a:srgbClr val="0070C0"/>
                    </a:solidFill>
                  </a:rPr>
                  <a:t> </a:t>
                </a:r>
                <a14:m>
                  <m:oMath xmlns:m="http://schemas.openxmlformats.org/officeDocument/2006/math">
                    <m:sSub>
                      <m:sSubPr>
                        <m:ctrlPr>
                          <a:rPr lang="ru-RU" sz="1800" i="1" smtClean="0">
                            <a:solidFill>
                              <a:srgbClr val="0070C0"/>
                            </a:solidFill>
                            <a:latin typeface="Cambria Math" panose="02040503050406030204" pitchFamily="18" charset="0"/>
                          </a:rPr>
                        </m:ctrlPr>
                      </m:sSubPr>
                      <m:e>
                        <m:sSub>
                          <m:sSubPr>
                            <m:ctrlPr>
                              <a:rPr lang="ru-RU" i="1" smtClean="0">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m:t>
                            </m:r>
                            <m:r>
                              <a:rPr lang="en-US" b="0" i="1" smtClean="0">
                                <a:solidFill>
                                  <a:srgbClr val="FF00FF"/>
                                </a:solidFill>
                                <a:latin typeface="Cambria Math" panose="02040503050406030204" pitchFamily="18" charset="0"/>
                              </a:rPr>
                              <m:t>𝑤</m:t>
                            </m:r>
                          </m:sub>
                        </m:sSub>
                        <m:r>
                          <a:rPr lang="en-US" sz="1800" b="0" i="1" smtClean="0">
                            <a:solidFill>
                              <a:srgbClr val="0070C0"/>
                            </a:solidFill>
                            <a:latin typeface="Cambria Math" panose="02040503050406030204" pitchFamily="18" charset="0"/>
                          </a:rPr>
                          <m:t>/</m:t>
                        </m:r>
                        <m:r>
                          <a:rPr lang="ru-RU" sz="1800" i="1">
                            <a:solidFill>
                              <a:srgbClr val="0070C0"/>
                            </a:solidFill>
                            <a:latin typeface="Cambria Math" panose="02040503050406030204" pitchFamily="18" charset="0"/>
                          </a:rPr>
                          <m:t>𝑓</m:t>
                        </m:r>
                      </m:e>
                      <m:sub>
                        <m:r>
                          <a:rPr lang="en-US" sz="1800" b="0" i="1" smtClean="0">
                            <a:solidFill>
                              <a:srgbClr val="0070C0"/>
                            </a:solidFill>
                            <a:latin typeface="Cambria Math" panose="02040503050406030204" pitchFamily="18" charset="0"/>
                          </a:rPr>
                          <m:t>𝑠</m:t>
                        </m:r>
                      </m:sub>
                    </m:sSub>
                    <m:r>
                      <a:rPr lang="en-US" sz="1800" b="0" i="1" smtClean="0">
                        <a:solidFill>
                          <a:srgbClr val="0070C0"/>
                        </a:solidFill>
                        <a:latin typeface="Cambria Math" panose="02040503050406030204" pitchFamily="18" charset="0"/>
                      </a:rPr>
                      <m:t> </m:t>
                    </m:r>
                  </m:oMath>
                </a14:m>
                <a:r>
                  <a:rPr lang="en-US" dirty="0">
                    <a:latin typeface="Times New Roman" panose="02020603050405020304" pitchFamily="18" charset="0"/>
                    <a:ea typeface="Calibri" panose="020F0502020204030204" pitchFamily="34" charset="0"/>
                  </a:rPr>
                  <a:t>=</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en-US" b="0" i="1" smtClean="0">
                            <a:solidFill>
                              <a:srgbClr val="FF00FF"/>
                            </a:solidFill>
                            <a:latin typeface="Cambria Math" panose="02040503050406030204" pitchFamily="18" charset="0"/>
                          </a:rPr>
                          <m:t>𝑚</m:t>
                        </m:r>
                      </m:e>
                      <m:sub>
                        <m:r>
                          <a:rPr lang="en-US" b="0" i="1" smtClean="0">
                            <a:solidFill>
                              <a:srgbClr val="FF00FF"/>
                            </a:solidFill>
                            <a:latin typeface="Cambria Math" panose="02040503050406030204" pitchFamily="18" charset="0"/>
                          </a:rPr>
                          <m:t>𝑓</m:t>
                        </m:r>
                      </m:sub>
                    </m:sSub>
                  </m:oMath>
                </a14:m>
                <a:r>
                  <a:rPr lang="en-US" dirty="0">
                    <a:latin typeface="Times New Roman" panose="02020603050405020304" pitchFamily="18" charset="0"/>
                    <a:ea typeface="Calibri" panose="020F0502020204030204" pitchFamily="34" charset="0"/>
                  </a:rPr>
                  <a:t> =2 for this case</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en-US" dirty="0">
                    <a:latin typeface="Times New Roman" panose="02020603050405020304" pitchFamily="18" charset="0"/>
                    <a:ea typeface="Calibri" panose="020F0502020204030204" pitchFamily="34" charset="0"/>
                  </a:rPr>
                  <a:t>Herewith </a:t>
                </a:r>
                <a14:m>
                  <m:oMath xmlns:m="http://schemas.openxmlformats.org/officeDocument/2006/math">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𝐾</m:t>
                        </m:r>
                      </m:e>
                      <m:sub>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latin typeface="Cambria Math" panose="02040503050406030204" pitchFamily="18" charset="0"/>
                                <a:ea typeface="Calibri" panose="020F0502020204030204" pitchFamily="34" charset="0"/>
                                <a:cs typeface="Times New Roman" panose="02020603050405020304" pitchFamily="18" charset="0"/>
                              </a:rPr>
                              <m:t>h𝑎𝑟𝑚</m:t>
                            </m:r>
                          </m:e>
                          <m:sub>
                            <m:r>
                              <a:rPr lang="ru-RU" i="1">
                                <a:latin typeface="Cambria Math" panose="02040503050406030204" pitchFamily="18" charset="0"/>
                                <a:ea typeface="Calibri" panose="020F0502020204030204" pitchFamily="34" charset="0"/>
                                <a:cs typeface="Times New Roman" panose="02020603050405020304" pitchFamily="18" charset="0"/>
                              </a:rPr>
                              <m:t>𝑁</m:t>
                            </m:r>
                          </m:sub>
                        </m:sSub>
                      </m:sub>
                    </m:sSub>
                    <m:r>
                      <a:rPr lang="ru-RU" i="1">
                        <a:latin typeface="Cambria Math" panose="02040503050406030204" pitchFamily="18" charset="0"/>
                        <a:ea typeface="Calibri" panose="020F0502020204030204" pitchFamily="34" charset="0"/>
                        <a:cs typeface="Times New Roman" panose="02020603050405020304" pitchFamily="18" charset="0"/>
                      </a:rPr>
                      <m:t>=</m:t>
                    </m:r>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Calibri" panose="020F0502020204030204" pitchFamily="34" charset="0"/>
                            <a:cs typeface="Times New Roman" panose="02020603050405020304" pitchFamily="18" charset="0"/>
                          </a:rPr>
                          <m:t>1</m:t>
                        </m:r>
                      </m:num>
                      <m:den>
                        <m:r>
                          <a:rPr lang="ru-RU" i="1">
                            <a:latin typeface="Cambria Math" panose="02040503050406030204" pitchFamily="18" charset="0"/>
                            <a:ea typeface="Calibri" panose="020F0502020204030204" pitchFamily="34" charset="0"/>
                            <a:cs typeface="Times New Roman" panose="02020603050405020304" pitchFamily="18" charset="0"/>
                          </a:rPr>
                          <m:t>𝜈</m:t>
                        </m:r>
                      </m:den>
                    </m:f>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func>
                          <m:funcPr>
                            <m:ctrlPr>
                              <a:rPr lang="ru-RU" i="1">
                                <a:latin typeface="Cambria Math" panose="02040503050406030204" pitchFamily="18" charset="0"/>
                                <a:ea typeface="Calibri" panose="020F0502020204030204" pitchFamily="34" charset="0"/>
                                <a:cs typeface="Times New Roman" panose="02020603050405020304" pitchFamily="18" charset="0"/>
                              </a:rPr>
                            </m:ctrlPr>
                          </m:funcPr>
                          <m:fName>
                            <m:r>
                              <a:rPr lang="ru-RU" i="1">
                                <a:latin typeface="Cambria Math" panose="02040503050406030204" pitchFamily="18" charset="0"/>
                                <a:ea typeface="Calibri" panose="020F0502020204030204" pitchFamily="34" charset="0"/>
                                <a:cs typeface="Times New Roman" panose="02020603050405020304" pitchFamily="18" charset="0"/>
                              </a:rPr>
                              <m:t>𝑠𝑖𝑛</m:t>
                            </m:r>
                          </m:fName>
                          <m:e>
                            <m:r>
                              <a:rPr lang="ru-RU" i="1">
                                <a:latin typeface="Cambria Math" panose="02040503050406030204" pitchFamily="18" charset="0"/>
                                <a:ea typeface="Calibri" panose="020F0502020204030204" pitchFamily="34" charset="0"/>
                                <a:cs typeface="Times New Roman" panose="02020603050405020304" pitchFamily="18" charset="0"/>
                              </a:rPr>
                              <m:t>(</m:t>
                            </m:r>
                          </m:e>
                        </m:func>
                        <m:r>
                          <a:rPr lang="ru-RU" i="1">
                            <a:latin typeface="Cambria Math" panose="02040503050406030204" pitchFamily="18" charset="0"/>
                            <a:ea typeface="Calibri" panose="020F0502020204030204" pitchFamily="34" charset="0"/>
                            <a:cs typeface="Times New Roman" panose="02020603050405020304" pitchFamily="18" charset="0"/>
                          </a:rPr>
                          <m:t>𝜈𝜋𝛾</m:t>
                        </m:r>
                        <m:r>
                          <a:rPr lang="ru-RU" i="1">
                            <a:latin typeface="Cambria Math" panose="02040503050406030204" pitchFamily="18" charset="0"/>
                            <a:ea typeface="Calibri" panose="020F0502020204030204" pitchFamily="34" charset="0"/>
                            <a:cs typeface="Times New Roman" panose="02020603050405020304" pitchFamily="18" charset="0"/>
                          </a:rPr>
                          <m:t>/6</m:t>
                        </m:r>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ru-RU" i="1">
                            <a:latin typeface="Cambria Math" panose="02040503050406030204" pitchFamily="18" charset="0"/>
                            <a:ea typeface="Calibri" panose="020F0502020204030204" pitchFamily="34" charset="0"/>
                            <a:cs typeface="Times New Roman" panose="02020603050405020304" pitchFamily="18" charset="0"/>
                          </a:rPr>
                          <m:t>)</m:t>
                        </m:r>
                      </m:num>
                      <m:den>
                        <m:func>
                          <m:funcPr>
                            <m:ctrlPr>
                              <a:rPr lang="ru-RU" i="1">
                                <a:latin typeface="Cambria Math" panose="02040503050406030204" pitchFamily="18" charset="0"/>
                                <a:ea typeface="Calibri" panose="020F0502020204030204" pitchFamily="34" charset="0"/>
                                <a:cs typeface="Times New Roman" panose="02020603050405020304" pitchFamily="18" charset="0"/>
                              </a:rPr>
                            </m:ctrlPr>
                          </m:funcPr>
                          <m:fName>
                            <m:r>
                              <a:rPr lang="ru-RU" i="1">
                                <a:latin typeface="Cambria Math" panose="02040503050406030204" pitchFamily="18" charset="0"/>
                                <a:ea typeface="Calibri" panose="020F0502020204030204" pitchFamily="34" charset="0"/>
                                <a:cs typeface="Times New Roman" panose="02020603050405020304" pitchFamily="18" charset="0"/>
                              </a:rPr>
                              <m:t>𝑠𝑖𝑛</m:t>
                            </m:r>
                          </m:fName>
                          <m:e>
                            <m:r>
                              <a:rPr lang="ru-RU" i="1">
                                <a:latin typeface="Cambria Math" panose="02040503050406030204" pitchFamily="18" charset="0"/>
                                <a:ea typeface="Calibri" panose="020F0502020204030204" pitchFamily="34" charset="0"/>
                                <a:cs typeface="Times New Roman" panose="02020603050405020304" pitchFamily="18" charset="0"/>
                              </a:rPr>
                              <m:t>(</m:t>
                            </m:r>
                          </m:e>
                        </m:func>
                        <m:r>
                          <a:rPr lang="ru-RU" i="1">
                            <a:latin typeface="Cambria Math" panose="02040503050406030204" pitchFamily="18" charset="0"/>
                            <a:ea typeface="Calibri" panose="020F0502020204030204" pitchFamily="34" charset="0"/>
                            <a:cs typeface="Times New Roman" panose="02020603050405020304" pitchFamily="18" charset="0"/>
                          </a:rPr>
                          <m:t>𝜈𝜋</m:t>
                        </m:r>
                        <m:r>
                          <a:rPr lang="ru-RU" i="1">
                            <a:latin typeface="Cambria Math" panose="02040503050406030204" pitchFamily="18" charset="0"/>
                            <a:ea typeface="Calibri" panose="020F0502020204030204" pitchFamily="34" charset="0"/>
                            <a:cs typeface="Times New Roman" panose="02020603050405020304" pitchFamily="18" charset="0"/>
                          </a:rPr>
                          <m:t>/6</m:t>
                        </m:r>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ru-RU" i="1">
                            <a:latin typeface="Cambria Math" panose="02040503050406030204" pitchFamily="18" charset="0"/>
                            <a:ea typeface="Calibri" panose="020F0502020204030204" pitchFamily="34" charset="0"/>
                            <a:cs typeface="Times New Roman" panose="02020603050405020304" pitchFamily="18" charset="0"/>
                          </a:rPr>
                          <m:t>)</m:t>
                        </m:r>
                      </m:den>
                    </m:f>
                  </m:oMath>
                </a14:m>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en-US" dirty="0">
                    <a:latin typeface="Times New Roman" panose="02020603050405020304" pitchFamily="18" charset="0"/>
                    <a:ea typeface="Calibri" panose="020F0502020204030204" pitchFamily="34" charset="0"/>
                  </a:rPr>
                  <a:t>This expression shows that for the monotonous descending of the harmonic </a:t>
                </a:r>
                <a:r>
                  <a:rPr lang="ru-RU" dirty="0">
                    <a:latin typeface="Times New Roman" panose="02020603050405020304" pitchFamily="18" charset="0"/>
                    <a:ea typeface="Calibri" panose="020F0502020204030204" pitchFamily="34" charset="0"/>
                  </a:rPr>
                  <a:t>-  </a:t>
                </a:r>
                <a14:m>
                  <m:oMath xmlns:m="http://schemas.openxmlformats.org/officeDocument/2006/math">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r>
                          <a:rPr lang="ru-RU" i="1">
                            <a:latin typeface="Cambria Math" panose="02040503050406030204" pitchFamily="18" charset="0"/>
                            <a:ea typeface="Calibri" panose="020F0502020204030204" pitchFamily="34" charset="0"/>
                            <a:cs typeface="Times New Roman" panose="02020603050405020304" pitchFamily="18" charset="0"/>
                          </a:rPr>
                          <m:t>𝜈</m:t>
                        </m:r>
                      </m:num>
                      <m:den>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den>
                    </m:f>
                    <m:r>
                      <a:rPr lang="ru-RU" i="1">
                        <a:latin typeface="Cambria Math" panose="02040503050406030204" pitchFamily="18" charset="0"/>
                        <a:ea typeface="Calibri" panose="020F0502020204030204" pitchFamily="34" charset="0"/>
                      </a:rPr>
                      <m:t>≤</m:t>
                    </m:r>
                    <m:r>
                      <a:rPr lang="ru-RU" i="1">
                        <a:latin typeface="Cambria Math" panose="02040503050406030204" pitchFamily="18" charset="0"/>
                        <a:ea typeface="Calibri" panose="020F0502020204030204" pitchFamily="34" charset="0"/>
                        <a:cs typeface="Times New Roman" panose="02020603050405020304" pitchFamily="18" charset="0"/>
                      </a:rPr>
                      <m:t>3</m:t>
                    </m:r>
                  </m:oMath>
                </a14:m>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en-US" dirty="0">
                    <a:latin typeface="Times New Roman" panose="02020603050405020304" pitchFamily="18" charset="0"/>
                    <a:ea typeface="Calibri" panose="020F0502020204030204" pitchFamily="34" charset="0"/>
                  </a:rPr>
                  <a:t>At</a:t>
                </a:r>
                <a:r>
                  <a:rPr lang="ru-RU" dirty="0">
                    <a:latin typeface="Times New Roman" panose="02020603050405020304" pitchFamily="18" charset="0"/>
                    <a:ea typeface="Calibri" panose="020F0502020204030204" pitchFamily="34" charset="0"/>
                  </a:rPr>
                  <a:t>	</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en-US" b="0" i="1" smtClean="0">
                            <a:solidFill>
                              <a:srgbClr val="FF00FF"/>
                            </a:solidFill>
                            <a:latin typeface="Cambria Math" panose="02040503050406030204" pitchFamily="18" charset="0"/>
                          </a:rPr>
                          <m:t>𝑚</m:t>
                        </m:r>
                      </m:e>
                      <m:sub>
                        <m:r>
                          <a:rPr lang="en-US" b="0" i="1" smtClean="0">
                            <a:solidFill>
                              <a:srgbClr val="FF00FF"/>
                            </a:solidFill>
                            <a:latin typeface="Cambria Math" panose="02040503050406030204" pitchFamily="18" charset="0"/>
                          </a:rPr>
                          <m:t>𝑓</m:t>
                        </m:r>
                      </m:sub>
                    </m:sSub>
                  </m:oMath>
                </a14:m>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=1 </a:t>
                </a:r>
                <a:r>
                  <a:rPr lang="en-US" dirty="0">
                    <a:latin typeface="Times New Roman" panose="02020603050405020304" pitchFamily="18" charset="0"/>
                    <a:ea typeface="Calibri" panose="020F0502020204030204" pitchFamily="34" charset="0"/>
                  </a:rPr>
                  <a:t>this condition is not met</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ru-RU" dirty="0">
                    <a:latin typeface="Times New Roman" panose="02020603050405020304" pitchFamily="18" charset="0"/>
                    <a:ea typeface="Calibri" panose="020F0502020204030204" pitchFamily="34" charset="0"/>
                  </a:rPr>
                  <a:t>	</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en-US" b="0" i="1" smtClean="0">
                            <a:solidFill>
                              <a:srgbClr val="FF00FF"/>
                            </a:solidFill>
                            <a:latin typeface="Cambria Math" panose="02040503050406030204" pitchFamily="18" charset="0"/>
                          </a:rPr>
                          <m:t>𝑚</m:t>
                        </m:r>
                      </m:e>
                      <m:sub>
                        <m:r>
                          <a:rPr lang="en-US" b="0" i="1" smtClean="0">
                            <a:solidFill>
                              <a:srgbClr val="FF00FF"/>
                            </a:solidFill>
                            <a:latin typeface="Cambria Math" panose="02040503050406030204" pitchFamily="18" charset="0"/>
                          </a:rPr>
                          <m:t>𝑓</m:t>
                        </m:r>
                      </m:sub>
                    </m:sSub>
                  </m:oMath>
                </a14:m>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=2 </a:t>
                </a:r>
                <a:r>
                  <a:rPr lang="en-US" dirty="0">
                    <a:latin typeface="Times New Roman" panose="02020603050405020304" pitchFamily="18" charset="0"/>
                    <a:ea typeface="Calibri" panose="020F0502020204030204" pitchFamily="34" charset="0"/>
                  </a:rPr>
                  <a:t>It is performed for 5 harmonics</a:t>
                </a:r>
                <a:endParaRPr lang="ru-RU" sz="1400" dirty="0">
                  <a:latin typeface="Calibri" panose="020F0502020204030204" pitchFamily="34" charset="0"/>
                  <a:ea typeface="Calibri" panose="020F0502020204030204" pitchFamily="34" charset="0"/>
                </a:endParaRPr>
              </a:p>
              <a:p>
                <a:pPr>
                  <a:lnSpc>
                    <a:spcPct val="115000"/>
                  </a:lnSpc>
                  <a:spcAft>
                    <a:spcPts val="1000"/>
                  </a:spcAft>
                </a:pPr>
                <a:r>
                  <a:rPr lang="ru-RU" dirty="0">
                    <a:latin typeface="Times New Roman" panose="02020603050405020304" pitchFamily="18" charset="0"/>
                    <a:ea typeface="Calibri" panose="020F0502020204030204" pitchFamily="34" charset="0"/>
                  </a:rPr>
                  <a:t>	</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en-US" b="0" i="1" smtClean="0">
                            <a:solidFill>
                              <a:srgbClr val="FF00FF"/>
                            </a:solidFill>
                            <a:latin typeface="Cambria Math" panose="02040503050406030204" pitchFamily="18" charset="0"/>
                          </a:rPr>
                          <m:t>𝑚</m:t>
                        </m:r>
                      </m:e>
                      <m:sub>
                        <m:r>
                          <a:rPr lang="en-US" b="0" i="1" smtClean="0">
                            <a:solidFill>
                              <a:srgbClr val="FF00FF"/>
                            </a:solidFill>
                            <a:latin typeface="Cambria Math" panose="02040503050406030204" pitchFamily="18" charset="0"/>
                          </a:rPr>
                          <m:t>𝑓</m:t>
                        </m:r>
                      </m:sub>
                    </m:sSub>
                  </m:oMath>
                </a14:m>
                <a:r>
                  <a:rPr lang="en-US" dirty="0">
                    <a:latin typeface="Times New Roman" panose="02020603050405020304" pitchFamily="18" charset="0"/>
                    <a:ea typeface="Calibri" panose="020F0502020204030204" pitchFamily="34" charset="0"/>
                  </a:rPr>
                  <a:t> </a:t>
                </a:r>
                <a:r>
                  <a:rPr lang="ru-RU" dirty="0">
                    <a:latin typeface="Times New Roman" panose="02020603050405020304" pitchFamily="18" charset="0"/>
                    <a:ea typeface="Calibri" panose="020F0502020204030204" pitchFamily="34" charset="0"/>
                  </a:rPr>
                  <a:t>=3 </a:t>
                </a:r>
                <a:r>
                  <a:rPr lang="en-US" dirty="0">
                    <a:latin typeface="Times New Roman" panose="02020603050405020304" pitchFamily="18" charset="0"/>
                    <a:ea typeface="Calibri" panose="020F0502020204030204" pitchFamily="34" charset="0"/>
                  </a:rPr>
                  <a:t>for 5 and 7 harmonics... etc.
Thus, with an increase in </a:t>
                </a:r>
                <a14:m>
                  <m:oMath xmlns:m="http://schemas.openxmlformats.org/officeDocument/2006/math">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oMath>
                </a14:m>
                <a:r>
                  <a:rPr lang="en-US" dirty="0">
                    <a:latin typeface="Times New Roman" panose="02020603050405020304" pitchFamily="18" charset="0"/>
                    <a:ea typeface="Calibri" panose="020F0502020204030204" pitchFamily="34" charset="0"/>
                  </a:rPr>
                  <a:t> , it is possible to achieve a monotonous decrease in the relative amplitude of any harmonic. At the same time, the amplitudes of smaller harmonics will also decrease. Unfortunately, at the same time, harmonics of high orders will increase.</a:t>
                </a:r>
                <a:endParaRPr lang="ru-RU" sz="1400" dirty="0">
                  <a:latin typeface="Calibri" panose="020F0502020204030204" pitchFamily="34" charset="0"/>
                  <a:ea typeface="Calibri" panose="020F0502020204030204" pitchFamily="34" charset="0"/>
                </a:endParaRPr>
              </a:p>
            </p:txBody>
          </p:sp>
        </mc:Choice>
        <mc:Fallback xmlns="">
          <p:sp>
            <p:nvSpPr>
              <p:cNvPr id="6" name="TextBox 5">
                <a:extLst>
                  <a:ext uri="{FF2B5EF4-FFF2-40B4-BE49-F238E27FC236}">
                    <a16:creationId xmlns:a16="http://schemas.microsoft.com/office/drawing/2014/main" id="{FE81F291-843B-42D2-ADDD-312B02DBF423}"/>
                  </a:ext>
                </a:extLst>
              </p:cNvPr>
              <p:cNvSpPr txBox="1">
                <a:spLocks noRot="1" noChangeAspect="1" noMove="1" noResize="1" noEditPoints="1" noAdjustHandles="1" noChangeArrowheads="1" noChangeShapeType="1" noTextEdit="1"/>
              </p:cNvSpPr>
              <p:nvPr/>
            </p:nvSpPr>
            <p:spPr>
              <a:xfrm>
                <a:off x="185195" y="828767"/>
                <a:ext cx="6139405" cy="5955413"/>
              </a:xfrm>
              <a:prstGeom prst="rect">
                <a:avLst/>
              </a:prstGeom>
              <a:blipFill>
                <a:blip r:embed="rId3"/>
                <a:stretch>
                  <a:fillRect l="-794" t="-307" r="-397" b="-1024"/>
                </a:stretch>
              </a:blipFill>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0C346EC2-BFE8-462D-A19C-B3BDB0D9860E}"/>
              </a:ext>
            </a:extLst>
          </p:cNvPr>
          <p:cNvPicPr>
            <a:picLocks noChangeAspect="1"/>
          </p:cNvPicPr>
          <p:nvPr/>
        </p:nvPicPr>
        <p:blipFill rotWithShape="1">
          <a:blip r:embed="rId4"/>
          <a:srcRect l="6569"/>
          <a:stretch/>
        </p:blipFill>
        <p:spPr>
          <a:xfrm>
            <a:off x="6394449" y="944563"/>
            <a:ext cx="5509277" cy="5461985"/>
          </a:xfrm>
          <a:prstGeom prst="rect">
            <a:avLst/>
          </a:prstGeom>
        </p:spPr>
      </p:pic>
    </p:spTree>
    <p:extLst>
      <p:ext uri="{BB962C8B-B14F-4D97-AF65-F5344CB8AC3E}">
        <p14:creationId xmlns:p14="http://schemas.microsoft.com/office/powerpoint/2010/main" val="303366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5"/>
            <a:ext cx="8534400" cy="1914099"/>
          </a:xfrm>
        </p:spPr>
        <p:txBody>
          <a:bodyPr>
            <a:noAutofit/>
          </a:bodyPr>
          <a:lstStyle/>
          <a:p>
            <a:pPr>
              <a:lnSpc>
                <a:spcPct val="115000"/>
              </a:lnSpc>
              <a:spcAft>
                <a:spcPts val="1000"/>
              </a:spcAft>
            </a:pPr>
            <a:r>
              <a:rPr lang="en-US" sz="3200" dirty="0"/>
              <a:t>Pulse-Width Modulation   
</a:t>
            </a:r>
            <a:r>
              <a:rPr lang="en-US" sz="3200" b="1" dirty="0"/>
              <a:t>in inverters of AC electric drive systems</a:t>
            </a:r>
            <a:endParaRPr lang="en-US" sz="1600" dirty="0">
              <a:solidFill>
                <a:schemeClr val="bg1"/>
              </a:solidFill>
            </a:endParaRPr>
          </a:p>
        </p:txBody>
      </p:sp>
    </p:spTree>
    <p:extLst>
      <p:ext uri="{BB962C8B-B14F-4D97-AF65-F5344CB8AC3E}">
        <p14:creationId xmlns:p14="http://schemas.microsoft.com/office/powerpoint/2010/main" val="3515135305"/>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latin typeface="ALS Schlange sans" panose="02000506030000020004" pitchFamily="50" charset="-52"/>
                <a:ea typeface="Calibri" panose="020F0502020204030204" pitchFamily="34" charset="0"/>
              </a:rPr>
              <a:t>Basic methods of sinusoidal voltage modulation</a:t>
            </a:r>
            <a:endParaRPr lang="ru-RU" dirty="0">
              <a:latin typeface="ALS Schlange sans" panose="02000506030000020004" pitchFamily="50" charset="-52"/>
            </a:endParaRPr>
          </a:p>
        </p:txBody>
      </p:sp>
      <p:sp>
        <p:nvSpPr>
          <p:cNvPr id="10" name="TextBox 9">
            <a:extLst>
              <a:ext uri="{FF2B5EF4-FFF2-40B4-BE49-F238E27FC236}">
                <a16:creationId xmlns:a16="http://schemas.microsoft.com/office/drawing/2014/main" id="{3E980E89-D2D5-4EFE-B277-2E8EDAD99433}"/>
              </a:ext>
            </a:extLst>
          </p:cNvPr>
          <p:cNvSpPr txBox="1"/>
          <p:nvPr/>
        </p:nvSpPr>
        <p:spPr>
          <a:xfrm>
            <a:off x="334963" y="1076916"/>
            <a:ext cx="5761037" cy="1864421"/>
          </a:xfrm>
          <a:prstGeom prst="rect">
            <a:avLst/>
          </a:prstGeom>
          <a:noFill/>
        </p:spPr>
        <p:txBody>
          <a:bodyPr wrap="square">
            <a:spAutoFit/>
          </a:bodyPr>
          <a:lstStyle/>
          <a:p>
            <a:pPr marL="342900" indent="-342900" algn="just">
              <a:lnSpc>
                <a:spcPct val="115000"/>
              </a:lnSpc>
              <a:spcAft>
                <a:spcPts val="1000"/>
              </a:spcAft>
              <a:buFont typeface="Arial" panose="020B0604020202020204" pitchFamily="34" charset="0"/>
              <a:buChar char="•"/>
            </a:pPr>
            <a:r>
              <a:rPr lang="en-US" sz="2000" dirty="0">
                <a:solidFill>
                  <a:schemeClr val="accent6">
                    <a:lumMod val="75000"/>
                  </a:schemeClr>
                </a:solidFill>
                <a:latin typeface="Times New Roman" panose="02020603050405020304" pitchFamily="18" charset="0"/>
                <a:ea typeface="Calibri" panose="020F0502020204030204" pitchFamily="34" charset="0"/>
              </a:rPr>
              <a:t>hysteresis or delta modulation</a:t>
            </a:r>
            <a:r>
              <a:rPr lang="en-US" sz="2000" dirty="0">
                <a:latin typeface="Times New Roman" panose="02020603050405020304" pitchFamily="18" charset="0"/>
                <a:ea typeface="Calibri" panose="020F0502020204030204" pitchFamily="34" charset="0"/>
              </a:rPr>
              <a:t>;</a:t>
            </a:r>
          </a:p>
          <a:p>
            <a:pPr marL="342900" indent="-342900" algn="just">
              <a:lnSpc>
                <a:spcPct val="115000"/>
              </a:lnSpc>
              <a:spcAft>
                <a:spcPts val="1000"/>
              </a:spcAft>
              <a:buFont typeface="Arial" panose="020B0604020202020204" pitchFamily="34" charset="0"/>
              <a:buChar char="•"/>
            </a:pPr>
            <a:r>
              <a:rPr lang="en-US" sz="2000" dirty="0">
                <a:solidFill>
                  <a:srgbClr val="FF0000"/>
                </a:solidFill>
                <a:latin typeface="Times New Roman" panose="02020603050405020304" pitchFamily="18" charset="0"/>
                <a:ea typeface="Calibri" panose="020F0502020204030204" pitchFamily="34" charset="0"/>
              </a:rPr>
              <a:t>analog (scalar) Sine PWM and its modifications</a:t>
            </a:r>
            <a:r>
              <a:rPr lang="en-US" sz="2000" dirty="0">
                <a:latin typeface="Times New Roman" panose="02020603050405020304" pitchFamily="18" charset="0"/>
                <a:ea typeface="Calibri" panose="020F0502020204030204" pitchFamily="34" charset="0"/>
              </a:rPr>
              <a:t>; 
</a:t>
            </a:r>
            <a:r>
              <a:rPr lang="en-US" sz="2000" dirty="0">
                <a:solidFill>
                  <a:schemeClr val="accent4">
                    <a:lumMod val="75000"/>
                  </a:schemeClr>
                </a:solidFill>
                <a:latin typeface="Times New Roman" panose="02020603050405020304" pitchFamily="18" charset="0"/>
                <a:ea typeface="Calibri" panose="020F0502020204030204" pitchFamily="34" charset="0"/>
              </a:rPr>
              <a:t>selective suppression of higher harmonics;</a:t>
            </a:r>
            <a:r>
              <a:rPr lang="en-US" sz="2000" dirty="0">
                <a:latin typeface="Times New Roman" panose="02020603050405020304" pitchFamily="18" charset="0"/>
                <a:ea typeface="Calibri" panose="020F0502020204030204" pitchFamily="34" charset="0"/>
              </a:rPr>
              <a:t>
space vector modulation (SVM / SVPWM).  </a:t>
            </a:r>
            <a:endParaRPr lang="ru-RU" sz="2000" dirty="0">
              <a:latin typeface="Times New Roman" panose="02020603050405020304" pitchFamily="18" charset="0"/>
              <a:ea typeface="Calibri" panose="020F0502020204030204" pitchFamily="34" charset="0"/>
            </a:endParaRPr>
          </a:p>
        </p:txBody>
      </p:sp>
      <p:pic>
        <p:nvPicPr>
          <p:cNvPr id="13316" name="Picture 4">
            <a:extLst>
              <a:ext uri="{FF2B5EF4-FFF2-40B4-BE49-F238E27FC236}">
                <a16:creationId xmlns:a16="http://schemas.microsoft.com/office/drawing/2014/main" id="{32894D12-8AC4-43D1-AA82-C7E4CE53C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35" y="3709833"/>
            <a:ext cx="4050003" cy="281343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7A70A8E7-E82C-4D76-8E33-78A3714C08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02" t="53278" b="1"/>
          <a:stretch/>
        </p:blipFill>
        <p:spPr bwMode="auto">
          <a:xfrm>
            <a:off x="5068003" y="3971626"/>
            <a:ext cx="6112137" cy="23275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39B32F2-3C61-41F4-BFC6-2F107BFABE03}"/>
              </a:ext>
            </a:extLst>
          </p:cNvPr>
          <p:cNvSpPr txBox="1"/>
          <p:nvPr/>
        </p:nvSpPr>
        <p:spPr>
          <a:xfrm>
            <a:off x="5479456" y="6376352"/>
            <a:ext cx="5582244" cy="338554"/>
          </a:xfrm>
          <a:prstGeom prst="rect">
            <a:avLst/>
          </a:prstGeom>
          <a:noFill/>
        </p:spPr>
        <p:txBody>
          <a:bodyPr wrap="square">
            <a:spAutoFit/>
          </a:bodyPr>
          <a:lstStyle/>
          <a:p>
            <a:r>
              <a:rPr lang="en-US" sz="1600" dirty="0">
                <a:solidFill>
                  <a:schemeClr val="accent4">
                    <a:lumMod val="75000"/>
                  </a:schemeClr>
                </a:solidFill>
              </a:rPr>
              <a:t>Output voltage with the addition of a sinusoidal third harmonic</a:t>
            </a:r>
            <a:endParaRPr lang="ru-RU" sz="1000" dirty="0">
              <a:solidFill>
                <a:schemeClr val="accent4">
                  <a:lumMod val="75000"/>
                </a:schemeClr>
              </a:solidFill>
            </a:endParaRPr>
          </a:p>
        </p:txBody>
      </p:sp>
      <p:sp>
        <p:nvSpPr>
          <p:cNvPr id="14" name="TextBox 13">
            <a:extLst>
              <a:ext uri="{FF2B5EF4-FFF2-40B4-BE49-F238E27FC236}">
                <a16:creationId xmlns:a16="http://schemas.microsoft.com/office/drawing/2014/main" id="{85B0845B-1BA1-67B4-E693-B9BB064DDA6F}"/>
              </a:ext>
            </a:extLst>
          </p:cNvPr>
          <p:cNvSpPr txBox="1"/>
          <p:nvPr/>
        </p:nvSpPr>
        <p:spPr>
          <a:xfrm>
            <a:off x="1895475" y="6430620"/>
            <a:ext cx="1254125" cy="369332"/>
          </a:xfrm>
          <a:prstGeom prst="rect">
            <a:avLst/>
          </a:prstGeom>
          <a:noFill/>
        </p:spPr>
        <p:txBody>
          <a:bodyPr wrap="square">
            <a:spAutoFit/>
          </a:bodyPr>
          <a:lstStyle/>
          <a:p>
            <a:r>
              <a:rPr lang="en-US" sz="1800" dirty="0">
                <a:solidFill>
                  <a:srgbClr val="FF0000"/>
                </a:solidFill>
              </a:rPr>
              <a:t>Sine PWM</a:t>
            </a:r>
            <a:endParaRPr lang="ru-RU" dirty="0">
              <a:solidFill>
                <a:srgbClr val="FF0000"/>
              </a:solidFill>
            </a:endParaRPr>
          </a:p>
        </p:txBody>
      </p:sp>
      <p:sp>
        <p:nvSpPr>
          <p:cNvPr id="15" name="TextBox 14">
            <a:extLst>
              <a:ext uri="{FF2B5EF4-FFF2-40B4-BE49-F238E27FC236}">
                <a16:creationId xmlns:a16="http://schemas.microsoft.com/office/drawing/2014/main" id="{70D9EF62-5782-BD92-24EA-42CC0DA8E593}"/>
              </a:ext>
            </a:extLst>
          </p:cNvPr>
          <p:cNvSpPr txBox="1"/>
          <p:nvPr/>
        </p:nvSpPr>
        <p:spPr>
          <a:xfrm>
            <a:off x="9105900" y="3525167"/>
            <a:ext cx="1955800" cy="369332"/>
          </a:xfrm>
          <a:prstGeom prst="rect">
            <a:avLst/>
          </a:prstGeom>
          <a:noFill/>
        </p:spPr>
        <p:txBody>
          <a:bodyPr wrap="square">
            <a:spAutoFit/>
          </a:bodyPr>
          <a:lstStyle/>
          <a:p>
            <a:r>
              <a:rPr lang="en-US" sz="1800" dirty="0">
                <a:solidFill>
                  <a:schemeClr val="accent6">
                    <a:lumMod val="75000"/>
                  </a:schemeClr>
                </a:solidFill>
              </a:rPr>
              <a:t>Delta modulation</a:t>
            </a:r>
            <a:endParaRPr lang="ru-RU" dirty="0">
              <a:solidFill>
                <a:schemeClr val="accent6">
                  <a:lumMod val="75000"/>
                </a:schemeClr>
              </a:solidFill>
            </a:endParaRPr>
          </a:p>
        </p:txBody>
      </p:sp>
      <p:pic>
        <p:nvPicPr>
          <p:cNvPr id="13318" name="Picture 6">
            <a:extLst>
              <a:ext uri="{FF2B5EF4-FFF2-40B4-BE49-F238E27FC236}">
                <a16:creationId xmlns:a16="http://schemas.microsoft.com/office/drawing/2014/main" id="{AAC80E6D-E19B-480F-8CC9-C9347D2A8D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9891" y="1135349"/>
            <a:ext cx="4206145" cy="236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99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Hysteresis or delta modulation</a:t>
            </a:r>
            <a:endParaRPr lang="ru-RU" sz="1400" dirty="0"/>
          </a:p>
        </p:txBody>
      </p:sp>
      <p:pic>
        <p:nvPicPr>
          <p:cNvPr id="3" name="Рисунок 2">
            <a:extLst>
              <a:ext uri="{FF2B5EF4-FFF2-40B4-BE49-F238E27FC236}">
                <a16:creationId xmlns:a16="http://schemas.microsoft.com/office/drawing/2014/main" id="{4466680A-0FA1-4224-900E-B644E1EDD1F1}"/>
              </a:ext>
            </a:extLst>
          </p:cNvPr>
          <p:cNvPicPr>
            <a:picLocks noChangeAspect="1"/>
          </p:cNvPicPr>
          <p:nvPr/>
        </p:nvPicPr>
        <p:blipFill rotWithShape="1">
          <a:blip r:embed="rId3"/>
          <a:srcRect b="26346"/>
          <a:stretch/>
        </p:blipFill>
        <p:spPr>
          <a:xfrm>
            <a:off x="195572" y="944563"/>
            <a:ext cx="3680184" cy="3688769"/>
          </a:xfrm>
          <a:prstGeom prst="rect">
            <a:avLst/>
          </a:prstGeom>
        </p:spPr>
      </p:pic>
      <p:sp>
        <p:nvSpPr>
          <p:cNvPr id="11" name="TextBox 10">
            <a:extLst>
              <a:ext uri="{FF2B5EF4-FFF2-40B4-BE49-F238E27FC236}">
                <a16:creationId xmlns:a16="http://schemas.microsoft.com/office/drawing/2014/main" id="{7F0344BC-F512-4CCE-B8A5-6DA5CC2AB4AF}"/>
              </a:ext>
            </a:extLst>
          </p:cNvPr>
          <p:cNvSpPr txBox="1"/>
          <p:nvPr/>
        </p:nvSpPr>
        <p:spPr>
          <a:xfrm>
            <a:off x="334962" y="4991410"/>
            <a:ext cx="11522076" cy="1384995"/>
          </a:xfrm>
          <a:prstGeom prst="rect">
            <a:avLst/>
          </a:prstGeom>
          <a:noFill/>
        </p:spPr>
        <p:txBody>
          <a:bodyPr wrap="square">
            <a:spAutoFit/>
          </a:bodyPr>
          <a:lstStyle/>
          <a:p>
            <a:endParaRPr lang="ru-RU" sz="1400" dirty="0"/>
          </a:p>
          <a:p>
            <a:r>
              <a:rPr lang="en-US" sz="1400" dirty="0"/>
              <a:t>The method can be reduced to "tracking" the current in the region of permissible deviations from the current value of the set or reference signal.
</a:t>
            </a:r>
          </a:p>
          <a:p>
            <a:r>
              <a:rPr lang="en-US" sz="1400" dirty="0"/>
              <a:t>Each of the three (according to the number of phases of the inverter) regulators has a hysteresis characteristic.
</a:t>
            </a:r>
          </a:p>
          <a:p>
            <a:r>
              <a:rPr lang="en-US" sz="1400" dirty="0"/>
              <a:t>Reference signals are sinusoidal signals for setting phase currents with which </a:t>
            </a:r>
            <a:endParaRPr lang="ru-RU" sz="1400" dirty="0"/>
          </a:p>
        </p:txBody>
      </p:sp>
      <p:pic>
        <p:nvPicPr>
          <p:cNvPr id="2050" name="Picture 2">
            <a:extLst>
              <a:ext uri="{FF2B5EF4-FFF2-40B4-BE49-F238E27FC236}">
                <a16:creationId xmlns:a16="http://schemas.microsoft.com/office/drawing/2014/main" id="{E2ADA423-7593-FD2E-57B5-E920E6132C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5" r="-1"/>
          <a:stretch/>
        </p:blipFill>
        <p:spPr bwMode="auto">
          <a:xfrm>
            <a:off x="5448300" y="1125537"/>
            <a:ext cx="6408738" cy="386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416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000" dirty="0"/>
              <a:t>Pulse Width Control at Base Frequency</a:t>
            </a:r>
            <a:endParaRPr lang="ru-RU" sz="2000" dirty="0"/>
          </a:p>
        </p:txBody>
      </p:sp>
      <p:pic>
        <p:nvPicPr>
          <p:cNvPr id="8" name="Рисунок 7">
            <a:extLst>
              <a:ext uri="{FF2B5EF4-FFF2-40B4-BE49-F238E27FC236}">
                <a16:creationId xmlns:a16="http://schemas.microsoft.com/office/drawing/2014/main" id="{29873433-F201-4372-BE8B-CCC27E12677E}"/>
              </a:ext>
            </a:extLst>
          </p:cNvPr>
          <p:cNvPicPr/>
          <p:nvPr/>
        </p:nvPicPr>
        <p:blipFill>
          <a:blip r:embed="rId3" cstate="print"/>
          <a:srcRect/>
          <a:stretch>
            <a:fillRect/>
          </a:stretch>
        </p:blipFill>
        <p:spPr bwMode="auto">
          <a:xfrm>
            <a:off x="823913" y="888554"/>
            <a:ext cx="5551487" cy="3283106"/>
          </a:xfrm>
          <a:prstGeom prst="rect">
            <a:avLst/>
          </a:prstGeom>
          <a:noFill/>
          <a:ln w="9525">
            <a:noFill/>
            <a:miter lim="800000"/>
            <a:headEnd/>
            <a:tailEnd/>
          </a:ln>
        </p:spPr>
      </p:pic>
      <p:sp>
        <p:nvSpPr>
          <p:cNvPr id="12" name="TextBox 11">
            <a:extLst>
              <a:ext uri="{FF2B5EF4-FFF2-40B4-BE49-F238E27FC236}">
                <a16:creationId xmlns:a16="http://schemas.microsoft.com/office/drawing/2014/main" id="{EE956F9C-C752-4E11-5F3B-8BDB1C67C957}"/>
              </a:ext>
            </a:extLst>
          </p:cNvPr>
          <p:cNvSpPr txBox="1"/>
          <p:nvPr/>
        </p:nvSpPr>
        <p:spPr>
          <a:xfrm>
            <a:off x="529431" y="3959113"/>
            <a:ext cx="6140450" cy="2443426"/>
          </a:xfrm>
          <a:prstGeom prst="rect">
            <a:avLst/>
          </a:prstGeom>
          <a:noFill/>
        </p:spPr>
        <p:txBody>
          <a:bodyPr wrap="square">
            <a:spAutoFit/>
          </a:bodyPr>
          <a:lstStyle/>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During each recurrence period, 3 transistors are simultaneously switched-on (two in the anode group and 1 in the cathode group or vice versa).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To disconnect any of the phases from the source and form a pause, 1 transistor should be switched off, which was turned on either in the anode group or the cathode group, and the other two remain.</a:t>
            </a:r>
            <a:r>
              <a:rPr lang="ru-RU" sz="1400" dirty="0">
                <a:latin typeface="Times New Roman" panose="02020603050405020304" pitchFamily="18"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the pulse width and </a:t>
            </a:r>
            <a:r>
              <a:rPr lang="el-GR" sz="1400" dirty="0">
                <a:solidFill>
                  <a:srgbClr val="7030A0"/>
                </a:solidFill>
                <a:latin typeface="Times New Roman" panose="02020603050405020304" pitchFamily="18" charset="0"/>
                <a:ea typeface="Calibri" panose="020F0502020204030204" pitchFamily="34" charset="0"/>
              </a:rPr>
              <a:t>τ</a:t>
            </a:r>
            <a:r>
              <a:rPr lang="en-US" sz="1400" baseline="-25000" dirty="0">
                <a:solidFill>
                  <a:srgbClr val="7030A0"/>
                </a:solidFill>
                <a:latin typeface="Times New Roman" panose="02020603050405020304" pitchFamily="18" charset="0"/>
                <a:ea typeface="Calibri" panose="020F0502020204030204" pitchFamily="34" charset="0"/>
              </a:rPr>
              <a:t>SW</a:t>
            </a:r>
            <a:r>
              <a:rPr lang="en-US" sz="1400" dirty="0">
                <a:latin typeface="Times New Roman" panose="02020603050405020304" pitchFamily="18" charset="0"/>
                <a:ea typeface="Calibri" panose="020F0502020204030204" pitchFamily="34" charset="0"/>
              </a:rPr>
              <a:t>, the amplitude could be adjusted and </a:t>
            </a:r>
          </a:p>
          <a:p>
            <a:pPr indent="450215" algn="just">
              <a:lnSpc>
                <a:spcPct val="115000"/>
              </a:lnSpc>
              <a:spcAft>
                <a:spcPts val="1000"/>
              </a:spcAft>
            </a:pPr>
            <a:r>
              <a:rPr lang="en-US" sz="1400" dirty="0">
                <a:latin typeface="Times New Roman" panose="02020603050405020304" pitchFamily="18" charset="0"/>
                <a:ea typeface="Calibri" panose="020F0502020204030204" pitchFamily="34" charset="0"/>
              </a:rPr>
              <a:t>By adjusting </a:t>
            </a:r>
            <a:r>
              <a:rPr lang="en-US" sz="1400" dirty="0">
                <a:solidFill>
                  <a:srgbClr val="00B050"/>
                </a:solidFill>
                <a:latin typeface="Times New Roman" panose="02020603050405020304" pitchFamily="18" charset="0"/>
                <a:ea typeface="Calibri" panose="020F0502020204030204" pitchFamily="34" charset="0"/>
              </a:rPr>
              <a:t>T</a:t>
            </a:r>
            <a:r>
              <a:rPr lang="en-US" sz="1400" baseline="-25000" dirty="0">
                <a:solidFill>
                  <a:srgbClr val="00B050"/>
                </a:solidFill>
                <a:latin typeface="Times New Roman" panose="02020603050405020304" pitchFamily="18" charset="0"/>
                <a:ea typeface="Calibri" panose="020F0502020204030204" pitchFamily="34" charset="0"/>
              </a:rPr>
              <a:t>S</a:t>
            </a:r>
            <a:r>
              <a:rPr lang="en-US" sz="1400" dirty="0">
                <a:latin typeface="Times New Roman" panose="02020603050405020304" pitchFamily="18" charset="0"/>
                <a:ea typeface="Calibri" panose="020F0502020204030204" pitchFamily="34" charset="0"/>
              </a:rPr>
              <a:t>  frequency of the voltage </a:t>
            </a:r>
            <a:r>
              <a:rPr lang="en-US" sz="1400" dirty="0" err="1">
                <a:solidFill>
                  <a:srgbClr val="00B050"/>
                </a:solidFill>
                <a:latin typeface="Times New Roman" panose="02020603050405020304" pitchFamily="18" charset="0"/>
                <a:ea typeface="Calibri" panose="020F0502020204030204" pitchFamily="34" charset="0"/>
              </a:rPr>
              <a:t>f</a:t>
            </a:r>
            <a:r>
              <a:rPr lang="en-US" sz="1400" baseline="-25000" dirty="0" err="1">
                <a:solidFill>
                  <a:srgbClr val="00B050"/>
                </a:solidFill>
                <a:latin typeface="Times New Roman" panose="02020603050405020304" pitchFamily="18" charset="0"/>
                <a:ea typeface="Calibri" panose="020F0502020204030204" pitchFamily="34" charset="0"/>
              </a:rPr>
              <a:t>S</a:t>
            </a:r>
            <a:r>
              <a:rPr lang="en-US" sz="1400" baseline="-250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on the windings of the AC machine could be adjusted.</a:t>
            </a:r>
            <a:endParaRPr lang="ru-RU" sz="1400" dirty="0">
              <a:latin typeface="Calibri" panose="020F0502020204030204" pitchFamily="34" charset="0"/>
              <a:ea typeface="Calibri" panose="020F0502020204030204" pitchFamily="34" charset="0"/>
            </a:endParaRPr>
          </a:p>
        </p:txBody>
      </p:sp>
      <p:pic>
        <p:nvPicPr>
          <p:cNvPr id="3" name="Рисунок 2">
            <a:extLst>
              <a:ext uri="{FF2B5EF4-FFF2-40B4-BE49-F238E27FC236}">
                <a16:creationId xmlns:a16="http://schemas.microsoft.com/office/drawing/2014/main" id="{E77A8755-E46A-D8E3-E1C2-F1804F4ABF48}"/>
              </a:ext>
            </a:extLst>
          </p:cNvPr>
          <p:cNvPicPr>
            <a:picLocks noChangeAspect="1"/>
          </p:cNvPicPr>
          <p:nvPr/>
        </p:nvPicPr>
        <p:blipFill>
          <a:blip r:embed="rId4"/>
          <a:stretch>
            <a:fillRect/>
          </a:stretch>
        </p:blipFill>
        <p:spPr>
          <a:xfrm>
            <a:off x="6669881" y="4878504"/>
            <a:ext cx="5373671" cy="117939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3934206-5938-2ABB-E198-4CC78B3B293A}"/>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rgbClr val="00B050"/>
                            </a:solidFill>
                            <a:latin typeface="Cambria Math" panose="02040503050406030204" pitchFamily="18" charset="0"/>
                            <a:cs typeface="Times New Roman" panose="02020603050405020304" pitchFamily="18" charset="0"/>
                          </a:rPr>
                        </m:ctrlPr>
                      </m:sSubPr>
                      <m:e>
                        <m:r>
                          <a:rPr lang="ru-RU" sz="10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00B050"/>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4" name="TextBox 3">
                <a:extLst>
                  <a:ext uri="{FF2B5EF4-FFF2-40B4-BE49-F238E27FC236}">
                    <a16:creationId xmlns:a16="http://schemas.microsoft.com/office/drawing/2014/main" id="{D3934206-5938-2ABB-E198-4CC78B3B293A}"/>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85646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Organization of analog sinusoidal PWM</a:t>
            </a:r>
            <a:endParaRPr lang="ru-RU" sz="1400" dirty="0"/>
          </a:p>
        </p:txBody>
      </p:sp>
      <p:sp>
        <p:nvSpPr>
          <p:cNvPr id="9" name="TextBox 8">
            <a:extLst>
              <a:ext uri="{FF2B5EF4-FFF2-40B4-BE49-F238E27FC236}">
                <a16:creationId xmlns:a16="http://schemas.microsoft.com/office/drawing/2014/main" id="{C798ADAB-1A75-45EA-B074-2C0080D3BF58}"/>
              </a:ext>
            </a:extLst>
          </p:cNvPr>
          <p:cNvSpPr txBox="1"/>
          <p:nvPr/>
        </p:nvSpPr>
        <p:spPr>
          <a:xfrm>
            <a:off x="8162924" y="1346322"/>
            <a:ext cx="3423366" cy="2431243"/>
          </a:xfrm>
          <a:prstGeom prst="rect">
            <a:avLst/>
          </a:prstGeom>
          <a:noFill/>
        </p:spPr>
        <p:txBody>
          <a:bodyPr wrap="square">
            <a:spAutoFit/>
          </a:bodyPr>
          <a:lstStyle/>
          <a:p>
            <a:pPr indent="450215" algn="just">
              <a:lnSpc>
                <a:spcPct val="115000"/>
              </a:lnSpc>
              <a:spcAft>
                <a:spcPts val="1000"/>
              </a:spcAft>
            </a:pPr>
            <a:r>
              <a:rPr lang="en-US" sz="20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The inverter control system contains:
- carrier voltage generator (most often  - sawtooth);
- Comparator K (null organ);
- F</a:t>
            </a:r>
            <a:r>
              <a:rPr lang="en-US" sz="1400" baseline="-25000" dirty="0">
                <a:latin typeface="Times New Roman" panose="02020603050405020304" pitchFamily="18" charset="0"/>
                <a:ea typeface="Calibri" panose="020F0502020204030204" pitchFamily="34" charset="0"/>
              </a:rPr>
              <a:t>1</a:t>
            </a:r>
            <a:r>
              <a:rPr lang="en-US" sz="1400" dirty="0">
                <a:latin typeface="Times New Roman" panose="02020603050405020304" pitchFamily="18" charset="0"/>
                <a:ea typeface="Calibri" panose="020F0502020204030204" pitchFamily="34" charset="0"/>
              </a:rPr>
              <a:t> and F</a:t>
            </a:r>
            <a:r>
              <a:rPr lang="en-US" sz="1400" baseline="-25000" dirty="0">
                <a:latin typeface="Times New Roman" panose="02020603050405020304" pitchFamily="18" charset="0"/>
                <a:ea typeface="Calibri" panose="020F0502020204030204" pitchFamily="34" charset="0"/>
              </a:rPr>
              <a:t>2</a:t>
            </a:r>
            <a:r>
              <a:rPr lang="en-US" sz="1400" dirty="0">
                <a:latin typeface="Times New Roman" panose="02020603050405020304" pitchFamily="18" charset="0"/>
                <a:ea typeface="Calibri" panose="020F0502020204030204" pitchFamily="34" charset="0"/>
              </a:rPr>
              <a:t> control signal generators, VT1 and VT2 transistors, respectively.
</a:t>
            </a:r>
            <a:endParaRPr lang="ru-RU" sz="2000" dirty="0">
              <a:latin typeface="Calibri" panose="020F050202020403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D7122B7E-7789-966F-74EA-256B19DFA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88" y="1539874"/>
            <a:ext cx="6808855" cy="4314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74D034-4036-FAC9-5B55-587197D8CC9F}"/>
              </a:ext>
            </a:extLst>
          </p:cNvPr>
          <p:cNvSpPr txBox="1"/>
          <p:nvPr/>
        </p:nvSpPr>
        <p:spPr>
          <a:xfrm>
            <a:off x="2371725" y="4022209"/>
            <a:ext cx="415925" cy="369332"/>
          </a:xfrm>
          <a:prstGeom prst="rect">
            <a:avLst/>
          </a:prstGeom>
          <a:noFill/>
        </p:spPr>
        <p:txBody>
          <a:bodyPr wrap="square">
            <a:spAutoFit/>
          </a:bodyPr>
          <a:lstStyle/>
          <a:p>
            <a:r>
              <a:rPr lang="en-US" sz="1800" dirty="0">
                <a:latin typeface="Times New Roman" panose="02020603050405020304" pitchFamily="18" charset="0"/>
                <a:ea typeface="Calibri" panose="020F0502020204030204" pitchFamily="34" charset="0"/>
              </a:rPr>
              <a:t>F</a:t>
            </a:r>
            <a:r>
              <a:rPr lang="en-US" sz="1800" baseline="-25000" dirty="0">
                <a:latin typeface="Times New Roman" panose="02020603050405020304" pitchFamily="18" charset="0"/>
                <a:ea typeface="Calibri" panose="020F0502020204030204" pitchFamily="34" charset="0"/>
              </a:rPr>
              <a:t>1</a:t>
            </a:r>
            <a:endParaRPr lang="ru-RU" dirty="0"/>
          </a:p>
        </p:txBody>
      </p:sp>
      <p:sp>
        <p:nvSpPr>
          <p:cNvPr id="10" name="TextBox 9">
            <a:extLst>
              <a:ext uri="{FF2B5EF4-FFF2-40B4-BE49-F238E27FC236}">
                <a16:creationId xmlns:a16="http://schemas.microsoft.com/office/drawing/2014/main" id="{DC16C142-C713-B9CB-9ECA-153CC378817F}"/>
              </a:ext>
            </a:extLst>
          </p:cNvPr>
          <p:cNvSpPr txBox="1"/>
          <p:nvPr/>
        </p:nvSpPr>
        <p:spPr>
          <a:xfrm>
            <a:off x="2592387" y="5670033"/>
            <a:ext cx="390525" cy="369332"/>
          </a:xfrm>
          <a:prstGeom prst="rect">
            <a:avLst/>
          </a:prstGeom>
          <a:noFill/>
        </p:spPr>
        <p:txBody>
          <a:bodyPr wrap="square">
            <a:spAutoFit/>
          </a:bodyPr>
          <a:lstStyle/>
          <a:p>
            <a:r>
              <a:rPr lang="en-US" sz="1800" dirty="0">
                <a:latin typeface="Times New Roman" panose="02020603050405020304" pitchFamily="18" charset="0"/>
                <a:ea typeface="Calibri" panose="020F0502020204030204" pitchFamily="34" charset="0"/>
              </a:rPr>
              <a:t>F</a:t>
            </a:r>
            <a:r>
              <a:rPr lang="en-US" sz="1800" baseline="-25000" dirty="0">
                <a:latin typeface="Times New Roman" panose="02020603050405020304" pitchFamily="18" charset="0"/>
                <a:ea typeface="Calibri" panose="020F0502020204030204" pitchFamily="34" charset="0"/>
              </a:rPr>
              <a:t>2</a:t>
            </a:r>
            <a:r>
              <a:rPr lang="en-US" sz="1800" dirty="0">
                <a:latin typeface="Times New Roman" panose="02020603050405020304" pitchFamily="18" charset="0"/>
                <a:ea typeface="Calibri" panose="020F0502020204030204" pitchFamily="34" charset="0"/>
              </a:rPr>
              <a:t> </a:t>
            </a:r>
            <a:endParaRPr lang="ru-RU" dirty="0"/>
          </a:p>
        </p:txBody>
      </p:sp>
    </p:spTree>
    <p:extLst>
      <p:ext uri="{BB962C8B-B14F-4D97-AF65-F5344CB8AC3E}">
        <p14:creationId xmlns:p14="http://schemas.microsoft.com/office/powerpoint/2010/main" val="1351058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FCCA493F-B7F0-5B6E-09D2-E13B78DDCB2E}"/>
              </a:ext>
            </a:extLst>
          </p:cNvPr>
          <p:cNvPicPr>
            <a:picLocks noChangeAspect="1"/>
          </p:cNvPicPr>
          <p:nvPr/>
        </p:nvPicPr>
        <p:blipFill>
          <a:blip r:embed="rId3"/>
          <a:stretch>
            <a:fillRect/>
          </a:stretch>
        </p:blipFill>
        <p:spPr>
          <a:xfrm>
            <a:off x="5740458" y="3580943"/>
            <a:ext cx="6344535" cy="3277057"/>
          </a:xfrm>
          <a:prstGeom prst="rect">
            <a:avLst/>
          </a:prstGeom>
        </p:spPr>
      </p:pic>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400" dirty="0"/>
              <a:t>Pulse Width Control at Base Frequency</a:t>
            </a:r>
            <a:endParaRPr lang="ru-RU"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A67D75-1B96-5DBF-E9E4-E9BB8B2DA7D0}"/>
                  </a:ext>
                </a:extLst>
              </p:cNvPr>
              <p:cNvSpPr txBox="1"/>
              <p:nvPr/>
            </p:nvSpPr>
            <p:spPr>
              <a:xfrm>
                <a:off x="325074" y="1713263"/>
                <a:ext cx="6144768" cy="391582"/>
              </a:xfrm>
              <a:prstGeom prst="rect">
                <a:avLst/>
              </a:prstGeom>
              <a:noFill/>
            </p:spPr>
            <p:txBody>
              <a:bodyPr wrap="square">
                <a:spAutoFit/>
              </a:bodyPr>
              <a:lstStyle/>
              <a:p>
                <a:r>
                  <a:rPr lang="en-US"/>
                  <a:t>Frequency modulation </a:t>
                </a:r>
                <a:r>
                  <a:rPr lang="en-US" dirty="0"/>
                  <a:t>index:</a:t>
                </a:r>
                <a14:m>
                  <m:oMath xmlns:m="http://schemas.openxmlformats.org/officeDocument/2006/math">
                    <m:r>
                      <m:rPr>
                        <m:nor/>
                      </m:rPr>
                      <a:rPr lang="ru-RU" dirty="0">
                        <a:solidFill>
                          <a:srgbClr val="FF00FF"/>
                        </a:solidFill>
                      </a:rPr>
                      <m:t> </m:t>
                    </m:r>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en-US" i="1" smtClean="0">
                        <a:latin typeface="Cambria Math" panose="02040503050406030204" pitchFamily="18" charset="0"/>
                      </a:rPr>
                      <m:t>=</m:t>
                    </m:r>
                    <m:sSub>
                      <m:sSubPr>
                        <m:ctrlPr>
                          <a:rPr lang="ru-RU" i="1">
                            <a:solidFill>
                              <a:srgbClr val="0070C0"/>
                            </a:solidFill>
                            <a:latin typeface="Cambria Math" panose="02040503050406030204" pitchFamily="18" charset="0"/>
                          </a:rPr>
                        </m:ctrlPr>
                      </m:sSubPr>
                      <m:e>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𝑠𝑤</m:t>
                            </m:r>
                          </m:sub>
                        </m:sSub>
                        <m:r>
                          <a:rPr lang="en-US" i="1">
                            <a:solidFill>
                              <a:srgbClr val="0070C0"/>
                            </a:solidFill>
                            <a:latin typeface="Cambria Math" panose="02040503050406030204" pitchFamily="18" charset="0"/>
                          </a:rPr>
                          <m:t>/</m:t>
                        </m:r>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a14:m>
                <a:endParaRPr lang="ru-RU" dirty="0"/>
              </a:p>
            </p:txBody>
          </p:sp>
        </mc:Choice>
        <mc:Fallback xmlns="">
          <p:sp>
            <p:nvSpPr>
              <p:cNvPr id="9" name="TextBox 8">
                <a:extLst>
                  <a:ext uri="{FF2B5EF4-FFF2-40B4-BE49-F238E27FC236}">
                    <a16:creationId xmlns:a16="http://schemas.microsoft.com/office/drawing/2014/main" id="{6DA67D75-1B96-5DBF-E9E4-E9BB8B2DA7D0}"/>
                  </a:ext>
                </a:extLst>
              </p:cNvPr>
              <p:cNvSpPr txBox="1">
                <a:spLocks noRot="1" noChangeAspect="1" noMove="1" noResize="1" noEditPoints="1" noAdjustHandles="1" noChangeArrowheads="1" noChangeShapeType="1" noTextEdit="1"/>
              </p:cNvSpPr>
              <p:nvPr/>
            </p:nvSpPr>
            <p:spPr>
              <a:xfrm>
                <a:off x="325074" y="1713263"/>
                <a:ext cx="6144768" cy="391582"/>
              </a:xfrm>
              <a:prstGeom prst="rect">
                <a:avLst/>
              </a:prstGeom>
              <a:blipFill>
                <a:blip r:embed="rId6"/>
                <a:stretch>
                  <a:fillRect l="-794" t="-6250" b="-20313"/>
                </a:stretch>
              </a:blipFill>
            </p:spPr>
            <p:txBody>
              <a:bodyPr/>
              <a:lstStyle/>
              <a:p>
                <a:r>
                  <a:rPr lang="ru-RU">
                    <a:noFill/>
                  </a:rPr>
                  <a:t> </a:t>
                </a:r>
              </a:p>
            </p:txBody>
          </p:sp>
        </mc:Fallback>
      </mc:AlternateContent>
      <p:pic>
        <p:nvPicPr>
          <p:cNvPr id="5" name="Рисунок 4">
            <a:extLst>
              <a:ext uri="{FF2B5EF4-FFF2-40B4-BE49-F238E27FC236}">
                <a16:creationId xmlns:a16="http://schemas.microsoft.com/office/drawing/2014/main" id="{A5FF6629-29DA-8825-5077-BB38767FE822}"/>
              </a:ext>
            </a:extLst>
          </p:cNvPr>
          <p:cNvPicPr>
            <a:picLocks noChangeAspect="1"/>
          </p:cNvPicPr>
          <p:nvPr/>
        </p:nvPicPr>
        <p:blipFill rotWithShape="1">
          <a:blip r:embed="rId7"/>
          <a:srcRect l="5456" t="5304" r="3015" b="3691"/>
          <a:stretch/>
        </p:blipFill>
        <p:spPr>
          <a:xfrm>
            <a:off x="243148" y="2078690"/>
            <a:ext cx="5589124" cy="3277057"/>
          </a:xfrm>
          <a:prstGeom prst="rect">
            <a:avLst/>
          </a:prstGeom>
        </p:spPr>
      </p:pic>
      <p:sp>
        <p:nvSpPr>
          <p:cNvPr id="12" name="TextBox 11">
            <a:extLst>
              <a:ext uri="{FF2B5EF4-FFF2-40B4-BE49-F238E27FC236}">
                <a16:creationId xmlns:a16="http://schemas.microsoft.com/office/drawing/2014/main" id="{0BA29C9A-0D32-C8AF-004F-88DC5A99E238}"/>
              </a:ext>
            </a:extLst>
          </p:cNvPr>
          <p:cNvSpPr txBox="1"/>
          <p:nvPr/>
        </p:nvSpPr>
        <p:spPr>
          <a:xfrm>
            <a:off x="397825" y="5385487"/>
            <a:ext cx="6344535" cy="1200329"/>
          </a:xfrm>
          <a:prstGeom prst="rect">
            <a:avLst/>
          </a:prstGeom>
          <a:noFill/>
        </p:spPr>
        <p:txBody>
          <a:bodyPr wrap="square">
            <a:spAutoFit/>
          </a:bodyPr>
          <a:lstStyle/>
          <a:p>
            <a:r>
              <a:rPr lang="en-US" dirty="0"/>
              <a:t>Voltage reference </a:t>
            </a:r>
            <a:r>
              <a:rPr lang="en-US" dirty="0" err="1"/>
              <a:t>v</a:t>
            </a:r>
            <a:r>
              <a:rPr lang="en-US" baseline="-25000" dirty="0" err="1"/>
              <a:t>ref</a:t>
            </a:r>
            <a:r>
              <a:rPr lang="en-US" baseline="-25000" dirty="0"/>
              <a:t> </a:t>
            </a:r>
            <a:r>
              <a:rPr lang="en-US" dirty="0"/>
              <a:t>&gt;Triangular carrier </a:t>
            </a:r>
            <a:r>
              <a:rPr lang="en-US" dirty="0" err="1"/>
              <a:t>v</a:t>
            </a:r>
            <a:r>
              <a:rPr lang="en-US" baseline="-25000" dirty="0" err="1"/>
              <a:t>c</a:t>
            </a:r>
            <a:r>
              <a:rPr lang="en-US" dirty="0"/>
              <a:t>: upper switch is turned on (pole voltage = V</a:t>
            </a:r>
            <a:r>
              <a:rPr lang="en-US" baseline="-25000" dirty="0"/>
              <a:t>dc</a:t>
            </a:r>
            <a:r>
              <a:rPr lang="en-US" dirty="0"/>
              <a:t>/2) </a:t>
            </a:r>
          </a:p>
          <a:p>
            <a:r>
              <a:rPr lang="en-US" dirty="0"/>
              <a:t> Voltage reference </a:t>
            </a:r>
            <a:r>
              <a:rPr lang="en-US" dirty="0" err="1"/>
              <a:t>v</a:t>
            </a:r>
            <a:r>
              <a:rPr lang="en-US" baseline="-25000" dirty="0" err="1"/>
              <a:t>ref</a:t>
            </a:r>
            <a:r>
              <a:rPr lang="en-US" baseline="-25000" dirty="0"/>
              <a:t> </a:t>
            </a:r>
            <a:r>
              <a:rPr lang="en-US" dirty="0"/>
              <a:t>&lt;Triangular carrier </a:t>
            </a:r>
            <a:r>
              <a:rPr lang="en-US" dirty="0" err="1"/>
              <a:t>v</a:t>
            </a:r>
            <a:r>
              <a:rPr lang="en-US" baseline="-25000" dirty="0" err="1"/>
              <a:t>c</a:t>
            </a:r>
            <a:r>
              <a:rPr lang="en-US" baseline="-25000" dirty="0"/>
              <a:t> </a:t>
            </a:r>
            <a:r>
              <a:rPr lang="en-US" dirty="0"/>
              <a:t>: lower switch is turned on (pole voltage =- V</a:t>
            </a:r>
            <a:r>
              <a:rPr lang="en-US" baseline="-25000" dirty="0"/>
              <a:t>dc</a:t>
            </a:r>
            <a:r>
              <a:rPr lang="en-US" dirty="0"/>
              <a:t>/2)</a:t>
            </a:r>
            <a:endParaRPr lang="ru-RU"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EC8D7-59D2-5E9E-E852-B446375104BE}"/>
                  </a:ext>
                </a:extLst>
              </p:cNvPr>
              <p:cNvSpPr txBox="1"/>
              <p:nvPr/>
            </p:nvSpPr>
            <p:spPr>
              <a:xfrm>
                <a:off x="6096000" y="3101714"/>
                <a:ext cx="6208393" cy="391582"/>
              </a:xfrm>
              <a:prstGeom prst="rect">
                <a:avLst/>
              </a:prstGeom>
              <a:noFill/>
            </p:spPr>
            <p:txBody>
              <a:bodyPr wrap="square">
                <a:spAutoFit/>
              </a:bodyPr>
              <a:lstStyle/>
              <a:p>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𝑟𝑒𝑓</m:t>
                        </m:r>
                      </m:sub>
                    </m:sSub>
                    <m:func>
                      <m:funcPr>
                        <m:ctrlPr>
                          <a:rPr lang="en-US" b="0" i="1" smtClean="0">
                            <a:latin typeface="Cambria Math" panose="02040503050406030204" pitchFamily="18" charset="0"/>
                          </a:rPr>
                        </m:ctrlPr>
                      </m:funcPr>
                      <m:fName>
                        <m:r>
                          <m:rPr>
                            <m:sty m:val="p"/>
                          </m:rPr>
                          <a:rPr lang="en-US"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r>
                              <a:rPr lang="en-US"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r>
                              <a:rPr lang="en-US" b="0" i="1" smtClean="0">
                                <a:solidFill>
                                  <a:srgbClr val="0070C0"/>
                                </a:solidFill>
                                <a:latin typeface="Cambria Math" panose="02040503050406030204" pitchFamily="18" charset="0"/>
                                <a:ea typeface="Cambria Math" panose="02040503050406030204" pitchFamily="18" charset="0"/>
                              </a:rPr>
                              <m:t>𝜋</m:t>
                            </m:r>
                            <m:r>
                              <a:rPr lang="en-US" b="0" i="1" smtClean="0">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𝑡</m:t>
                            </m:r>
                          </m:e>
                        </m:d>
                      </m:e>
                    </m:func>
                    <m:r>
                      <a:rPr lang="en-US" b="0" i="1" smtClean="0">
                        <a:latin typeface="Cambria Math" panose="02040503050406030204" pitchFamily="18" charset="0"/>
                      </a:rPr>
                      <m:t>=</m:t>
                    </m:r>
                    <m:sSub>
                      <m:sSubPr>
                        <m:ctrlPr>
                          <a:rPr lang="ru-RU" i="1" smtClean="0">
                            <a:solidFill>
                              <a:srgbClr val="00B050"/>
                            </a:solidFill>
                            <a:latin typeface="Cambria Math" panose="02040503050406030204" pitchFamily="18" charset="0"/>
                            <a:cs typeface="Times New Roman" panose="02020603050405020304" pitchFamily="18" charset="0"/>
                          </a:rPr>
                        </m:ctrlPr>
                      </m:sSubPr>
                      <m:e>
                        <m:r>
                          <a:rPr lang="ru-RU"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dirty="0"/>
                  <a:t>= </a:t>
                </a:r>
                <a14:m>
                  <m:oMath xmlns:m="http://schemas.openxmlformats.org/officeDocument/2006/math">
                    <m:f>
                      <m:fPr>
                        <m:type m:val="skw"/>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ru-RU" i="1" smtClean="0">
                            <a:solidFill>
                              <a:srgbClr val="C00000"/>
                            </a:solidFill>
                            <a:latin typeface="Cambria Math" panose="02040503050406030204" pitchFamily="18" charset="0"/>
                            <a:cs typeface="Times New Roman" panose="02020603050405020304" pitchFamily="18" charset="0"/>
                          </a:rPr>
                        </m:ctrlPr>
                      </m:sSubPr>
                      <m:e>
                        <m:r>
                          <a:rPr lang="ru-RU"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C00000"/>
                            </a:solidFill>
                            <a:latin typeface="Cambria Math" panose="02040503050406030204" pitchFamily="18" charset="0"/>
                            <a:ea typeface="Calibri" panose="020F0502020204030204" pitchFamily="34" charset="0"/>
                            <a:cs typeface="Times New Roman" panose="02020603050405020304" pitchFamily="18" charset="0"/>
                          </a:rPr>
                          <m:t>𝑑𝑐</m:t>
                        </m:r>
                      </m:sub>
                    </m:sSub>
                    <m:r>
                      <a:rPr lang="en-US" i="1">
                        <a:latin typeface="Cambria Math" panose="02040503050406030204" pitchFamily="18" charset="0"/>
                      </a:rPr>
                      <m:t>𝑀𝐼</m:t>
                    </m:r>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sSub>
                              <m:sSubPr>
                                <m:ctrlPr>
                                  <a:rPr lang="ru-RU" i="1">
                                    <a:solidFill>
                                      <a:srgbClr val="0070C0"/>
                                    </a:solidFill>
                                    <a:latin typeface="Cambria Math" panose="02040503050406030204" pitchFamily="18" charset="0"/>
                                  </a:rPr>
                                </m:ctrlPr>
                              </m:sSubPr>
                              <m:e>
                                <m:r>
                                  <a:rPr lang="ru-RU"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i="1">
                                    <a:solidFill>
                                      <a:srgbClr val="0070C0"/>
                                    </a:solidFill>
                                    <a:latin typeface="Cambria Math" panose="02040503050406030204" pitchFamily="18" charset="0"/>
                                  </a:rPr>
                                  <m:t>𝑠</m:t>
                                </m:r>
                              </m:sub>
                            </m:sSub>
                            <m:r>
                              <a:rPr lang="en-US" i="1">
                                <a:solidFill>
                                  <a:srgbClr val="0070C0"/>
                                </a:solidFill>
                                <a:latin typeface="Cambria Math" panose="02040503050406030204" pitchFamily="18" charset="0"/>
                                <a:ea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𝑡</m:t>
                            </m:r>
                          </m:e>
                        </m:d>
                      </m:e>
                    </m:func>
                  </m:oMath>
                </a14:m>
                <a:endParaRPr lang="ru-RU" dirty="0"/>
              </a:p>
            </p:txBody>
          </p:sp>
        </mc:Choice>
        <mc:Fallback xmlns="">
          <p:sp>
            <p:nvSpPr>
              <p:cNvPr id="16" name="TextBox 15">
                <a:extLst>
                  <a:ext uri="{FF2B5EF4-FFF2-40B4-BE49-F238E27FC236}">
                    <a16:creationId xmlns:a16="http://schemas.microsoft.com/office/drawing/2014/main" id="{603EC8D7-59D2-5E9E-E852-B446375104BE}"/>
                  </a:ext>
                </a:extLst>
              </p:cNvPr>
              <p:cNvSpPr txBox="1">
                <a:spLocks noRot="1" noChangeAspect="1" noMove="1" noResize="1" noEditPoints="1" noAdjustHandles="1" noChangeArrowheads="1" noChangeShapeType="1" noTextEdit="1"/>
              </p:cNvSpPr>
              <p:nvPr/>
            </p:nvSpPr>
            <p:spPr>
              <a:xfrm>
                <a:off x="6096000" y="3101714"/>
                <a:ext cx="6208393" cy="391582"/>
              </a:xfrm>
              <a:prstGeom prst="rect">
                <a:avLst/>
              </a:prstGeom>
              <a:blipFill>
                <a:blip r:embed="rId8"/>
                <a:stretch>
                  <a:fillRect t="-109375" b="-1640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9251106-0F97-0C5C-9590-53F1D7E938BE}"/>
                  </a:ext>
                </a:extLst>
              </p:cNvPr>
              <p:cNvSpPr txBox="1"/>
              <p:nvPr/>
            </p:nvSpPr>
            <p:spPr>
              <a:xfrm>
                <a:off x="322771" y="1125538"/>
                <a:ext cx="6144768" cy="587725"/>
              </a:xfrm>
              <a:prstGeom prst="rect">
                <a:avLst/>
              </a:prstGeom>
              <a:noFill/>
            </p:spPr>
            <p:txBody>
              <a:bodyPr wrap="square">
                <a:spAutoFit/>
              </a:bodyPr>
              <a:lstStyle/>
              <a:p>
                <a:r>
                  <a:rPr lang="en-US" dirty="0"/>
                  <a:t>Modulation index: </a:t>
                </a:r>
                <a14:m>
                  <m:oMath xmlns:m="http://schemas.openxmlformats.org/officeDocument/2006/math">
                    <m:r>
                      <a:rPr lang="en-US" b="0" i="1" smtClean="0">
                        <a:latin typeface="Cambria Math" panose="02040503050406030204" pitchFamily="18" charset="0"/>
                      </a:rPr>
                      <m:t>𝑀𝐼</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ru-RU" i="1" smtClean="0">
                                <a:solidFill>
                                  <a:srgbClr val="00B050"/>
                                </a:solidFill>
                                <a:latin typeface="Cambria Math" panose="02040503050406030204" pitchFamily="18" charset="0"/>
                                <a:cs typeface="Times New Roman" panose="02020603050405020304" pitchFamily="18" charset="0"/>
                              </a:rPr>
                            </m:ctrlPr>
                          </m:sSubPr>
                          <m:e>
                            <m:r>
                              <a:rPr lang="ru-RU"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sSub>
                              <m:sSubPr>
                                <m:ctrlPr>
                                  <a:rPr lang="en-US" i="1" smtClean="0">
                                    <a:solidFill>
                                      <a:srgbClr val="00B050"/>
                                    </a:solidFill>
                                    <a:latin typeface="Cambria Math" panose="02040503050406030204" pitchFamily="18" charset="0"/>
                                    <a:cs typeface="Times New Roman" panose="02020603050405020304" pitchFamily="18" charset="0"/>
                                  </a:rPr>
                                </m:ctrlPr>
                              </m:sSubPr>
                              <m:e>
                                <m:r>
                                  <a:rPr lang="en-US" b="0" i="1" smtClean="0">
                                    <a:solidFill>
                                      <a:srgbClr val="00B050"/>
                                    </a:solidFill>
                                    <a:latin typeface="Cambria Math" panose="02040503050406030204" pitchFamily="18" charset="0"/>
                                    <a:cs typeface="Times New Roman" panose="02020603050405020304" pitchFamily="18" charset="0"/>
                                  </a:rPr>
                                  <m:t>𝑠</m:t>
                                </m:r>
                              </m:e>
                              <m:sub>
                                <m:r>
                                  <a:rPr lang="en-US" b="0" i="1" smtClean="0">
                                    <a:solidFill>
                                      <a:srgbClr val="00B050"/>
                                    </a:solidFill>
                                    <a:latin typeface="Cambria Math" panose="02040503050406030204" pitchFamily="18" charset="0"/>
                                    <a:cs typeface="Times New Roman" panose="02020603050405020304" pitchFamily="18" charset="0"/>
                                  </a:rPr>
                                  <m:t>𝑝𝑒𝑎𝑘</m:t>
                                </m:r>
                              </m:sub>
                            </m:sSub>
                          </m:sub>
                        </m:sSub>
                      </m:num>
                      <m:den>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ru-RU" i="1" smtClean="0">
                                <a:solidFill>
                                  <a:srgbClr val="D83738"/>
                                </a:solidFill>
                                <a:latin typeface="Cambria Math" panose="02040503050406030204" pitchFamily="18" charset="0"/>
                                <a:cs typeface="Times New Roman" panose="02020603050405020304" pitchFamily="18" charset="0"/>
                              </a:rPr>
                            </m:ctrlPr>
                          </m:sSubPr>
                          <m:e>
                            <m:r>
                              <a:rPr lang="ru-RU" i="1">
                                <a:solidFill>
                                  <a:srgbClr val="D83738"/>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b="0" i="1" smtClean="0">
                                <a:solidFill>
                                  <a:srgbClr val="D83738"/>
                                </a:solidFill>
                                <a:latin typeface="Cambria Math" panose="02040503050406030204" pitchFamily="18" charset="0"/>
                                <a:ea typeface="Calibri" panose="020F0502020204030204" pitchFamily="34" charset="0"/>
                                <a:cs typeface="Times New Roman" panose="02020603050405020304" pitchFamily="18" charset="0"/>
                              </a:rPr>
                              <m:t>𝑑𝑐</m:t>
                            </m:r>
                          </m:sub>
                        </m:sSub>
                      </m:den>
                    </m:f>
                  </m:oMath>
                </a14:m>
                <a:endParaRPr lang="ru-RU" dirty="0"/>
              </a:p>
            </p:txBody>
          </p:sp>
        </mc:Choice>
        <mc:Fallback xmlns="">
          <p:sp>
            <p:nvSpPr>
              <p:cNvPr id="2" name="TextBox 1">
                <a:extLst>
                  <a:ext uri="{FF2B5EF4-FFF2-40B4-BE49-F238E27FC236}">
                    <a16:creationId xmlns:a16="http://schemas.microsoft.com/office/drawing/2014/main" id="{29251106-0F97-0C5C-9590-53F1D7E938BE}"/>
                  </a:ext>
                </a:extLst>
              </p:cNvPr>
              <p:cNvSpPr txBox="1">
                <a:spLocks noRot="1" noChangeAspect="1" noMove="1" noResize="1" noEditPoints="1" noAdjustHandles="1" noChangeArrowheads="1" noChangeShapeType="1" noTextEdit="1"/>
              </p:cNvSpPr>
              <p:nvPr/>
            </p:nvSpPr>
            <p:spPr>
              <a:xfrm>
                <a:off x="322771" y="1125538"/>
                <a:ext cx="6144768" cy="587725"/>
              </a:xfrm>
              <a:prstGeom prst="rect">
                <a:avLst/>
              </a:prstGeom>
              <a:blipFill>
                <a:blip r:embed="rId9"/>
                <a:stretch>
                  <a:fillRect l="-8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7FDFFC-0EFE-2F56-03D3-B710268478E6}"/>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rgbClr val="00B050"/>
                            </a:solidFill>
                            <a:latin typeface="Cambria Math" panose="02040503050406030204" pitchFamily="18" charset="0"/>
                            <a:cs typeface="Times New Roman" panose="02020603050405020304" pitchFamily="18" charset="0"/>
                          </a:rPr>
                        </m:ctrlPr>
                      </m:sSubPr>
                      <m:e>
                        <m:r>
                          <a:rPr lang="ru-RU" sz="10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00B050"/>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3" name="TextBox 2">
                <a:extLst>
                  <a:ext uri="{FF2B5EF4-FFF2-40B4-BE49-F238E27FC236}">
                    <a16:creationId xmlns:a16="http://schemas.microsoft.com/office/drawing/2014/main" id="{457FDFFC-0EFE-2F56-03D3-B710268478E6}"/>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10"/>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52272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Energy performance of the AC Induction motor</a:t>
            </a:r>
            <a:endParaRPr lang="ru-RU" sz="1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51E994-25CA-4AF5-B21E-4E2A8E2D01A4}"/>
                  </a:ext>
                </a:extLst>
              </p:cNvPr>
              <p:cNvSpPr txBox="1"/>
              <p:nvPr/>
            </p:nvSpPr>
            <p:spPr>
              <a:xfrm>
                <a:off x="337266" y="1303230"/>
                <a:ext cx="5963909" cy="1174873"/>
              </a:xfrm>
              <a:prstGeom prst="rect">
                <a:avLst/>
              </a:prstGeom>
              <a:noFill/>
            </p:spPr>
            <p:txBody>
              <a:bodyPr wrap="square">
                <a:spAutoFit/>
              </a:bodyPr>
              <a:lstStyle/>
              <a:p>
                <a:pPr marL="285750" indent="-285750">
                  <a:buFont typeface="Arial" panose="020B0604020202020204" pitchFamily="34" charset="0"/>
                  <a:buChar char="•"/>
                </a:pPr>
                <a:r>
                  <a:rPr lang="en-US" dirty="0">
                    <a:latin typeface="ALS Schlange sans" panose="02000506030000020004" pitchFamily="50" charset="-52"/>
                  </a:rPr>
                  <a:t>Efficiency</a:t>
                </a:r>
                <a:endParaRPr lang="ru-RU" dirty="0">
                  <a:latin typeface="ALS Schlange sans" panose="02000506030000020004" pitchFamily="50" charset="-52"/>
                </a:endParaRPr>
              </a:p>
              <a:p>
                <a:pPr marL="285750" indent="-285750">
                  <a:buFont typeface="Arial" panose="020B0604020202020204" pitchFamily="34" charset="0"/>
                  <a:buChar char="•"/>
                </a:pPr>
                <a:r>
                  <a:rPr lang="en-US" dirty="0">
                    <a:latin typeface="ALS Schlange sans" panose="02000506030000020004" pitchFamily="50" charset="-52"/>
                  </a:rPr>
                  <a:t>Power factor </a:t>
                </a:r>
                <a:r>
                  <a:rPr lang="ru-RU" dirty="0" err="1">
                    <a:latin typeface="ALS Schlange sans" panose="02000506030000020004" pitchFamily="50" charset="-52"/>
                  </a:rPr>
                  <a:t>cosφ</a:t>
                </a:r>
                <a:r>
                  <a:rPr lang="ru-RU" dirty="0">
                    <a:latin typeface="ALS Schlange sans" panose="02000506030000020004" pitchFamily="50" charset="-52"/>
                  </a:rPr>
                  <a:t>, </a:t>
                </a:r>
              </a:p>
              <a:p>
                <a:pPr marL="285750" indent="-285750">
                  <a:buFont typeface="Arial" panose="020B0604020202020204" pitchFamily="34" charset="0"/>
                  <a:buChar char="•"/>
                </a:pPr>
                <a:r>
                  <a:rPr lang="en-US" dirty="0">
                    <a:latin typeface="ALS Schlange sans" panose="02000506030000020004" pitchFamily="50" charset="-52"/>
                  </a:rPr>
                  <a:t>overload capacity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λ</m:t>
                    </m:r>
                    <m:r>
                      <a:rPr lang="ru-RU" i="1">
                        <a:latin typeface="Cambria Math" panose="02040503050406030204" pitchFamily="18" charset="0"/>
                        <a:ea typeface="Calibri" panose="020F0502020204030204" pitchFamily="34" charset="0"/>
                        <a:cs typeface="Times New Roman" panose="02020603050405020304" pitchFamily="18" charset="0"/>
                      </a:rPr>
                      <m:t>=</m:t>
                    </m:r>
                    <m:f>
                      <m:fPr>
                        <m:ctrlPr>
                          <a:rPr lang="ru-RU" i="1">
                            <a:latin typeface="Cambria Math" panose="02040503050406030204" pitchFamily="18" charset="0"/>
                            <a:cs typeface="Times New Roman" panose="02020603050405020304" pitchFamily="18" charset="0"/>
                          </a:rPr>
                        </m:ctrlPr>
                      </m:fPr>
                      <m:num>
                        <m:sSub>
                          <m:sSubPr>
                            <m:ctrlPr>
                              <a:rPr lang="ru-RU" i="1">
                                <a:solidFill>
                                  <a:schemeClr val="accent2">
                                    <a:lumMod val="75000"/>
                                  </a:schemeClr>
                                </a:solidFill>
                                <a:latin typeface="Cambria Math" panose="02040503050406030204" pitchFamily="18" charset="0"/>
                                <a:cs typeface="Times New Roman" panose="02020603050405020304" pitchFamily="18" charset="0"/>
                              </a:rPr>
                            </m:ctrlPr>
                          </m:sSubPr>
                          <m:e>
                            <m:r>
                              <a:rPr lang="en-US"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b="0" i="1" smtClean="0">
                                    <a:solidFill>
                                      <a:schemeClr val="accent2">
                                        <a:lumMod val="75000"/>
                                      </a:schemeClr>
                                    </a:solidFill>
                                    <a:latin typeface="Cambria Math" panose="02040503050406030204" pitchFamily="18" charset="0"/>
                                    <a:cs typeface="Times New Roman" panose="02020603050405020304" pitchFamily="18" charset="0"/>
                                  </a:rPr>
                                  <m:t>𝑒</m:t>
                                </m:r>
                              </m:e>
                              <m:sub>
                                <m:r>
                                  <a:rPr lang="en-US" b="0" i="1" smtClean="0">
                                    <a:solidFill>
                                      <a:schemeClr val="accent2">
                                        <a:lumMod val="75000"/>
                                      </a:schemeClr>
                                    </a:solidFill>
                                    <a:latin typeface="Cambria Math" panose="02040503050406030204" pitchFamily="18" charset="0"/>
                                    <a:cs typeface="Times New Roman" panose="02020603050405020304" pitchFamily="18" charset="0"/>
                                  </a:rPr>
                                  <m:t>𝑠𝑡</m:t>
                                </m:r>
                              </m:sub>
                            </m:sSub>
                          </m:sub>
                        </m:sSub>
                      </m:num>
                      <m:den>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sSub>
                              <m:sSubPr>
                                <m:ctrlPr>
                                  <a:rPr lang="en-US" i="1" smtClean="0">
                                    <a:solidFill>
                                      <a:srgbClr val="FF0000"/>
                                    </a:solidFill>
                                    <a:latin typeface="Cambria Math" panose="02040503050406030204" pitchFamily="18" charset="0"/>
                                    <a:cs typeface="Times New Roman" panose="02020603050405020304" pitchFamily="18" charset="0"/>
                                  </a:rPr>
                                </m:ctrlPr>
                              </m:sSubPr>
                              <m:e>
                                <m:r>
                                  <a:rPr lang="en-US" b="0" i="1" smtClean="0">
                                    <a:solidFill>
                                      <a:srgbClr val="FF0000"/>
                                    </a:solidFill>
                                    <a:latin typeface="Cambria Math" panose="02040503050406030204" pitchFamily="18" charset="0"/>
                                    <a:cs typeface="Times New Roman" panose="02020603050405020304" pitchFamily="18" charset="0"/>
                                  </a:rPr>
                                  <m:t>𝑒</m:t>
                                </m:r>
                              </m:e>
                              <m:sub>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den>
                    </m:f>
                  </m:oMath>
                </a14:m>
                <a:r>
                  <a:rPr lang="ru-RU" dirty="0">
                    <a:latin typeface="ALS Schlange sans" panose="02000506030000020004" pitchFamily="50" charset="-52"/>
                  </a:rPr>
                  <a:t> </a:t>
                </a:r>
              </a:p>
            </p:txBody>
          </p:sp>
        </mc:Choice>
        <mc:Fallback xmlns="">
          <p:sp>
            <p:nvSpPr>
              <p:cNvPr id="7" name="TextBox 6">
                <a:extLst>
                  <a:ext uri="{FF2B5EF4-FFF2-40B4-BE49-F238E27FC236}">
                    <a16:creationId xmlns:a16="http://schemas.microsoft.com/office/drawing/2014/main" id="{F751E994-25CA-4AF5-B21E-4E2A8E2D01A4}"/>
                  </a:ext>
                </a:extLst>
              </p:cNvPr>
              <p:cNvSpPr txBox="1">
                <a:spLocks noRot="1" noChangeAspect="1" noMove="1" noResize="1" noEditPoints="1" noAdjustHandles="1" noChangeArrowheads="1" noChangeShapeType="1" noTextEdit="1"/>
              </p:cNvSpPr>
              <p:nvPr/>
            </p:nvSpPr>
            <p:spPr>
              <a:xfrm>
                <a:off x="337266" y="1303230"/>
                <a:ext cx="5963909" cy="1174873"/>
              </a:xfrm>
              <a:prstGeom prst="rect">
                <a:avLst/>
              </a:prstGeom>
              <a:blipFill>
                <a:blip r:embed="rId3"/>
                <a:stretch>
                  <a:fillRect l="-613" t="-31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58D2E6-9AD7-4DCD-8B06-4E6928C2F190}"/>
                  </a:ext>
                </a:extLst>
              </p:cNvPr>
              <p:cNvSpPr txBox="1"/>
              <p:nvPr/>
            </p:nvSpPr>
            <p:spPr>
              <a:xfrm>
                <a:off x="340869" y="3066587"/>
                <a:ext cx="11508454" cy="923330"/>
              </a:xfrm>
              <a:prstGeom prst="rect">
                <a:avLst/>
              </a:prstGeom>
              <a:noFill/>
            </p:spPr>
            <p:txBody>
              <a:bodyPr wrap="square">
                <a:spAutoFit/>
              </a:bodyPr>
              <a:lstStyle/>
              <a:p>
                <a:r>
                  <a:rPr lang="en-US" dirty="0"/>
                  <a:t>AC induction motor stator voltage</a:t>
                </a:r>
              </a:p>
              <a:p>
                <a:endParaRPr lang="en-US"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ru-RU" i="1" smtClean="0">
                              <a:solidFill>
                                <a:srgbClr val="92D050"/>
                              </a:solidFill>
                              <a:latin typeface="Cambria Math" panose="02040503050406030204" pitchFamily="18" charset="0"/>
                              <a:cs typeface="Times New Roman" panose="02020603050405020304" pitchFamily="18" charset="0"/>
                            </a:rPr>
                          </m:ctrlPr>
                        </m:sSubPr>
                        <m:e>
                          <m:r>
                            <a:rPr lang="ru-RU"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b="0" i="1" smtClean="0">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r>
                        <a:rPr lang="ru-RU" i="1">
                          <a:latin typeface="Cambria Math" panose="02040503050406030204" pitchFamily="18" charset="0"/>
                          <a:ea typeface="Calibri" panose="020F0502020204030204" pitchFamily="34" charset="0"/>
                        </a:rPr>
                        <m:t>≈ </m:t>
                      </m:r>
                      <m:sSub>
                        <m:sSubPr>
                          <m:ctrlPr>
                            <a:rPr lang="ru-RU" i="1" smtClean="0">
                              <a:solidFill>
                                <a:schemeClr val="accent6">
                                  <a:lumMod val="75000"/>
                                </a:schemeClr>
                              </a:solidFill>
                              <a:latin typeface="Cambria Math" panose="02040503050406030204" pitchFamily="18" charset="0"/>
                            </a:rPr>
                          </m:ctrlPr>
                        </m:sSubPr>
                        <m:e>
                          <m:r>
                            <a:rPr lang="ru-RU" i="1">
                              <a:solidFill>
                                <a:schemeClr val="accent6">
                                  <a:lumMod val="75000"/>
                                </a:schemeClr>
                              </a:solidFill>
                              <a:latin typeface="Cambria Math" panose="02040503050406030204" pitchFamily="18" charset="0"/>
                            </a:rPr>
                            <m:t>𝐸</m:t>
                          </m:r>
                        </m:e>
                        <m:sub>
                          <m:r>
                            <a:rPr lang="en-US" b="0" i="1" smtClean="0">
                              <a:solidFill>
                                <a:schemeClr val="accent6">
                                  <a:lumMod val="75000"/>
                                </a:schemeClr>
                              </a:solidFill>
                              <a:latin typeface="Cambria Math" panose="02040503050406030204" pitchFamily="18" charset="0"/>
                            </a:rPr>
                            <m:t>𝑠</m:t>
                          </m:r>
                        </m:sub>
                      </m:sSub>
                      <m:r>
                        <a:rPr lang="ru-RU">
                          <a:latin typeface="Cambria Math" panose="02040503050406030204" pitchFamily="18" charset="0"/>
                        </a:rPr>
                        <m:t>=4,44</m:t>
                      </m:r>
                      <m:sSub>
                        <m:sSubPr>
                          <m:ctrlPr>
                            <a:rPr lang="ru-RU" i="1" smtClean="0">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b="0" i="1" smtClean="0">
                              <a:solidFill>
                                <a:srgbClr val="FF00FF"/>
                              </a:solidFill>
                              <a:latin typeface="Cambria Math" panose="02040503050406030204" pitchFamily="18" charset="0"/>
                            </a:rPr>
                            <m:t>𝑠</m:t>
                          </m:r>
                        </m:sub>
                      </m:sSub>
                      <m:sSub>
                        <m:sSubPr>
                          <m:ctrlPr>
                            <a:rPr lang="ru-RU" i="1" smtClean="0">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b="0" i="1" smtClean="0">
                              <a:solidFill>
                                <a:srgbClr val="0070C0"/>
                              </a:solidFill>
                              <a:latin typeface="Cambria Math" panose="02040503050406030204" pitchFamily="18" charset="0"/>
                            </a:rPr>
                            <m:t>𝑠</m:t>
                          </m:r>
                        </m:sub>
                      </m:sSub>
                      <m:sSub>
                        <m:sSubPr>
                          <m:ctrlPr>
                            <a:rPr lang="ru-RU"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𝑤</m:t>
                          </m:r>
                        </m:e>
                        <m:sub>
                          <m:r>
                            <a:rPr lang="en-US" b="0" i="1" smtClean="0">
                              <a:solidFill>
                                <a:srgbClr val="7030A0"/>
                              </a:solidFill>
                              <a:latin typeface="Cambria Math" panose="02040503050406030204" pitchFamily="18" charset="0"/>
                            </a:rPr>
                            <m:t>𝑠</m:t>
                          </m:r>
                        </m:sub>
                      </m:sSub>
                    </m:oMath>
                  </m:oMathPara>
                </a14:m>
                <a:endParaRPr lang="ru-RU" dirty="0"/>
              </a:p>
            </p:txBody>
          </p:sp>
        </mc:Choice>
        <mc:Fallback xmlns="">
          <p:sp>
            <p:nvSpPr>
              <p:cNvPr id="10" name="TextBox 9">
                <a:extLst>
                  <a:ext uri="{FF2B5EF4-FFF2-40B4-BE49-F238E27FC236}">
                    <a16:creationId xmlns:a16="http://schemas.microsoft.com/office/drawing/2014/main" id="{2E58D2E6-9AD7-4DCD-8B06-4E6928C2F190}"/>
                  </a:ext>
                </a:extLst>
              </p:cNvPr>
              <p:cNvSpPr txBox="1">
                <a:spLocks noRot="1" noChangeAspect="1" noMove="1" noResize="1" noEditPoints="1" noAdjustHandles="1" noChangeArrowheads="1" noChangeShapeType="1" noTextEdit="1"/>
              </p:cNvSpPr>
              <p:nvPr/>
            </p:nvSpPr>
            <p:spPr>
              <a:xfrm>
                <a:off x="340869" y="3066587"/>
                <a:ext cx="11508454" cy="923330"/>
              </a:xfrm>
              <a:prstGeom prst="rect">
                <a:avLst/>
              </a:prstGeom>
              <a:blipFill>
                <a:blip r:embed="rId4"/>
                <a:stretch>
                  <a:fillRect l="-477" t="-3289" b="-46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9D6332-5AEC-4312-AE75-068258FC114B}"/>
                  </a:ext>
                </a:extLst>
              </p:cNvPr>
              <p:cNvSpPr txBox="1"/>
              <p:nvPr/>
            </p:nvSpPr>
            <p:spPr>
              <a:xfrm>
                <a:off x="334963" y="4154498"/>
                <a:ext cx="11519771" cy="923330"/>
              </a:xfrm>
              <a:prstGeom prst="rect">
                <a:avLst/>
              </a:prstGeom>
              <a:noFill/>
            </p:spPr>
            <p:txBody>
              <a:bodyPr wrap="square">
                <a:spAutoFit/>
              </a:bodyPr>
              <a:lstStyle/>
              <a:p>
                <a:r>
                  <a:rPr lang="en-US" dirty="0"/>
                  <a:t>If the voltage drop will be neglected at the active and reactive resistance of the stator winding, then:
</a:t>
                </a:r>
              </a:p>
              <a:p>
                <a:pPr/>
                <a14:m>
                  <m:oMathPara xmlns:m="http://schemas.openxmlformats.org/officeDocument/2006/math">
                    <m:oMathParaPr>
                      <m:jc m:val="centerGroup"/>
                    </m:oMathParaPr>
                    <m:oMath xmlns:m="http://schemas.openxmlformats.org/officeDocument/2006/math">
                      <m:sSub>
                        <m:sSubPr>
                          <m:ctrlPr>
                            <a:rPr lang="ru-RU" i="1">
                              <a:solidFill>
                                <a:srgbClr val="92D050"/>
                              </a:solidFill>
                              <a:latin typeface="Cambria Math" panose="02040503050406030204" pitchFamily="18" charset="0"/>
                              <a:cs typeface="Times New Roman" panose="02020603050405020304" pitchFamily="18" charset="0"/>
                            </a:rPr>
                          </m:ctrlPr>
                        </m:sSubPr>
                        <m:e>
                          <m:r>
                            <a:rPr lang="ru-RU"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r>
                        <a:rPr lang="ru-RU" i="1">
                          <a:latin typeface="Cambria Math" panose="02040503050406030204" pitchFamily="18" charset="0"/>
                          <a:ea typeface="Calibri" panose="020F0502020204030204" pitchFamily="34" charset="0"/>
                        </a:rPr>
                        <m:t>≈ </m:t>
                      </m:r>
                      <m:sSub>
                        <m:sSubPr>
                          <m:ctrlPr>
                            <a:rPr lang="ru-RU" i="1">
                              <a:solidFill>
                                <a:schemeClr val="accent6">
                                  <a:lumMod val="75000"/>
                                </a:schemeClr>
                              </a:solidFill>
                              <a:latin typeface="Cambria Math" panose="02040503050406030204" pitchFamily="18" charset="0"/>
                            </a:rPr>
                          </m:ctrlPr>
                        </m:sSubPr>
                        <m:e>
                          <m:r>
                            <a:rPr lang="ru-RU" i="1">
                              <a:solidFill>
                                <a:schemeClr val="accent6">
                                  <a:lumMod val="75000"/>
                                </a:schemeClr>
                              </a:solidFill>
                              <a:latin typeface="Cambria Math" panose="02040503050406030204" pitchFamily="18" charset="0"/>
                            </a:rPr>
                            <m:t>𝐸</m:t>
                          </m:r>
                        </m:e>
                        <m:sub>
                          <m:r>
                            <a:rPr lang="en-US" i="1">
                              <a:solidFill>
                                <a:schemeClr val="accent6">
                                  <a:lumMod val="75000"/>
                                </a:schemeClr>
                              </a:solidFill>
                              <a:latin typeface="Cambria Math" panose="02040503050406030204" pitchFamily="18" charset="0"/>
                            </a:rPr>
                            <m:t>𝑠</m:t>
                          </m:r>
                        </m:sub>
                      </m:sSub>
                      <m:r>
                        <a:rPr lang="ru-RU" i="1">
                          <a:latin typeface="Cambria Math" panose="02040503050406030204" pitchFamily="18" charset="0"/>
                          <a:ea typeface="Calibri" panose="020F0502020204030204" pitchFamily="34" charset="0"/>
                          <a:cs typeface="Times New Roman" panose="02020603050405020304" pitchFamily="18" charset="0"/>
                        </a:rPr>
                        <m:t>=</m:t>
                      </m:r>
                      <m:r>
                        <a:rPr lang="ru-RU">
                          <a:latin typeface="Cambria Math" panose="02040503050406030204" pitchFamily="18" charset="0"/>
                        </a:rPr>
                        <m:t>4,44</m:t>
                      </m:r>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sSub>
                        <m:sSubPr>
                          <m:ctrlPr>
                            <a:rPr lang="ru-RU" i="1" smtClean="0">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sSub>
                        <m:sSubPr>
                          <m:ctrlPr>
                            <a:rPr lang="ru-RU"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𝑠</m:t>
                          </m:r>
                        </m:sub>
                      </m:sSub>
                      <m:r>
                        <a:rPr lang="ru-RU" i="1">
                          <a:latin typeface="Cambria Math" panose="02040503050406030204" pitchFamily="18" charset="0"/>
                          <a:ea typeface="Calibri" panose="020F0502020204030204" pitchFamily="34" charset="0"/>
                        </a:rPr>
                        <m:t>≈</m:t>
                      </m:r>
                      <m:r>
                        <a:rPr lang="ru-RU" i="1">
                          <a:latin typeface="Cambria Math" panose="02040503050406030204" pitchFamily="18" charset="0"/>
                          <a:ea typeface="Calibri" panose="020F0502020204030204" pitchFamily="34" charset="0"/>
                          <a:cs typeface="Times New Roman" panose="02020603050405020304" pitchFamily="18" charset="0"/>
                        </a:rPr>
                        <m:t>𝐶</m:t>
                      </m:r>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sSub>
                        <m:sSubPr>
                          <m:ctrlPr>
                            <a:rPr lang="ru-RU" i="1" smtClean="0">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m:oMathPara>
                </a14:m>
                <a:endParaRPr lang="ru-RU" dirty="0"/>
              </a:p>
            </p:txBody>
          </p:sp>
        </mc:Choice>
        <mc:Fallback xmlns="">
          <p:sp>
            <p:nvSpPr>
              <p:cNvPr id="13" name="TextBox 12">
                <a:extLst>
                  <a:ext uri="{FF2B5EF4-FFF2-40B4-BE49-F238E27FC236}">
                    <a16:creationId xmlns:a16="http://schemas.microsoft.com/office/drawing/2014/main" id="{F09D6332-5AEC-4312-AE75-068258FC114B}"/>
                  </a:ext>
                </a:extLst>
              </p:cNvPr>
              <p:cNvSpPr txBox="1">
                <a:spLocks noRot="1" noChangeAspect="1" noMove="1" noResize="1" noEditPoints="1" noAdjustHandles="1" noChangeArrowheads="1" noChangeShapeType="1" noTextEdit="1"/>
              </p:cNvSpPr>
              <p:nvPr/>
            </p:nvSpPr>
            <p:spPr>
              <a:xfrm>
                <a:off x="334963" y="4154498"/>
                <a:ext cx="11519771" cy="923330"/>
              </a:xfrm>
              <a:prstGeom prst="rect">
                <a:avLst/>
              </a:prstGeom>
              <a:blipFill>
                <a:blip r:embed="rId5"/>
                <a:stretch>
                  <a:fillRect l="-476" t="-3974" b="-4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7DEBE9A-CD04-4409-85E6-4782ABEADA4F}"/>
                  </a:ext>
                </a:extLst>
              </p:cNvPr>
              <p:cNvSpPr txBox="1"/>
              <p:nvPr/>
            </p:nvSpPr>
            <p:spPr>
              <a:xfrm>
                <a:off x="334963" y="5415582"/>
                <a:ext cx="11522075" cy="646331"/>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From these expressions it can be seen that with the constant phase </a:t>
                </a:r>
                <a:r>
                  <a:rPr lang="en-US" dirty="0">
                    <a:solidFill>
                      <a:srgbClr val="A4D86E"/>
                    </a:solidFill>
                    <a:latin typeface="Times New Roman" panose="02020603050405020304" pitchFamily="18" charset="0"/>
                    <a:ea typeface="Calibri" panose="020F0502020204030204" pitchFamily="34" charset="0"/>
                  </a:rPr>
                  <a:t>voltage</a:t>
                </a:r>
                <a:r>
                  <a:rPr lang="en-US" dirty="0">
                    <a:latin typeface="Times New Roman" panose="02020603050405020304" pitchFamily="18" charset="0"/>
                    <a:ea typeface="Calibri" panose="020F0502020204030204" pitchFamily="34" charset="0"/>
                  </a:rPr>
                  <a:t> of the power supply</a:t>
                </a:r>
                <a14:m>
                  <m:oMath xmlns:m="http://schemas.openxmlformats.org/officeDocument/2006/math">
                    <m:sSub>
                      <m:sSubPr>
                        <m:ctrlPr>
                          <a:rPr lang="ru-RU" i="1">
                            <a:solidFill>
                              <a:srgbClr val="92D050"/>
                            </a:solidFill>
                            <a:latin typeface="Cambria Math" panose="02040503050406030204" pitchFamily="18" charset="0"/>
                            <a:cs typeface="Times New Roman" panose="02020603050405020304" pitchFamily="18" charset="0"/>
                          </a:rPr>
                        </m:ctrlPr>
                      </m:sSubPr>
                      <m:e>
                        <m:r>
                          <a:rPr lang="en-US" b="0" i="1" smtClean="0">
                            <a:solidFill>
                              <a:srgbClr val="92D050"/>
                            </a:solidFill>
                            <a:latin typeface="Cambria Math" panose="02040503050406030204" pitchFamily="18" charset="0"/>
                            <a:cs typeface="Times New Roman" panose="02020603050405020304" pitchFamily="18" charset="0"/>
                          </a:rPr>
                          <m:t> </m:t>
                        </m:r>
                        <m:r>
                          <a:rPr lang="ru-RU"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dirty="0">
                    <a:latin typeface="Times New Roman" panose="02020603050405020304" pitchFamily="18" charset="0"/>
                    <a:ea typeface="Calibri" panose="020F0502020204030204" pitchFamily="34" charset="0"/>
                  </a:rPr>
                  <a:t>, when the </a:t>
                </a:r>
                <a:r>
                  <a:rPr lang="en-US" dirty="0">
                    <a:solidFill>
                      <a:srgbClr val="0070C0"/>
                    </a:solidFill>
                    <a:latin typeface="Times New Roman" panose="02020603050405020304" pitchFamily="18" charset="0"/>
                    <a:ea typeface="Calibri" panose="020F0502020204030204" pitchFamily="34" charset="0"/>
                  </a:rPr>
                  <a:t>frequency</a:t>
                </a:r>
                <a:r>
                  <a:rPr lang="en-US" dirty="0">
                    <a:latin typeface="Times New Roman" panose="02020603050405020304" pitchFamily="18" charset="0"/>
                    <a:ea typeface="Calibri" panose="020F0502020204030204" pitchFamily="34" charset="0"/>
                  </a:rPr>
                  <a:t> </a:t>
                </a:r>
                <a14:m>
                  <m:oMath xmlns:m="http://schemas.openxmlformats.org/officeDocument/2006/math">
                    <m:sSub>
                      <m:sSubPr>
                        <m:ctrlPr>
                          <a:rPr lang="ru-RU" i="1">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a14:m>
                <a:r>
                  <a:rPr lang="en-US" dirty="0">
                    <a:solidFill>
                      <a:srgbClr val="0070C0"/>
                    </a:solidFill>
                    <a:latin typeface="ALS Schlange sans" panose="02000506030000020004" pitchFamily="50" charset="-52"/>
                  </a:rPr>
                  <a:t> </a:t>
                </a:r>
                <a:r>
                  <a:rPr lang="en-US" dirty="0">
                    <a:latin typeface="Times New Roman" panose="02020603050405020304" pitchFamily="18" charset="0"/>
                    <a:ea typeface="Calibri" panose="020F0502020204030204" pitchFamily="34" charset="0"/>
                  </a:rPr>
                  <a:t>is regulated, the </a:t>
                </a:r>
                <a:r>
                  <a:rPr lang="en-US" dirty="0">
                    <a:solidFill>
                      <a:srgbClr val="FF00FF"/>
                    </a:solidFill>
                    <a:latin typeface="Times New Roman" panose="02020603050405020304" pitchFamily="18" charset="0"/>
                    <a:ea typeface="Calibri" panose="020F0502020204030204" pitchFamily="34" charset="0"/>
                  </a:rPr>
                  <a:t>magnetic flux </a:t>
                </a:r>
                <a14:m>
                  <m:oMath xmlns:m="http://schemas.openxmlformats.org/officeDocument/2006/math">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r>
                      <a:rPr lang="en-US" i="1">
                        <a:solidFill>
                          <a:srgbClr val="FF00FF"/>
                        </a:solidFill>
                        <a:latin typeface="Cambria Math" panose="02040503050406030204" pitchFamily="18" charset="0"/>
                      </a:rPr>
                      <m:t> </m:t>
                    </m:r>
                  </m:oMath>
                </a14:m>
                <a:r>
                  <a:rPr lang="en-US" dirty="0">
                    <a:latin typeface="Times New Roman" panose="02020603050405020304" pitchFamily="18" charset="0"/>
                    <a:ea typeface="Calibri" panose="020F0502020204030204" pitchFamily="34" charset="0"/>
                  </a:rPr>
                  <a:t>also changes.</a:t>
                </a:r>
                <a:endParaRPr lang="ru-RU" b="1" dirty="0"/>
              </a:p>
            </p:txBody>
          </p:sp>
        </mc:Choice>
        <mc:Fallback xmlns="">
          <p:sp>
            <p:nvSpPr>
              <p:cNvPr id="22" name="TextBox 21">
                <a:extLst>
                  <a:ext uri="{FF2B5EF4-FFF2-40B4-BE49-F238E27FC236}">
                    <a16:creationId xmlns:a16="http://schemas.microsoft.com/office/drawing/2014/main" id="{77DEBE9A-CD04-4409-85E6-4782ABEADA4F}"/>
                  </a:ext>
                </a:extLst>
              </p:cNvPr>
              <p:cNvSpPr txBox="1">
                <a:spLocks noRot="1" noChangeAspect="1" noMove="1" noResize="1" noEditPoints="1" noAdjustHandles="1" noChangeArrowheads="1" noChangeShapeType="1" noTextEdit="1"/>
              </p:cNvSpPr>
              <p:nvPr/>
            </p:nvSpPr>
            <p:spPr>
              <a:xfrm>
                <a:off x="334963" y="5415582"/>
                <a:ext cx="11522075" cy="646331"/>
              </a:xfrm>
              <a:prstGeom prst="rect">
                <a:avLst/>
              </a:prstGeom>
              <a:blipFill>
                <a:blip r:embed="rId6"/>
                <a:stretch>
                  <a:fillRect l="-476" t="-5660" r="-529" b="-1320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287D41-949E-E005-D9B0-ED4049D5080B}"/>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2" name="TextBox 1">
                <a:extLst>
                  <a:ext uri="{FF2B5EF4-FFF2-40B4-BE49-F238E27FC236}">
                    <a16:creationId xmlns:a16="http://schemas.microsoft.com/office/drawing/2014/main" id="{55287D41-949E-E005-D9B0-ED4049D5080B}"/>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79664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400" dirty="0"/>
              <a:t>Pulse Width Control at Base Frequency</a:t>
            </a:r>
            <a:endParaRPr lang="ru-RU"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A67D75-1B96-5DBF-E9E4-E9BB8B2DA7D0}"/>
                  </a:ext>
                </a:extLst>
              </p:cNvPr>
              <p:cNvSpPr txBox="1"/>
              <p:nvPr/>
            </p:nvSpPr>
            <p:spPr>
              <a:xfrm>
                <a:off x="325074" y="1713263"/>
                <a:ext cx="6144768" cy="391582"/>
              </a:xfrm>
              <a:prstGeom prst="rect">
                <a:avLst/>
              </a:prstGeom>
              <a:noFill/>
            </p:spPr>
            <p:txBody>
              <a:bodyPr wrap="square">
                <a:spAutoFit/>
              </a:bodyPr>
              <a:lstStyle/>
              <a:p>
                <a:r>
                  <a:rPr lang="en-US" dirty="0"/>
                  <a:t>Frequency modulation index:</a:t>
                </a:r>
                <a14:m>
                  <m:oMath xmlns:m="http://schemas.openxmlformats.org/officeDocument/2006/math">
                    <m:r>
                      <m:rPr>
                        <m:nor/>
                      </m:rPr>
                      <a:rPr lang="ru-RU" dirty="0">
                        <a:solidFill>
                          <a:srgbClr val="FF00FF"/>
                        </a:solidFill>
                      </a:rPr>
                      <m:t> </m:t>
                    </m:r>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en-US" i="1" smtClean="0">
                        <a:latin typeface="Cambria Math" panose="02040503050406030204" pitchFamily="18" charset="0"/>
                      </a:rPr>
                      <m:t>=</m:t>
                    </m:r>
                    <m:sSub>
                      <m:sSubPr>
                        <m:ctrlPr>
                          <a:rPr lang="ru-RU" i="1">
                            <a:solidFill>
                              <a:srgbClr val="0070C0"/>
                            </a:solidFill>
                            <a:latin typeface="Cambria Math" panose="02040503050406030204" pitchFamily="18" charset="0"/>
                          </a:rPr>
                        </m:ctrlPr>
                      </m:sSubPr>
                      <m:e>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𝑠𝑤</m:t>
                            </m:r>
                          </m:sub>
                        </m:sSub>
                        <m:r>
                          <a:rPr lang="en-US" i="1">
                            <a:solidFill>
                              <a:srgbClr val="0070C0"/>
                            </a:solidFill>
                            <a:latin typeface="Cambria Math" panose="02040503050406030204" pitchFamily="18" charset="0"/>
                          </a:rPr>
                          <m:t>/</m:t>
                        </m:r>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a14:m>
                <a:endParaRPr lang="ru-RU" dirty="0"/>
              </a:p>
            </p:txBody>
          </p:sp>
        </mc:Choice>
        <mc:Fallback xmlns="">
          <p:sp>
            <p:nvSpPr>
              <p:cNvPr id="9" name="TextBox 8">
                <a:extLst>
                  <a:ext uri="{FF2B5EF4-FFF2-40B4-BE49-F238E27FC236}">
                    <a16:creationId xmlns:a16="http://schemas.microsoft.com/office/drawing/2014/main" id="{6DA67D75-1B96-5DBF-E9E4-E9BB8B2DA7D0}"/>
                  </a:ext>
                </a:extLst>
              </p:cNvPr>
              <p:cNvSpPr txBox="1">
                <a:spLocks noRot="1" noChangeAspect="1" noMove="1" noResize="1" noEditPoints="1" noAdjustHandles="1" noChangeArrowheads="1" noChangeShapeType="1" noTextEdit="1"/>
              </p:cNvSpPr>
              <p:nvPr/>
            </p:nvSpPr>
            <p:spPr>
              <a:xfrm>
                <a:off x="325074" y="1713263"/>
                <a:ext cx="6144768" cy="391582"/>
              </a:xfrm>
              <a:prstGeom prst="rect">
                <a:avLst/>
              </a:prstGeom>
              <a:blipFill>
                <a:blip r:embed="rId5"/>
                <a:stretch>
                  <a:fillRect l="-794" t="-6250" b="-20313"/>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D69334FF-FDFE-FC0E-3B3F-83CDB7FFA418}"/>
              </a:ext>
            </a:extLst>
          </p:cNvPr>
          <p:cNvPicPr>
            <a:picLocks noChangeAspect="1"/>
          </p:cNvPicPr>
          <p:nvPr/>
        </p:nvPicPr>
        <p:blipFill>
          <a:blip r:embed="rId6"/>
          <a:stretch>
            <a:fillRect/>
          </a:stretch>
        </p:blipFill>
        <p:spPr>
          <a:xfrm>
            <a:off x="161314" y="2708410"/>
            <a:ext cx="7434302" cy="381497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ADFBCC-7F6C-46D7-E892-C157BE0AFF9E}"/>
                  </a:ext>
                </a:extLst>
              </p:cNvPr>
              <p:cNvSpPr txBox="1"/>
              <p:nvPr/>
            </p:nvSpPr>
            <p:spPr>
              <a:xfrm>
                <a:off x="7101523" y="4835321"/>
                <a:ext cx="4531018" cy="122257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70C0"/>
                              </a:solidFill>
                              <a:latin typeface="Cambria Math" panose="02040503050406030204" pitchFamily="18" charset="0"/>
                            </a:rPr>
                          </m:ctrlPr>
                        </m:sSubPr>
                        <m:e>
                          <m:r>
                            <a:rPr lang="ru-RU" sz="1800" i="1">
                              <a:solidFill>
                                <a:srgbClr val="0070C0"/>
                              </a:solidFill>
                              <a:latin typeface="Cambria Math" panose="02040503050406030204" pitchFamily="18" charset="0"/>
                            </a:rPr>
                            <m:t>𝑓</m:t>
                          </m:r>
                        </m:e>
                        <m:sub>
                          <m:r>
                            <a:rPr lang="en-US" sz="1800" b="0" i="1" smtClean="0">
                              <a:solidFill>
                                <a:srgbClr val="0070C0"/>
                              </a:solidFill>
                              <a:latin typeface="Cambria Math" panose="02040503050406030204" pitchFamily="18" charset="0"/>
                            </a:rPr>
                            <m:t>0</m:t>
                          </m:r>
                        </m:sub>
                      </m:sSub>
                      <m:r>
                        <a:rPr lang="en-US" sz="1800" b="0" i="1" smtClean="0">
                          <a:solidFill>
                            <a:srgbClr val="0070C0"/>
                          </a:solidFill>
                          <a:latin typeface="Cambria Math" panose="02040503050406030204" pitchFamily="18" charset="0"/>
                        </a:rPr>
                        <m:t>=50</m:t>
                      </m:r>
                      <m:r>
                        <a:rPr lang="en-US" sz="1800" b="0" i="1" smtClean="0">
                          <a:solidFill>
                            <a:srgbClr val="0070C0"/>
                          </a:solidFill>
                          <a:latin typeface="Cambria Math" panose="02040503050406030204" pitchFamily="18" charset="0"/>
                        </a:rPr>
                        <m:t>𝐻𝑧</m:t>
                      </m:r>
                    </m:oMath>
                  </m:oMathPara>
                </a14:m>
                <a:endParaRPr lang="en-US" sz="1800" b="0" dirty="0">
                  <a:solidFill>
                    <a:srgbClr val="0070C0"/>
                  </a:solidFill>
                </a:endParaRPr>
              </a:p>
              <a:p>
                <a:pPr algn="ctr"/>
                <a14:m>
                  <m:oMath xmlns:m="http://schemas.openxmlformats.org/officeDocument/2006/math">
                    <m:sSub>
                      <m:sSubPr>
                        <m:ctrlPr>
                          <a:rPr lang="ru-RU" i="1" smtClean="0">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𝑠𝑤</m:t>
                        </m:r>
                      </m:sub>
                    </m:sSub>
                  </m:oMath>
                </a14:m>
                <a:r>
                  <a:rPr lang="en-US" sz="1800" b="0" dirty="0">
                    <a:solidFill>
                      <a:srgbClr val="0070C0"/>
                    </a:solidFill>
                  </a:rPr>
                  <a:t>=</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𝑐</m:t>
                        </m:r>
                      </m:sub>
                    </m:sSub>
                  </m:oMath>
                </a14:m>
                <a:r>
                  <a:rPr lang="en-US" sz="1800" b="0" dirty="0">
                    <a:solidFill>
                      <a:srgbClr val="0070C0"/>
                    </a:solidFill>
                  </a:rPr>
                  <a:t>=1050Hz</a:t>
                </a:r>
              </a:p>
              <a:p>
                <a:pPr algn="ctr"/>
                <a14:m>
                  <m:oMath xmlns:m="http://schemas.openxmlformats.org/officeDocument/2006/math">
                    <m:sSub>
                      <m:sSubPr>
                        <m:ctrlPr>
                          <a:rPr lang="ru-RU" i="1" smtClean="0">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en-US" i="1" smtClean="0">
                        <a:latin typeface="Cambria Math" panose="02040503050406030204" pitchFamily="18" charset="0"/>
                      </a:rPr>
                      <m:t>=</m:t>
                    </m:r>
                    <m:sSub>
                      <m:sSubPr>
                        <m:ctrlPr>
                          <a:rPr lang="ru-RU" i="1" smtClean="0">
                            <a:solidFill>
                              <a:srgbClr val="0070C0"/>
                            </a:solidFill>
                            <a:latin typeface="Cambria Math" panose="02040503050406030204" pitchFamily="18" charset="0"/>
                          </a:rPr>
                        </m:ctrlPr>
                      </m:sSubPr>
                      <m:e>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b="0" i="1" smtClean="0">
                                <a:solidFill>
                                  <a:srgbClr val="FF00FF"/>
                                </a:solidFill>
                                <a:latin typeface="Cambria Math" panose="02040503050406030204" pitchFamily="18" charset="0"/>
                              </a:rPr>
                              <m:t>𝑐</m:t>
                            </m:r>
                          </m:sub>
                        </m:sSub>
                        <m:r>
                          <a:rPr lang="en-US" i="1">
                            <a:solidFill>
                              <a:srgbClr val="0070C0"/>
                            </a:solidFill>
                            <a:latin typeface="Cambria Math" panose="02040503050406030204" pitchFamily="18" charset="0"/>
                          </a:rPr>
                          <m:t>/</m:t>
                        </m:r>
                        <m:r>
                          <a:rPr lang="ru-RU" i="1">
                            <a:solidFill>
                              <a:srgbClr val="0070C0"/>
                            </a:solidFill>
                            <a:latin typeface="Cambria Math" panose="02040503050406030204" pitchFamily="18" charset="0"/>
                          </a:rPr>
                          <m:t>𝑓</m:t>
                        </m:r>
                      </m:e>
                      <m:sub>
                        <m:r>
                          <a:rPr lang="en-US" b="0" i="1" smtClean="0">
                            <a:solidFill>
                              <a:srgbClr val="0070C0"/>
                            </a:solidFill>
                            <a:latin typeface="Cambria Math" panose="02040503050406030204" pitchFamily="18" charset="0"/>
                          </a:rPr>
                          <m:t>0</m:t>
                        </m:r>
                      </m:sub>
                    </m:sSub>
                  </m:oMath>
                </a14:m>
                <a:r>
                  <a:rPr lang="en-US" sz="1800" b="0" dirty="0">
                    <a:solidFill>
                      <a:srgbClr val="0070C0"/>
                    </a:solidFill>
                  </a:rPr>
                  <a:t>=21</a:t>
                </a:r>
              </a:p>
              <a:p>
                <a:endParaRPr lang="ru-RU" dirty="0"/>
              </a:p>
            </p:txBody>
          </p:sp>
        </mc:Choice>
        <mc:Fallback xmlns="">
          <p:sp>
            <p:nvSpPr>
              <p:cNvPr id="15" name="TextBox 14">
                <a:extLst>
                  <a:ext uri="{FF2B5EF4-FFF2-40B4-BE49-F238E27FC236}">
                    <a16:creationId xmlns:a16="http://schemas.microsoft.com/office/drawing/2014/main" id="{7BADFBCC-7F6C-46D7-E892-C157BE0AFF9E}"/>
                  </a:ext>
                </a:extLst>
              </p:cNvPr>
              <p:cNvSpPr txBox="1">
                <a:spLocks noRot="1" noChangeAspect="1" noMove="1" noResize="1" noEditPoints="1" noAdjustHandles="1" noChangeArrowheads="1" noChangeShapeType="1" noTextEdit="1"/>
              </p:cNvSpPr>
              <p:nvPr/>
            </p:nvSpPr>
            <p:spPr>
              <a:xfrm>
                <a:off x="7101523" y="4835321"/>
                <a:ext cx="4531018" cy="1222579"/>
              </a:xfrm>
              <a:prstGeom prst="rect">
                <a:avLst/>
              </a:prstGeom>
              <a:blipFill>
                <a:blip r:embed="rId7"/>
                <a:stretch>
                  <a:fillRect/>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BA4F65F5-A9F3-7EA5-218D-22A7F2DFEAD2}"/>
              </a:ext>
            </a:extLst>
          </p:cNvPr>
          <p:cNvPicPr>
            <a:picLocks noChangeAspect="1"/>
          </p:cNvPicPr>
          <p:nvPr/>
        </p:nvPicPr>
        <p:blipFill>
          <a:blip r:embed="rId8"/>
          <a:stretch>
            <a:fillRect/>
          </a:stretch>
        </p:blipFill>
        <p:spPr>
          <a:xfrm>
            <a:off x="7914267" y="3567999"/>
            <a:ext cx="2905530" cy="104789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B345BB-75D2-D88E-2C8C-5FE8429666C4}"/>
                  </a:ext>
                </a:extLst>
              </p:cNvPr>
              <p:cNvSpPr txBox="1"/>
              <p:nvPr/>
            </p:nvSpPr>
            <p:spPr>
              <a:xfrm>
                <a:off x="322771" y="1125538"/>
                <a:ext cx="6144768" cy="587725"/>
              </a:xfrm>
              <a:prstGeom prst="rect">
                <a:avLst/>
              </a:prstGeom>
              <a:noFill/>
            </p:spPr>
            <p:txBody>
              <a:bodyPr wrap="square">
                <a:spAutoFit/>
              </a:bodyPr>
              <a:lstStyle/>
              <a:p>
                <a:r>
                  <a:rPr lang="en-US" dirty="0"/>
                  <a:t>Modulation index: </a:t>
                </a:r>
                <a14:m>
                  <m:oMath xmlns:m="http://schemas.openxmlformats.org/officeDocument/2006/math">
                    <m:r>
                      <a:rPr lang="en-US" b="0" i="1" smtClean="0">
                        <a:latin typeface="Cambria Math" panose="02040503050406030204" pitchFamily="18" charset="0"/>
                      </a:rPr>
                      <m:t>𝑀𝐼</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ru-RU" i="1" smtClean="0">
                                <a:solidFill>
                                  <a:srgbClr val="00B050"/>
                                </a:solidFill>
                                <a:latin typeface="Cambria Math" panose="02040503050406030204" pitchFamily="18" charset="0"/>
                                <a:cs typeface="Times New Roman" panose="02020603050405020304" pitchFamily="18" charset="0"/>
                              </a:rPr>
                            </m:ctrlPr>
                          </m:sSubPr>
                          <m:e>
                            <m:r>
                              <a:rPr lang="ru-RU"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sSub>
                              <m:sSubPr>
                                <m:ctrlPr>
                                  <a:rPr lang="en-US" i="1" smtClean="0">
                                    <a:solidFill>
                                      <a:srgbClr val="00B050"/>
                                    </a:solidFill>
                                    <a:latin typeface="Cambria Math" panose="02040503050406030204" pitchFamily="18" charset="0"/>
                                    <a:cs typeface="Times New Roman" panose="02020603050405020304" pitchFamily="18" charset="0"/>
                                  </a:rPr>
                                </m:ctrlPr>
                              </m:sSubPr>
                              <m:e>
                                <m:r>
                                  <a:rPr lang="en-US" b="0" i="1" smtClean="0">
                                    <a:solidFill>
                                      <a:srgbClr val="00B050"/>
                                    </a:solidFill>
                                    <a:latin typeface="Cambria Math" panose="02040503050406030204" pitchFamily="18" charset="0"/>
                                    <a:cs typeface="Times New Roman" panose="02020603050405020304" pitchFamily="18" charset="0"/>
                                  </a:rPr>
                                  <m:t>𝑠</m:t>
                                </m:r>
                              </m:e>
                              <m:sub>
                                <m:r>
                                  <a:rPr lang="en-US" b="0" i="1" smtClean="0">
                                    <a:solidFill>
                                      <a:srgbClr val="00B050"/>
                                    </a:solidFill>
                                    <a:latin typeface="Cambria Math" panose="02040503050406030204" pitchFamily="18" charset="0"/>
                                    <a:cs typeface="Times New Roman" panose="02020603050405020304" pitchFamily="18" charset="0"/>
                                  </a:rPr>
                                  <m:t>𝑝𝑒𝑎𝑘</m:t>
                                </m:r>
                              </m:sub>
                            </m:sSub>
                          </m:sub>
                        </m:sSub>
                      </m:num>
                      <m:den>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ru-RU" i="1" smtClean="0">
                                <a:solidFill>
                                  <a:srgbClr val="D83738"/>
                                </a:solidFill>
                                <a:latin typeface="Cambria Math" panose="02040503050406030204" pitchFamily="18" charset="0"/>
                                <a:cs typeface="Times New Roman" panose="02020603050405020304" pitchFamily="18" charset="0"/>
                              </a:rPr>
                            </m:ctrlPr>
                          </m:sSubPr>
                          <m:e>
                            <m:r>
                              <a:rPr lang="ru-RU" i="1">
                                <a:solidFill>
                                  <a:srgbClr val="D83738"/>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b="0" i="1" smtClean="0">
                                <a:solidFill>
                                  <a:srgbClr val="D83738"/>
                                </a:solidFill>
                                <a:latin typeface="Cambria Math" panose="02040503050406030204" pitchFamily="18" charset="0"/>
                                <a:ea typeface="Calibri" panose="020F0502020204030204" pitchFamily="34" charset="0"/>
                                <a:cs typeface="Times New Roman" panose="02020603050405020304" pitchFamily="18" charset="0"/>
                              </a:rPr>
                              <m:t>𝑑𝑐</m:t>
                            </m:r>
                          </m:sub>
                        </m:sSub>
                      </m:den>
                    </m:f>
                  </m:oMath>
                </a14:m>
                <a:endParaRPr lang="ru-RU" dirty="0"/>
              </a:p>
            </p:txBody>
          </p:sp>
        </mc:Choice>
        <mc:Fallback xmlns="">
          <p:sp>
            <p:nvSpPr>
              <p:cNvPr id="2" name="TextBox 1">
                <a:extLst>
                  <a:ext uri="{FF2B5EF4-FFF2-40B4-BE49-F238E27FC236}">
                    <a16:creationId xmlns:a16="http://schemas.microsoft.com/office/drawing/2014/main" id="{1CB345BB-75D2-D88E-2C8C-5FE8429666C4}"/>
                  </a:ext>
                </a:extLst>
              </p:cNvPr>
              <p:cNvSpPr txBox="1">
                <a:spLocks noRot="1" noChangeAspect="1" noMove="1" noResize="1" noEditPoints="1" noAdjustHandles="1" noChangeArrowheads="1" noChangeShapeType="1" noTextEdit="1"/>
              </p:cNvSpPr>
              <p:nvPr/>
            </p:nvSpPr>
            <p:spPr>
              <a:xfrm>
                <a:off x="322771" y="1125538"/>
                <a:ext cx="6144768" cy="587725"/>
              </a:xfrm>
              <a:prstGeom prst="rect">
                <a:avLst/>
              </a:prstGeom>
              <a:blipFill>
                <a:blip r:embed="rId9"/>
                <a:stretch>
                  <a:fillRect l="-8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9796A5-EA97-AB5F-7A37-8EA74A31683A}"/>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rgbClr val="00B050"/>
                            </a:solidFill>
                            <a:latin typeface="Cambria Math" panose="02040503050406030204" pitchFamily="18" charset="0"/>
                            <a:cs typeface="Times New Roman" panose="02020603050405020304" pitchFamily="18" charset="0"/>
                          </a:rPr>
                        </m:ctrlPr>
                      </m:sSubPr>
                      <m:e>
                        <m:r>
                          <a:rPr lang="ru-RU" sz="10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00B050"/>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4" name="TextBox 3">
                <a:extLst>
                  <a:ext uri="{FF2B5EF4-FFF2-40B4-BE49-F238E27FC236}">
                    <a16:creationId xmlns:a16="http://schemas.microsoft.com/office/drawing/2014/main" id="{619796A5-EA97-AB5F-7A37-8EA74A31683A}"/>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10"/>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492963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2400" dirty="0"/>
              <a:t>Pulse Width Control at Base Frequency</a:t>
            </a:r>
            <a:endParaRPr lang="ru-RU"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E8C553-DD08-9C07-05FE-D1A6724B6533}"/>
                  </a:ext>
                </a:extLst>
              </p:cNvPr>
              <p:cNvSpPr txBox="1"/>
              <p:nvPr/>
            </p:nvSpPr>
            <p:spPr>
              <a:xfrm>
                <a:off x="322771" y="1125538"/>
                <a:ext cx="6144768" cy="587725"/>
              </a:xfrm>
              <a:prstGeom prst="rect">
                <a:avLst/>
              </a:prstGeom>
              <a:noFill/>
            </p:spPr>
            <p:txBody>
              <a:bodyPr wrap="square">
                <a:spAutoFit/>
              </a:bodyPr>
              <a:lstStyle/>
              <a:p>
                <a:r>
                  <a:rPr lang="en-US" dirty="0"/>
                  <a:t>Modulation index: </a:t>
                </a:r>
                <a14:m>
                  <m:oMath xmlns:m="http://schemas.openxmlformats.org/officeDocument/2006/math">
                    <m:r>
                      <a:rPr lang="en-US" b="0" i="1" smtClean="0">
                        <a:latin typeface="Cambria Math" panose="02040503050406030204" pitchFamily="18" charset="0"/>
                      </a:rPr>
                      <m:t>𝑀𝐼</m:t>
                    </m:r>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ru-RU" i="1" smtClean="0">
                                <a:solidFill>
                                  <a:srgbClr val="00B050"/>
                                </a:solidFill>
                                <a:latin typeface="Cambria Math" panose="02040503050406030204" pitchFamily="18" charset="0"/>
                                <a:cs typeface="Times New Roman" panose="02020603050405020304" pitchFamily="18" charset="0"/>
                              </a:rPr>
                            </m:ctrlPr>
                          </m:sSubPr>
                          <m:e>
                            <m:r>
                              <a:rPr lang="ru-RU"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sSub>
                              <m:sSubPr>
                                <m:ctrlPr>
                                  <a:rPr lang="en-US" i="1" smtClean="0">
                                    <a:solidFill>
                                      <a:srgbClr val="00B050"/>
                                    </a:solidFill>
                                    <a:latin typeface="Cambria Math" panose="02040503050406030204" pitchFamily="18" charset="0"/>
                                    <a:cs typeface="Times New Roman" panose="02020603050405020304" pitchFamily="18" charset="0"/>
                                  </a:rPr>
                                </m:ctrlPr>
                              </m:sSubPr>
                              <m:e>
                                <m:r>
                                  <a:rPr lang="en-US" b="0" i="1" smtClean="0">
                                    <a:solidFill>
                                      <a:srgbClr val="00B050"/>
                                    </a:solidFill>
                                    <a:latin typeface="Cambria Math" panose="02040503050406030204" pitchFamily="18" charset="0"/>
                                    <a:cs typeface="Times New Roman" panose="02020603050405020304" pitchFamily="18" charset="0"/>
                                  </a:rPr>
                                  <m:t>𝑠</m:t>
                                </m:r>
                              </m:e>
                              <m:sub>
                                <m:r>
                                  <a:rPr lang="en-US" b="0" i="1" smtClean="0">
                                    <a:solidFill>
                                      <a:srgbClr val="00B050"/>
                                    </a:solidFill>
                                    <a:latin typeface="Cambria Math" panose="02040503050406030204" pitchFamily="18" charset="0"/>
                                    <a:cs typeface="Times New Roman" panose="02020603050405020304" pitchFamily="18" charset="0"/>
                                  </a:rPr>
                                  <m:t>𝑝𝑒𝑎𝑘</m:t>
                                </m:r>
                              </m:sub>
                            </m:sSub>
                          </m:sub>
                        </m:sSub>
                      </m:num>
                      <m:den>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ru-RU" i="1" smtClean="0">
                                <a:solidFill>
                                  <a:srgbClr val="D83738"/>
                                </a:solidFill>
                                <a:latin typeface="Cambria Math" panose="02040503050406030204" pitchFamily="18" charset="0"/>
                                <a:cs typeface="Times New Roman" panose="02020603050405020304" pitchFamily="18" charset="0"/>
                              </a:rPr>
                            </m:ctrlPr>
                          </m:sSubPr>
                          <m:e>
                            <m:r>
                              <a:rPr lang="ru-RU" i="1">
                                <a:solidFill>
                                  <a:srgbClr val="D83738"/>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b="0" i="1" smtClean="0">
                                <a:solidFill>
                                  <a:srgbClr val="D83738"/>
                                </a:solidFill>
                                <a:latin typeface="Cambria Math" panose="02040503050406030204" pitchFamily="18" charset="0"/>
                                <a:ea typeface="Calibri" panose="020F0502020204030204" pitchFamily="34" charset="0"/>
                                <a:cs typeface="Times New Roman" panose="02020603050405020304" pitchFamily="18" charset="0"/>
                              </a:rPr>
                              <m:t>𝑑𝑐</m:t>
                            </m:r>
                          </m:sub>
                        </m:sSub>
                      </m:den>
                    </m:f>
                  </m:oMath>
                </a14:m>
                <a:endParaRPr lang="ru-RU" dirty="0"/>
              </a:p>
            </p:txBody>
          </p:sp>
        </mc:Choice>
        <mc:Fallback xmlns="">
          <p:sp>
            <p:nvSpPr>
              <p:cNvPr id="7" name="TextBox 6">
                <a:extLst>
                  <a:ext uri="{FF2B5EF4-FFF2-40B4-BE49-F238E27FC236}">
                    <a16:creationId xmlns:a16="http://schemas.microsoft.com/office/drawing/2014/main" id="{BEE8C553-DD08-9C07-05FE-D1A6724B6533}"/>
                  </a:ext>
                </a:extLst>
              </p:cNvPr>
              <p:cNvSpPr txBox="1">
                <a:spLocks noRot="1" noChangeAspect="1" noMove="1" noResize="1" noEditPoints="1" noAdjustHandles="1" noChangeArrowheads="1" noChangeShapeType="1" noTextEdit="1"/>
              </p:cNvSpPr>
              <p:nvPr/>
            </p:nvSpPr>
            <p:spPr>
              <a:xfrm>
                <a:off x="322771" y="1125538"/>
                <a:ext cx="6144768" cy="587725"/>
              </a:xfrm>
              <a:prstGeom prst="rect">
                <a:avLst/>
              </a:prstGeom>
              <a:blipFill>
                <a:blip r:embed="rId3"/>
                <a:stretch>
                  <a:fillRect l="-89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783788-0D37-A94E-5957-3EE13F31A4BE}"/>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rgbClr val="00B050"/>
                            </a:solidFill>
                            <a:latin typeface="Cambria Math" panose="02040503050406030204" pitchFamily="18" charset="0"/>
                            <a:cs typeface="Times New Roman" panose="02020603050405020304" pitchFamily="18" charset="0"/>
                          </a:rPr>
                        </m:ctrlPr>
                      </m:sSubPr>
                      <m:e>
                        <m:r>
                          <a:rPr lang="ru-RU" sz="10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00B050"/>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8" name="TextBox 7">
                <a:extLst>
                  <a:ext uri="{FF2B5EF4-FFF2-40B4-BE49-F238E27FC236}">
                    <a16:creationId xmlns:a16="http://schemas.microsoft.com/office/drawing/2014/main" id="{2B783788-0D37-A94E-5957-3EE13F31A4BE}"/>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A67D75-1B96-5DBF-E9E4-E9BB8B2DA7D0}"/>
                  </a:ext>
                </a:extLst>
              </p:cNvPr>
              <p:cNvSpPr txBox="1"/>
              <p:nvPr/>
            </p:nvSpPr>
            <p:spPr>
              <a:xfrm>
                <a:off x="325074" y="1713263"/>
                <a:ext cx="6144768" cy="391582"/>
              </a:xfrm>
              <a:prstGeom prst="rect">
                <a:avLst/>
              </a:prstGeom>
              <a:noFill/>
            </p:spPr>
            <p:txBody>
              <a:bodyPr wrap="square">
                <a:spAutoFit/>
              </a:bodyPr>
              <a:lstStyle/>
              <a:p>
                <a:r>
                  <a:rPr lang="en-US" dirty="0"/>
                  <a:t>Frequency modulation index:</a:t>
                </a:r>
                <a14:m>
                  <m:oMath xmlns:m="http://schemas.openxmlformats.org/officeDocument/2006/math">
                    <m:r>
                      <m:rPr>
                        <m:nor/>
                      </m:rPr>
                      <a:rPr lang="ru-RU" dirty="0">
                        <a:solidFill>
                          <a:srgbClr val="FF00FF"/>
                        </a:solidFill>
                      </a:rPr>
                      <m:t> </m:t>
                    </m:r>
                    <m:sSub>
                      <m:sSubPr>
                        <m:ctrlPr>
                          <a:rPr lang="ru-RU" i="1">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en-US" i="1" smtClean="0">
                        <a:latin typeface="Cambria Math" panose="02040503050406030204" pitchFamily="18" charset="0"/>
                      </a:rPr>
                      <m:t>=</m:t>
                    </m:r>
                    <m:sSub>
                      <m:sSubPr>
                        <m:ctrlPr>
                          <a:rPr lang="ru-RU" i="1">
                            <a:solidFill>
                              <a:srgbClr val="0070C0"/>
                            </a:solidFill>
                            <a:latin typeface="Cambria Math" panose="02040503050406030204" pitchFamily="18" charset="0"/>
                          </a:rPr>
                        </m:ctrlPr>
                      </m:sSubPr>
                      <m:e>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𝑠𝑤</m:t>
                            </m:r>
                          </m:sub>
                        </m:sSub>
                        <m:r>
                          <a:rPr lang="en-US" i="1">
                            <a:solidFill>
                              <a:srgbClr val="0070C0"/>
                            </a:solidFill>
                            <a:latin typeface="Cambria Math" panose="02040503050406030204" pitchFamily="18" charset="0"/>
                          </a:rPr>
                          <m:t>/</m:t>
                        </m:r>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a14:m>
                <a:endParaRPr lang="ru-RU" dirty="0"/>
              </a:p>
            </p:txBody>
          </p:sp>
        </mc:Choice>
        <mc:Fallback xmlns="">
          <p:sp>
            <p:nvSpPr>
              <p:cNvPr id="9" name="TextBox 8">
                <a:extLst>
                  <a:ext uri="{FF2B5EF4-FFF2-40B4-BE49-F238E27FC236}">
                    <a16:creationId xmlns:a16="http://schemas.microsoft.com/office/drawing/2014/main" id="{6DA67D75-1B96-5DBF-E9E4-E9BB8B2DA7D0}"/>
                  </a:ext>
                </a:extLst>
              </p:cNvPr>
              <p:cNvSpPr txBox="1">
                <a:spLocks noRot="1" noChangeAspect="1" noMove="1" noResize="1" noEditPoints="1" noAdjustHandles="1" noChangeArrowheads="1" noChangeShapeType="1" noTextEdit="1"/>
              </p:cNvSpPr>
              <p:nvPr/>
            </p:nvSpPr>
            <p:spPr>
              <a:xfrm>
                <a:off x="325074" y="1713263"/>
                <a:ext cx="6144768" cy="391582"/>
              </a:xfrm>
              <a:prstGeom prst="rect">
                <a:avLst/>
              </a:prstGeom>
              <a:blipFill>
                <a:blip r:embed="rId5"/>
                <a:stretch>
                  <a:fillRect l="-794" t="-6250" b="-2031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BADFBCC-7F6C-46D7-E892-C157BE0AFF9E}"/>
                  </a:ext>
                </a:extLst>
              </p:cNvPr>
              <p:cNvSpPr txBox="1"/>
              <p:nvPr/>
            </p:nvSpPr>
            <p:spPr>
              <a:xfrm>
                <a:off x="7101523" y="4835321"/>
                <a:ext cx="4531018" cy="122257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ru-RU" sz="1800" i="1" smtClean="0">
                              <a:solidFill>
                                <a:srgbClr val="0070C0"/>
                              </a:solidFill>
                              <a:latin typeface="Cambria Math" panose="02040503050406030204" pitchFamily="18" charset="0"/>
                            </a:rPr>
                          </m:ctrlPr>
                        </m:sSubPr>
                        <m:e>
                          <m:r>
                            <a:rPr lang="ru-RU" sz="1800" i="1">
                              <a:solidFill>
                                <a:srgbClr val="0070C0"/>
                              </a:solidFill>
                              <a:latin typeface="Cambria Math" panose="02040503050406030204" pitchFamily="18" charset="0"/>
                            </a:rPr>
                            <m:t>𝑓</m:t>
                          </m:r>
                        </m:e>
                        <m:sub>
                          <m:r>
                            <a:rPr lang="en-US" sz="1800" b="0" i="1" smtClean="0">
                              <a:solidFill>
                                <a:srgbClr val="0070C0"/>
                              </a:solidFill>
                              <a:latin typeface="Cambria Math" panose="02040503050406030204" pitchFamily="18" charset="0"/>
                            </a:rPr>
                            <m:t>0</m:t>
                          </m:r>
                        </m:sub>
                      </m:sSub>
                      <m:r>
                        <a:rPr lang="en-US" sz="1800" b="0" i="1" smtClean="0">
                          <a:solidFill>
                            <a:srgbClr val="0070C0"/>
                          </a:solidFill>
                          <a:latin typeface="Cambria Math" panose="02040503050406030204" pitchFamily="18" charset="0"/>
                        </a:rPr>
                        <m:t>=50</m:t>
                      </m:r>
                      <m:r>
                        <a:rPr lang="en-US" sz="1800" b="0" i="1" smtClean="0">
                          <a:solidFill>
                            <a:srgbClr val="0070C0"/>
                          </a:solidFill>
                          <a:latin typeface="Cambria Math" panose="02040503050406030204" pitchFamily="18" charset="0"/>
                        </a:rPr>
                        <m:t>𝐻𝑧</m:t>
                      </m:r>
                    </m:oMath>
                  </m:oMathPara>
                </a14:m>
                <a:endParaRPr lang="en-US" sz="1800" b="0" dirty="0">
                  <a:solidFill>
                    <a:srgbClr val="0070C0"/>
                  </a:solidFill>
                </a:endParaRPr>
              </a:p>
              <a:p>
                <a:pPr algn="ctr"/>
                <a14:m>
                  <m:oMath xmlns:m="http://schemas.openxmlformats.org/officeDocument/2006/math">
                    <m:sSub>
                      <m:sSubPr>
                        <m:ctrlPr>
                          <a:rPr lang="ru-RU" i="1" smtClean="0">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𝑠𝑤</m:t>
                        </m:r>
                      </m:sub>
                    </m:sSub>
                  </m:oMath>
                </a14:m>
                <a:r>
                  <a:rPr lang="en-US" sz="1800" b="0" dirty="0">
                    <a:solidFill>
                      <a:srgbClr val="0070C0"/>
                    </a:solidFill>
                  </a:rPr>
                  <a:t>=</a:t>
                </a:r>
                <a:r>
                  <a:rPr lang="ru-RU" dirty="0">
                    <a:solidFill>
                      <a:srgbClr val="FF00FF"/>
                    </a:solidFill>
                  </a:rPr>
                  <a:t> </a:t>
                </a:r>
                <a14:m>
                  <m:oMath xmlns:m="http://schemas.openxmlformats.org/officeDocument/2006/math">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i="1">
                            <a:solidFill>
                              <a:srgbClr val="FF00FF"/>
                            </a:solidFill>
                            <a:latin typeface="Cambria Math" panose="02040503050406030204" pitchFamily="18" charset="0"/>
                          </a:rPr>
                          <m:t>𝑐</m:t>
                        </m:r>
                      </m:sub>
                    </m:sSub>
                  </m:oMath>
                </a14:m>
                <a:r>
                  <a:rPr lang="en-US" sz="1800" b="0" dirty="0">
                    <a:solidFill>
                      <a:srgbClr val="0070C0"/>
                    </a:solidFill>
                  </a:rPr>
                  <a:t>=1050Hz</a:t>
                </a:r>
              </a:p>
              <a:p>
                <a:pPr algn="ctr"/>
                <a14:m>
                  <m:oMath xmlns:m="http://schemas.openxmlformats.org/officeDocument/2006/math">
                    <m:sSub>
                      <m:sSubPr>
                        <m:ctrlPr>
                          <a:rPr lang="ru-RU" i="1" smtClean="0">
                            <a:solidFill>
                              <a:srgbClr val="FF00FF"/>
                            </a:solidFill>
                            <a:latin typeface="Cambria Math" panose="02040503050406030204" pitchFamily="18" charset="0"/>
                          </a:rPr>
                        </m:ctrlPr>
                      </m:sSubPr>
                      <m:e>
                        <m:r>
                          <a:rPr lang="en-US" i="1">
                            <a:solidFill>
                              <a:srgbClr val="FF00FF"/>
                            </a:solidFill>
                            <a:latin typeface="Cambria Math" panose="02040503050406030204" pitchFamily="18" charset="0"/>
                          </a:rPr>
                          <m:t>𝑚</m:t>
                        </m:r>
                      </m:e>
                      <m:sub>
                        <m:r>
                          <a:rPr lang="en-US" i="1">
                            <a:solidFill>
                              <a:srgbClr val="FF00FF"/>
                            </a:solidFill>
                            <a:latin typeface="Cambria Math" panose="02040503050406030204" pitchFamily="18" charset="0"/>
                          </a:rPr>
                          <m:t>𝑓</m:t>
                        </m:r>
                      </m:sub>
                    </m:sSub>
                    <m:r>
                      <a:rPr lang="en-US" i="1" smtClean="0">
                        <a:latin typeface="Cambria Math" panose="02040503050406030204" pitchFamily="18" charset="0"/>
                      </a:rPr>
                      <m:t>=</m:t>
                    </m:r>
                    <m:sSub>
                      <m:sSubPr>
                        <m:ctrlPr>
                          <a:rPr lang="ru-RU" i="1" smtClean="0">
                            <a:solidFill>
                              <a:srgbClr val="0070C0"/>
                            </a:solidFill>
                            <a:latin typeface="Cambria Math" panose="02040503050406030204" pitchFamily="18" charset="0"/>
                          </a:rPr>
                        </m:ctrlPr>
                      </m:sSubPr>
                      <m:e>
                        <m:sSub>
                          <m:sSubPr>
                            <m:ctrlPr>
                              <a:rPr lang="ru-RU" i="1">
                                <a:solidFill>
                                  <a:srgbClr val="FF00FF"/>
                                </a:solidFill>
                                <a:latin typeface="Cambria Math" panose="02040503050406030204" pitchFamily="18" charset="0"/>
                              </a:rPr>
                            </m:ctrlPr>
                          </m:sSubPr>
                          <m:e>
                            <m:r>
                              <a:rPr lang="ru-RU" i="1">
                                <a:solidFill>
                                  <a:srgbClr val="FF00FF"/>
                                </a:solidFill>
                                <a:latin typeface="Cambria Math" panose="02040503050406030204" pitchFamily="18" charset="0"/>
                              </a:rPr>
                              <m:t>𝑓</m:t>
                            </m:r>
                          </m:e>
                          <m:sub>
                            <m:r>
                              <a:rPr lang="en-US" b="0" i="1" smtClean="0">
                                <a:solidFill>
                                  <a:srgbClr val="FF00FF"/>
                                </a:solidFill>
                                <a:latin typeface="Cambria Math" panose="02040503050406030204" pitchFamily="18" charset="0"/>
                              </a:rPr>
                              <m:t>𝑐</m:t>
                            </m:r>
                          </m:sub>
                        </m:sSub>
                        <m:r>
                          <a:rPr lang="en-US" i="1">
                            <a:solidFill>
                              <a:srgbClr val="0070C0"/>
                            </a:solidFill>
                            <a:latin typeface="Cambria Math" panose="02040503050406030204" pitchFamily="18" charset="0"/>
                          </a:rPr>
                          <m:t>/</m:t>
                        </m:r>
                        <m:r>
                          <a:rPr lang="ru-RU" i="1">
                            <a:solidFill>
                              <a:srgbClr val="0070C0"/>
                            </a:solidFill>
                            <a:latin typeface="Cambria Math" panose="02040503050406030204" pitchFamily="18" charset="0"/>
                          </a:rPr>
                          <m:t>𝑓</m:t>
                        </m:r>
                      </m:e>
                      <m:sub>
                        <m:r>
                          <a:rPr lang="en-US" b="0" i="1" smtClean="0">
                            <a:solidFill>
                              <a:srgbClr val="0070C0"/>
                            </a:solidFill>
                            <a:latin typeface="Cambria Math" panose="02040503050406030204" pitchFamily="18" charset="0"/>
                          </a:rPr>
                          <m:t>0</m:t>
                        </m:r>
                      </m:sub>
                    </m:sSub>
                  </m:oMath>
                </a14:m>
                <a:r>
                  <a:rPr lang="en-US" sz="1800" b="0" dirty="0">
                    <a:solidFill>
                      <a:srgbClr val="0070C0"/>
                    </a:solidFill>
                  </a:rPr>
                  <a:t>=21</a:t>
                </a:r>
              </a:p>
              <a:p>
                <a:endParaRPr lang="ru-RU" dirty="0"/>
              </a:p>
            </p:txBody>
          </p:sp>
        </mc:Choice>
        <mc:Fallback xmlns="">
          <p:sp>
            <p:nvSpPr>
              <p:cNvPr id="15" name="TextBox 14">
                <a:extLst>
                  <a:ext uri="{FF2B5EF4-FFF2-40B4-BE49-F238E27FC236}">
                    <a16:creationId xmlns:a16="http://schemas.microsoft.com/office/drawing/2014/main" id="{7BADFBCC-7F6C-46D7-E892-C157BE0AFF9E}"/>
                  </a:ext>
                </a:extLst>
              </p:cNvPr>
              <p:cNvSpPr txBox="1">
                <a:spLocks noRot="1" noChangeAspect="1" noMove="1" noResize="1" noEditPoints="1" noAdjustHandles="1" noChangeArrowheads="1" noChangeShapeType="1" noTextEdit="1"/>
              </p:cNvSpPr>
              <p:nvPr/>
            </p:nvSpPr>
            <p:spPr>
              <a:xfrm>
                <a:off x="7101523" y="4835321"/>
                <a:ext cx="4531018" cy="1222579"/>
              </a:xfrm>
              <a:prstGeom prst="rect">
                <a:avLst/>
              </a:prstGeom>
              <a:blipFill>
                <a:blip r:embed="rId6"/>
                <a:stretch>
                  <a:fillRect/>
                </a:stretch>
              </a:blipFill>
            </p:spPr>
            <p:txBody>
              <a:bodyPr/>
              <a:lstStyle/>
              <a:p>
                <a:r>
                  <a:rPr lang="ru-RU">
                    <a:noFill/>
                  </a:rPr>
                  <a:t> </a:t>
                </a:r>
              </a:p>
            </p:txBody>
          </p:sp>
        </mc:Fallback>
      </mc:AlternateContent>
      <p:pic>
        <p:nvPicPr>
          <p:cNvPr id="11" name="Рисунок 10">
            <a:extLst>
              <a:ext uri="{FF2B5EF4-FFF2-40B4-BE49-F238E27FC236}">
                <a16:creationId xmlns:a16="http://schemas.microsoft.com/office/drawing/2014/main" id="{BA4F65F5-A9F3-7EA5-218D-22A7F2DFEAD2}"/>
              </a:ext>
            </a:extLst>
          </p:cNvPr>
          <p:cNvPicPr>
            <a:picLocks noChangeAspect="1"/>
          </p:cNvPicPr>
          <p:nvPr/>
        </p:nvPicPr>
        <p:blipFill>
          <a:blip r:embed="rId7"/>
          <a:stretch>
            <a:fillRect/>
          </a:stretch>
        </p:blipFill>
        <p:spPr>
          <a:xfrm>
            <a:off x="7914267" y="3567999"/>
            <a:ext cx="2905530" cy="1047896"/>
          </a:xfrm>
          <a:prstGeom prst="rect">
            <a:avLst/>
          </a:prstGeom>
        </p:spPr>
      </p:pic>
      <p:pic>
        <p:nvPicPr>
          <p:cNvPr id="4" name="Рисунок 3">
            <a:extLst>
              <a:ext uri="{FF2B5EF4-FFF2-40B4-BE49-F238E27FC236}">
                <a16:creationId xmlns:a16="http://schemas.microsoft.com/office/drawing/2014/main" id="{61CE139D-B195-77AC-A527-3467EF2E1D79}"/>
              </a:ext>
            </a:extLst>
          </p:cNvPr>
          <p:cNvPicPr>
            <a:picLocks noChangeAspect="1"/>
          </p:cNvPicPr>
          <p:nvPr/>
        </p:nvPicPr>
        <p:blipFill>
          <a:blip r:embed="rId8"/>
          <a:stretch>
            <a:fillRect/>
          </a:stretch>
        </p:blipFill>
        <p:spPr>
          <a:xfrm>
            <a:off x="337266" y="2314053"/>
            <a:ext cx="6344535" cy="3743847"/>
          </a:xfrm>
          <a:prstGeom prst="rect">
            <a:avLst/>
          </a:prstGeom>
        </p:spPr>
      </p:pic>
    </p:spTree>
    <p:extLst>
      <p:ext uri="{BB962C8B-B14F-4D97-AF65-F5344CB8AC3E}">
        <p14:creationId xmlns:p14="http://schemas.microsoft.com/office/powerpoint/2010/main" val="3813952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Regular-sampled PWM technique</a:t>
            </a:r>
            <a:endParaRPr lang="ru-RU" dirty="0"/>
          </a:p>
        </p:txBody>
      </p:sp>
      <p:pic>
        <p:nvPicPr>
          <p:cNvPr id="3" name="Рисунок 2">
            <a:extLst>
              <a:ext uri="{FF2B5EF4-FFF2-40B4-BE49-F238E27FC236}">
                <a16:creationId xmlns:a16="http://schemas.microsoft.com/office/drawing/2014/main" id="{DDE281DA-105C-1926-14FD-DEB7B45E4738}"/>
              </a:ext>
            </a:extLst>
          </p:cNvPr>
          <p:cNvPicPr>
            <a:picLocks noChangeAspect="1"/>
          </p:cNvPicPr>
          <p:nvPr/>
        </p:nvPicPr>
        <p:blipFill>
          <a:blip r:embed="rId3"/>
          <a:stretch>
            <a:fillRect/>
          </a:stretch>
        </p:blipFill>
        <p:spPr>
          <a:xfrm>
            <a:off x="0" y="944563"/>
            <a:ext cx="12040453" cy="3044126"/>
          </a:xfrm>
          <a:prstGeom prst="rect">
            <a:avLst/>
          </a:prstGeom>
        </p:spPr>
      </p:pic>
      <p:sp>
        <p:nvSpPr>
          <p:cNvPr id="12" name="TextBox 11">
            <a:extLst>
              <a:ext uri="{FF2B5EF4-FFF2-40B4-BE49-F238E27FC236}">
                <a16:creationId xmlns:a16="http://schemas.microsoft.com/office/drawing/2014/main" id="{8CD812A1-6199-0213-6988-6AF1C202CDA2}"/>
              </a:ext>
            </a:extLst>
          </p:cNvPr>
          <p:cNvSpPr txBox="1"/>
          <p:nvPr/>
        </p:nvSpPr>
        <p:spPr>
          <a:xfrm>
            <a:off x="3182112" y="3763820"/>
            <a:ext cx="6144768" cy="369332"/>
          </a:xfrm>
          <a:prstGeom prst="rect">
            <a:avLst/>
          </a:prstGeom>
          <a:noFill/>
        </p:spPr>
        <p:txBody>
          <a:bodyPr wrap="square">
            <a:spAutoFit/>
          </a:bodyPr>
          <a:lstStyle/>
          <a:p>
            <a:r>
              <a:rPr lang="en-US" dirty="0"/>
              <a:t>Symmetrically sampling and (B) asymmetrically sampling</a:t>
            </a:r>
            <a:endParaRPr lang="ru-RU" dirty="0"/>
          </a:p>
        </p:txBody>
      </p:sp>
    </p:spTree>
    <p:extLst>
      <p:ext uri="{BB962C8B-B14F-4D97-AF65-F5344CB8AC3E}">
        <p14:creationId xmlns:p14="http://schemas.microsoft.com/office/powerpoint/2010/main" val="1434139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THIRD HARMONIC INJECTION PWM TECHNIQUE</a:t>
            </a:r>
            <a:endParaRPr lang="ru-RU" dirty="0"/>
          </a:p>
        </p:txBody>
      </p:sp>
      <p:pic>
        <p:nvPicPr>
          <p:cNvPr id="4" name="Рисунок 3">
            <a:extLst>
              <a:ext uri="{FF2B5EF4-FFF2-40B4-BE49-F238E27FC236}">
                <a16:creationId xmlns:a16="http://schemas.microsoft.com/office/drawing/2014/main" id="{F158B417-5357-A4B2-8383-9A30D660CEF7}"/>
              </a:ext>
            </a:extLst>
          </p:cNvPr>
          <p:cNvPicPr>
            <a:picLocks noChangeAspect="1"/>
          </p:cNvPicPr>
          <p:nvPr/>
        </p:nvPicPr>
        <p:blipFill>
          <a:blip r:embed="rId3"/>
          <a:stretch>
            <a:fillRect/>
          </a:stretch>
        </p:blipFill>
        <p:spPr>
          <a:xfrm>
            <a:off x="512594" y="1258395"/>
            <a:ext cx="4707189" cy="3557445"/>
          </a:xfrm>
          <a:prstGeom prst="rect">
            <a:avLst/>
          </a:prstGeom>
        </p:spPr>
      </p:pic>
      <p:pic>
        <p:nvPicPr>
          <p:cNvPr id="6" name="Рисунок 5">
            <a:extLst>
              <a:ext uri="{FF2B5EF4-FFF2-40B4-BE49-F238E27FC236}">
                <a16:creationId xmlns:a16="http://schemas.microsoft.com/office/drawing/2014/main" id="{36543C07-90B6-F3F9-F0CE-DDF58DAE0C1A}"/>
              </a:ext>
            </a:extLst>
          </p:cNvPr>
          <p:cNvPicPr>
            <a:picLocks noChangeAspect="1"/>
          </p:cNvPicPr>
          <p:nvPr/>
        </p:nvPicPr>
        <p:blipFill rotWithShape="1">
          <a:blip r:embed="rId4"/>
          <a:srcRect b="2745"/>
          <a:stretch/>
        </p:blipFill>
        <p:spPr>
          <a:xfrm>
            <a:off x="5191375" y="1034695"/>
            <a:ext cx="6267262" cy="2159610"/>
          </a:xfrm>
          <a:prstGeom prst="rect">
            <a:avLst/>
          </a:prstGeom>
        </p:spPr>
      </p:pic>
      <p:pic>
        <p:nvPicPr>
          <p:cNvPr id="8" name="Рисунок 7">
            <a:extLst>
              <a:ext uri="{FF2B5EF4-FFF2-40B4-BE49-F238E27FC236}">
                <a16:creationId xmlns:a16="http://schemas.microsoft.com/office/drawing/2014/main" id="{21054DD0-2C29-427F-C7A6-749D50ED3600}"/>
              </a:ext>
            </a:extLst>
          </p:cNvPr>
          <p:cNvPicPr>
            <a:picLocks noChangeAspect="1"/>
          </p:cNvPicPr>
          <p:nvPr/>
        </p:nvPicPr>
        <p:blipFill>
          <a:blip r:embed="rId5"/>
          <a:stretch>
            <a:fillRect/>
          </a:stretch>
        </p:blipFill>
        <p:spPr>
          <a:xfrm>
            <a:off x="5219783" y="3441497"/>
            <a:ext cx="6082201" cy="2748686"/>
          </a:xfrm>
          <a:prstGeom prst="rect">
            <a:avLst/>
          </a:prstGeom>
        </p:spPr>
      </p:pic>
    </p:spTree>
    <p:extLst>
      <p:ext uri="{BB962C8B-B14F-4D97-AF65-F5344CB8AC3E}">
        <p14:creationId xmlns:p14="http://schemas.microsoft.com/office/powerpoint/2010/main" val="315646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5"/>
            <a:ext cx="8534400" cy="1914099"/>
          </a:xfrm>
        </p:spPr>
        <p:txBody>
          <a:bodyPr>
            <a:noAutofit/>
          </a:bodyPr>
          <a:lstStyle/>
          <a:p>
            <a:pPr>
              <a:lnSpc>
                <a:spcPct val="115000"/>
              </a:lnSpc>
              <a:spcAft>
                <a:spcPts val="1000"/>
              </a:spcAft>
            </a:pPr>
            <a:r>
              <a:rPr lang="en-US" sz="3200" b="1" dirty="0"/>
              <a:t>Space-vector modulation </a:t>
            </a:r>
            <a:r>
              <a:rPr lang="ru-RU" sz="2800" b="1" dirty="0"/>
              <a:t>(</a:t>
            </a:r>
            <a:r>
              <a:rPr lang="en-US" sz="2800" b="1" dirty="0"/>
              <a:t>SVM)</a:t>
            </a:r>
            <a:endParaRPr lang="ru-RU" sz="2800" b="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03150430"/>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6B7869-E5D2-478B-AAC3-2EF6DD17A03B}"/>
              </a:ext>
            </a:extLst>
          </p:cNvPr>
          <p:cNvSpPr>
            <a:spLocks noGrp="1"/>
          </p:cNvSpPr>
          <p:nvPr>
            <p:ph type="title"/>
          </p:nvPr>
        </p:nvSpPr>
        <p:spPr/>
        <p:txBody>
          <a:bodyPr>
            <a:normAutofit/>
          </a:bodyPr>
          <a:lstStyle/>
          <a:p>
            <a:r>
              <a:rPr lang="en-US" sz="2000" dirty="0"/>
              <a:t>Space-vector PWM</a:t>
            </a:r>
            <a:endParaRPr lang="ru-RU" sz="2000" dirty="0"/>
          </a:p>
        </p:txBody>
      </p:sp>
      <p:sp>
        <p:nvSpPr>
          <p:cNvPr id="16" name="Текст 15">
            <a:extLst>
              <a:ext uri="{FF2B5EF4-FFF2-40B4-BE49-F238E27FC236}">
                <a16:creationId xmlns:a16="http://schemas.microsoft.com/office/drawing/2014/main" id="{5A157A02-EFCB-4C03-907A-B56801039107}"/>
              </a:ext>
            </a:extLst>
          </p:cNvPr>
          <p:cNvSpPr txBox="1">
            <a:spLocks noGrp="1"/>
          </p:cNvSpPr>
          <p:nvPr>
            <p:ph type="body" sz="quarter" idx="4294967295"/>
          </p:nvPr>
        </p:nvSpPr>
        <p:spPr>
          <a:xfrm>
            <a:off x="0" y="3346450"/>
            <a:ext cx="11857038" cy="2266950"/>
          </a:xfrm>
          <a:prstGeom prst="rect">
            <a:avLst/>
          </a:prstGeom>
          <a:noFill/>
        </p:spPr>
        <p:txBody>
          <a:bodyPr wrap="square">
            <a:spAutoFit/>
          </a:bodyPr>
          <a:lstStyle/>
          <a:p>
            <a:r>
              <a:rPr lang="en-US" sz="2000" dirty="0"/>
              <a:t>the switched-on state of the keys is considered as 1</a:t>
            </a:r>
            <a:r>
              <a:rPr lang="ru-RU" sz="2000" dirty="0"/>
              <a:t>, </a:t>
            </a:r>
          </a:p>
          <a:p>
            <a:r>
              <a:rPr lang="en-US" sz="2000" dirty="0"/>
              <a:t>the state of the inverter is described by a three-bit binary code, where the high, middle and low digit correspond to the state of the half-bridges of phases a, b and c</a:t>
            </a:r>
            <a:r>
              <a:rPr lang="ru-RU" sz="2000" dirty="0"/>
              <a:t>. </a:t>
            </a:r>
          </a:p>
          <a:p>
            <a:pPr marL="0" indent="0">
              <a:buNone/>
            </a:pPr>
            <a:r>
              <a:rPr lang="en-US" sz="2000" i="1" dirty="0"/>
              <a:t>For example, in the diagram fig. (a)
</a:t>
            </a:r>
            <a:r>
              <a:rPr lang="ru-RU" sz="2000" i="1" dirty="0"/>
              <a:t> [</a:t>
            </a:r>
            <a:r>
              <a:rPr lang="ru-RU" sz="2000" b="1" i="1" dirty="0">
                <a:solidFill>
                  <a:srgbClr val="FF0000"/>
                </a:solidFill>
              </a:rPr>
              <a:t>11</a:t>
            </a:r>
            <a:r>
              <a:rPr lang="ru-RU" sz="2000" b="1" i="1" dirty="0">
                <a:solidFill>
                  <a:srgbClr val="14AC41"/>
                </a:solidFill>
              </a:rPr>
              <a:t>0</a:t>
            </a:r>
            <a:r>
              <a:rPr lang="ru-RU" sz="2000" i="1" dirty="0"/>
              <a:t>] </a:t>
            </a:r>
            <a:r>
              <a:rPr lang="en-US" sz="2000" i="1" dirty="0"/>
              <a:t>will mean a </a:t>
            </a:r>
            <a:r>
              <a:rPr lang="en-US" sz="2000" i="1" dirty="0">
                <a:solidFill>
                  <a:schemeClr val="accent6">
                    <a:lumMod val="75000"/>
                  </a:schemeClr>
                </a:solidFill>
              </a:rPr>
              <a:t>open</a:t>
            </a:r>
            <a:r>
              <a:rPr lang="en-US" sz="2000" i="1" dirty="0"/>
              <a:t> state of the switches</a:t>
            </a:r>
            <a:r>
              <a:rPr lang="ru-RU" sz="2000" i="1" dirty="0"/>
              <a:t> </a:t>
            </a:r>
            <a:r>
              <a:rPr lang="en-US" sz="2000" b="1" i="1" dirty="0">
                <a:solidFill>
                  <a:srgbClr val="FF0000"/>
                </a:solidFill>
              </a:rPr>
              <a:t>S</a:t>
            </a:r>
            <a:r>
              <a:rPr lang="ru-RU" sz="2000" b="1" i="1" dirty="0">
                <a:solidFill>
                  <a:srgbClr val="FF0000"/>
                </a:solidFill>
              </a:rPr>
              <a:t>1</a:t>
            </a:r>
            <a:r>
              <a:rPr lang="ru-RU" sz="2000" b="1" i="1" dirty="0"/>
              <a:t>,</a:t>
            </a:r>
            <a:r>
              <a:rPr lang="ru-RU" sz="2000" i="1" dirty="0"/>
              <a:t> </a:t>
            </a:r>
            <a:r>
              <a:rPr lang="en-US" sz="2000" b="1" i="1" dirty="0">
                <a:solidFill>
                  <a:srgbClr val="FF0000"/>
                </a:solidFill>
              </a:rPr>
              <a:t>S</a:t>
            </a:r>
            <a:r>
              <a:rPr lang="ru-RU" sz="2000" b="1" i="1" dirty="0">
                <a:solidFill>
                  <a:srgbClr val="FF0000"/>
                </a:solidFill>
              </a:rPr>
              <a:t>3</a:t>
            </a:r>
            <a:r>
              <a:rPr lang="ru-RU" sz="2000" i="1" dirty="0"/>
              <a:t> и </a:t>
            </a:r>
            <a:r>
              <a:rPr lang="en-US" sz="2000" i="1" dirty="0">
                <a:solidFill>
                  <a:srgbClr val="0230AC"/>
                </a:solidFill>
              </a:rPr>
              <a:t>S</a:t>
            </a:r>
            <a:r>
              <a:rPr lang="ru-RU" sz="2000" i="1" dirty="0">
                <a:solidFill>
                  <a:srgbClr val="0230AC"/>
                </a:solidFill>
              </a:rPr>
              <a:t>6</a:t>
            </a:r>
            <a:r>
              <a:rPr lang="en-US" sz="2000" i="1" dirty="0">
                <a:solidFill>
                  <a:srgbClr val="0230AC"/>
                </a:solidFill>
              </a:rPr>
              <a:t> and</a:t>
            </a:r>
            <a:r>
              <a:rPr lang="ru-RU" sz="2000" i="1" dirty="0"/>
              <a:t> </a:t>
            </a:r>
            <a:r>
              <a:rPr lang="en-US" sz="2000" i="1" dirty="0">
                <a:solidFill>
                  <a:srgbClr val="FF0000"/>
                </a:solidFill>
              </a:rPr>
              <a:t>closed</a:t>
            </a:r>
            <a:r>
              <a:rPr lang="ru-RU" sz="2000" i="1" dirty="0"/>
              <a:t> </a:t>
            </a:r>
            <a:r>
              <a:rPr lang="en-US" sz="2000" i="1" dirty="0">
                <a:solidFill>
                  <a:srgbClr val="0230AC"/>
                </a:solidFill>
              </a:rPr>
              <a:t>S2</a:t>
            </a:r>
            <a:r>
              <a:rPr lang="ru-RU" sz="2000" i="1" dirty="0">
                <a:solidFill>
                  <a:srgbClr val="0230AC"/>
                </a:solidFill>
              </a:rPr>
              <a:t>, </a:t>
            </a:r>
            <a:r>
              <a:rPr lang="en-US" sz="2000" i="1" dirty="0">
                <a:solidFill>
                  <a:srgbClr val="0230AC"/>
                </a:solidFill>
              </a:rPr>
              <a:t>S4</a:t>
            </a:r>
            <a:r>
              <a:rPr lang="ru-RU" sz="1600" i="1" dirty="0">
                <a:solidFill>
                  <a:srgbClr val="0230AC"/>
                </a:solidFill>
              </a:rPr>
              <a:t> </a:t>
            </a:r>
            <a:r>
              <a:rPr lang="ru-RU" sz="2000" i="1" dirty="0">
                <a:solidFill>
                  <a:srgbClr val="0230AC"/>
                </a:solidFill>
              </a:rPr>
              <a:t>и </a:t>
            </a:r>
            <a:r>
              <a:rPr lang="en-US" sz="2000" b="1" i="1" dirty="0">
                <a:solidFill>
                  <a:srgbClr val="14AC41"/>
                </a:solidFill>
              </a:rPr>
              <a:t>S3</a:t>
            </a:r>
            <a:r>
              <a:rPr lang="ru-RU" sz="2000" i="1" dirty="0"/>
              <a:t>. </a:t>
            </a:r>
            <a:endParaRPr lang="en-US" sz="2000" i="1" dirty="0"/>
          </a:p>
          <a:p>
            <a:pPr marL="0" indent="0">
              <a:buNone/>
            </a:pPr>
            <a:r>
              <a:rPr lang="ru-RU" sz="2000" i="1" dirty="0"/>
              <a:t> [</a:t>
            </a:r>
            <a:r>
              <a:rPr lang="ru-RU" sz="2000" b="1" i="1" dirty="0">
                <a:solidFill>
                  <a:srgbClr val="14AC41"/>
                </a:solidFill>
              </a:rPr>
              <a:t>00</a:t>
            </a:r>
            <a:r>
              <a:rPr lang="ru-RU" sz="2000" b="1" i="1" dirty="0">
                <a:solidFill>
                  <a:srgbClr val="FF0000"/>
                </a:solidFill>
              </a:rPr>
              <a:t>1</a:t>
            </a:r>
            <a:r>
              <a:rPr lang="ru-RU" sz="2000" b="1" i="1" dirty="0"/>
              <a:t>]</a:t>
            </a:r>
            <a:r>
              <a:rPr lang="ru-RU" sz="2000" i="1" dirty="0"/>
              <a:t> </a:t>
            </a:r>
            <a:r>
              <a:rPr lang="en-US" sz="2000" i="1" dirty="0"/>
              <a:t>will already mean the </a:t>
            </a:r>
            <a:r>
              <a:rPr lang="en-US" sz="2000" i="1" dirty="0">
                <a:solidFill>
                  <a:schemeClr val="accent6">
                    <a:lumMod val="75000"/>
                  </a:schemeClr>
                </a:solidFill>
              </a:rPr>
              <a:t>open</a:t>
            </a:r>
            <a:r>
              <a:rPr lang="en-US" sz="2000" i="1" dirty="0"/>
              <a:t> state of the switches  </a:t>
            </a:r>
            <a:r>
              <a:rPr lang="en-US" sz="2000" i="1" dirty="0">
                <a:solidFill>
                  <a:srgbClr val="0230AC"/>
                </a:solidFill>
              </a:rPr>
              <a:t>S</a:t>
            </a:r>
            <a:r>
              <a:rPr lang="ru-RU" sz="2000" i="1" dirty="0">
                <a:solidFill>
                  <a:srgbClr val="0230AC"/>
                </a:solidFill>
              </a:rPr>
              <a:t>2, </a:t>
            </a:r>
            <a:r>
              <a:rPr lang="en-US" sz="2000" i="1" dirty="0">
                <a:solidFill>
                  <a:srgbClr val="0230AC"/>
                </a:solidFill>
              </a:rPr>
              <a:t>S</a:t>
            </a:r>
            <a:r>
              <a:rPr lang="ru-RU" sz="2000" i="1" dirty="0">
                <a:solidFill>
                  <a:srgbClr val="0230AC"/>
                </a:solidFill>
              </a:rPr>
              <a:t>4 </a:t>
            </a:r>
            <a:r>
              <a:rPr lang="ru-RU" sz="2000" i="1" dirty="0"/>
              <a:t>и </a:t>
            </a:r>
            <a:r>
              <a:rPr lang="en-US" sz="2000" b="1" i="1">
                <a:solidFill>
                  <a:srgbClr val="FF0000"/>
                </a:solidFill>
              </a:rPr>
              <a:t>S5 </a:t>
            </a:r>
            <a:r>
              <a:rPr lang="en-US" sz="2000" b="1" i="1"/>
              <a:t>and</a:t>
            </a:r>
            <a:r>
              <a:rPr lang="ru-RU" sz="2000" i="1" dirty="0"/>
              <a:t> </a:t>
            </a:r>
            <a:r>
              <a:rPr lang="en-US" sz="2000" i="1" dirty="0">
                <a:solidFill>
                  <a:srgbClr val="FF0000"/>
                </a:solidFill>
              </a:rPr>
              <a:t>closed</a:t>
            </a:r>
            <a:r>
              <a:rPr lang="ru-RU" sz="2000" i="1" dirty="0"/>
              <a:t> </a:t>
            </a:r>
            <a:r>
              <a:rPr lang="en-US" sz="2000" b="1" i="1" dirty="0">
                <a:solidFill>
                  <a:srgbClr val="14AC41"/>
                </a:solidFill>
              </a:rPr>
              <a:t>S1</a:t>
            </a:r>
            <a:r>
              <a:rPr lang="ru-RU" sz="2000" b="1" i="1" dirty="0"/>
              <a:t>,</a:t>
            </a:r>
            <a:r>
              <a:rPr lang="ru-RU" sz="2000" i="1" dirty="0"/>
              <a:t> </a:t>
            </a:r>
            <a:r>
              <a:rPr lang="en-US" sz="2000" b="1" i="1" dirty="0">
                <a:solidFill>
                  <a:srgbClr val="14AC41"/>
                </a:solidFill>
              </a:rPr>
              <a:t>S3</a:t>
            </a:r>
            <a:r>
              <a:rPr lang="ru-RU" sz="1600" i="1" dirty="0"/>
              <a:t> </a:t>
            </a:r>
            <a:r>
              <a:rPr lang="ru-RU" sz="2000" i="1" dirty="0"/>
              <a:t>и </a:t>
            </a:r>
            <a:r>
              <a:rPr lang="en-US" sz="2000" i="1" dirty="0">
                <a:solidFill>
                  <a:srgbClr val="0230AC"/>
                </a:solidFill>
              </a:rPr>
              <a:t>S6</a:t>
            </a:r>
            <a:r>
              <a:rPr lang="ru-RU" sz="2000" i="1" dirty="0"/>
              <a:t>.</a:t>
            </a:r>
          </a:p>
        </p:txBody>
      </p:sp>
      <p:pic>
        <p:nvPicPr>
          <p:cNvPr id="6" name="Рисунок 5">
            <a:extLst>
              <a:ext uri="{FF2B5EF4-FFF2-40B4-BE49-F238E27FC236}">
                <a16:creationId xmlns:a16="http://schemas.microsoft.com/office/drawing/2014/main" id="{6F6BD61C-9767-47DB-A055-487057561335}"/>
              </a:ext>
            </a:extLst>
          </p:cNvPr>
          <p:cNvPicPr>
            <a:picLocks noChangeAspect="1"/>
          </p:cNvPicPr>
          <p:nvPr/>
        </p:nvPicPr>
        <p:blipFill>
          <a:blip r:embed="rId3"/>
          <a:stretch>
            <a:fillRect/>
          </a:stretch>
        </p:blipFill>
        <p:spPr>
          <a:xfrm>
            <a:off x="3357378" y="967666"/>
            <a:ext cx="6062847" cy="2394136"/>
          </a:xfrm>
          <a:prstGeom prst="rect">
            <a:avLst/>
          </a:prstGeom>
        </p:spPr>
      </p:pic>
    </p:spTree>
    <p:extLst>
      <p:ext uri="{BB962C8B-B14F-4D97-AF65-F5344CB8AC3E}">
        <p14:creationId xmlns:p14="http://schemas.microsoft.com/office/powerpoint/2010/main" val="2335251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1400" dirty="0"/>
              <a:t>Organization of space-vector PWM</a:t>
            </a:r>
            <a:endParaRPr lang="ru-RU" sz="1400" dirty="0"/>
          </a:p>
        </p:txBody>
      </p:sp>
      <p:pic>
        <p:nvPicPr>
          <p:cNvPr id="3" name="Рисунок 2">
            <a:extLst>
              <a:ext uri="{FF2B5EF4-FFF2-40B4-BE49-F238E27FC236}">
                <a16:creationId xmlns:a16="http://schemas.microsoft.com/office/drawing/2014/main" id="{A1C3FAA8-A7EB-DC7E-DD41-B5F89A31426B}"/>
              </a:ext>
            </a:extLst>
          </p:cNvPr>
          <p:cNvPicPr>
            <a:picLocks noChangeAspect="1"/>
          </p:cNvPicPr>
          <p:nvPr/>
        </p:nvPicPr>
        <p:blipFill>
          <a:blip r:embed="rId3"/>
          <a:stretch>
            <a:fillRect/>
          </a:stretch>
        </p:blipFill>
        <p:spPr>
          <a:xfrm>
            <a:off x="357535" y="1786076"/>
            <a:ext cx="5744815" cy="3771899"/>
          </a:xfrm>
          <a:prstGeom prst="rect">
            <a:avLst/>
          </a:prstGeom>
        </p:spPr>
      </p:pic>
      <p:pic>
        <p:nvPicPr>
          <p:cNvPr id="8" name="Рисунок 7">
            <a:extLst>
              <a:ext uri="{FF2B5EF4-FFF2-40B4-BE49-F238E27FC236}">
                <a16:creationId xmlns:a16="http://schemas.microsoft.com/office/drawing/2014/main" id="{EF8D644C-0503-8C69-01E0-223A1749D946}"/>
              </a:ext>
            </a:extLst>
          </p:cNvPr>
          <p:cNvPicPr>
            <a:picLocks noChangeAspect="1"/>
          </p:cNvPicPr>
          <p:nvPr/>
        </p:nvPicPr>
        <p:blipFill rotWithShape="1">
          <a:blip r:embed="rId4"/>
          <a:srcRect l="4463" t="4200"/>
          <a:stretch/>
        </p:blipFill>
        <p:spPr>
          <a:xfrm>
            <a:off x="6183246" y="1786076"/>
            <a:ext cx="5744814" cy="3876280"/>
          </a:xfrm>
          <a:prstGeom prst="rect">
            <a:avLst/>
          </a:prstGeom>
        </p:spPr>
      </p:pic>
    </p:spTree>
    <p:extLst>
      <p:ext uri="{BB962C8B-B14F-4D97-AF65-F5344CB8AC3E}">
        <p14:creationId xmlns:p14="http://schemas.microsoft.com/office/powerpoint/2010/main" val="2382199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pPr algn="ctr"/>
            <a:r>
              <a:rPr lang="en-US" dirty="0"/>
              <a:t>Organization of space-vector PWM</a:t>
            </a:r>
            <a:endParaRPr lang="ru-RU" sz="1400" dirty="0"/>
          </a:p>
        </p:txBody>
      </p:sp>
      <p:pic>
        <p:nvPicPr>
          <p:cNvPr id="5" name="Рисунок 4">
            <a:extLst>
              <a:ext uri="{FF2B5EF4-FFF2-40B4-BE49-F238E27FC236}">
                <a16:creationId xmlns:a16="http://schemas.microsoft.com/office/drawing/2014/main" id="{084EF995-B99F-4DE8-AC29-0B07C9C3E3A6}"/>
              </a:ext>
            </a:extLst>
          </p:cNvPr>
          <p:cNvPicPr>
            <a:picLocks noChangeAspect="1"/>
          </p:cNvPicPr>
          <p:nvPr/>
        </p:nvPicPr>
        <p:blipFill rotWithShape="1">
          <a:blip r:embed="rId3"/>
          <a:srcRect t="10032" r="42153" b="11146"/>
          <a:stretch/>
        </p:blipFill>
        <p:spPr>
          <a:xfrm>
            <a:off x="274024" y="3567524"/>
            <a:ext cx="3001601" cy="2394136"/>
          </a:xfrm>
          <a:prstGeom prst="rect">
            <a:avLst/>
          </a:prstGeom>
        </p:spPr>
      </p:pic>
      <p:grpSp>
        <p:nvGrpSpPr>
          <p:cNvPr id="6" name="Группа 5">
            <a:extLst>
              <a:ext uri="{FF2B5EF4-FFF2-40B4-BE49-F238E27FC236}">
                <a16:creationId xmlns:a16="http://schemas.microsoft.com/office/drawing/2014/main" id="{37B59659-0F3D-49BC-9A90-B49C57D9E83E}"/>
              </a:ext>
            </a:extLst>
          </p:cNvPr>
          <p:cNvGrpSpPr/>
          <p:nvPr/>
        </p:nvGrpSpPr>
        <p:grpSpPr>
          <a:xfrm>
            <a:off x="2918495" y="5884083"/>
            <a:ext cx="5634156" cy="917777"/>
            <a:chOff x="4255415" y="3861973"/>
            <a:chExt cx="4363078" cy="631985"/>
          </a:xfrm>
        </p:grpSpPr>
        <p:sp>
          <p:nvSpPr>
            <p:cNvPr id="25" name="TextBox 24">
              <a:extLst>
                <a:ext uri="{FF2B5EF4-FFF2-40B4-BE49-F238E27FC236}">
                  <a16:creationId xmlns:a16="http://schemas.microsoft.com/office/drawing/2014/main" id="{D646734F-202C-4EE7-A1D5-D11EA5048622}"/>
                </a:ext>
              </a:extLst>
            </p:cNvPr>
            <p:cNvSpPr txBox="1"/>
            <p:nvPr/>
          </p:nvSpPr>
          <p:spPr>
            <a:xfrm>
              <a:off x="4255415" y="3861973"/>
              <a:ext cx="3189073" cy="190743"/>
            </a:xfrm>
            <a:prstGeom prst="rect">
              <a:avLst/>
            </a:prstGeom>
            <a:noFill/>
          </p:spPr>
          <p:txBody>
            <a:bodyPr wrap="square">
              <a:spAutoFit/>
            </a:bodyPr>
            <a:lstStyle/>
            <a:p>
              <a:endParaRPr lang="ru-RU" sz="1200" dirty="0"/>
            </a:p>
          </p:txBody>
        </p:sp>
        <p:pic>
          <p:nvPicPr>
            <p:cNvPr id="23" name="Рисунок 22">
              <a:extLst>
                <a:ext uri="{FF2B5EF4-FFF2-40B4-BE49-F238E27FC236}">
                  <a16:creationId xmlns:a16="http://schemas.microsoft.com/office/drawing/2014/main" id="{EC69B768-612F-4A37-99C1-AAF2C1425AA7}"/>
                </a:ext>
              </a:extLst>
            </p:cNvPr>
            <p:cNvPicPr>
              <a:picLocks noChangeAspect="1"/>
            </p:cNvPicPr>
            <p:nvPr/>
          </p:nvPicPr>
          <p:blipFill rotWithShape="1">
            <a:blip r:embed="rId4"/>
            <a:srcRect r="-243" b="-4646"/>
            <a:stretch/>
          </p:blipFill>
          <p:spPr>
            <a:xfrm>
              <a:off x="4309162" y="4118340"/>
              <a:ext cx="4309331" cy="375618"/>
            </a:xfrm>
            <a:prstGeom prst="rect">
              <a:avLst/>
            </a:prstGeom>
          </p:spPr>
        </p:pic>
      </p:grpSp>
      <p:grpSp>
        <p:nvGrpSpPr>
          <p:cNvPr id="9" name="Группа 8">
            <a:extLst>
              <a:ext uri="{FF2B5EF4-FFF2-40B4-BE49-F238E27FC236}">
                <a16:creationId xmlns:a16="http://schemas.microsoft.com/office/drawing/2014/main" id="{22A3426E-127E-BFAC-2886-70435FFDBBCC}"/>
              </a:ext>
            </a:extLst>
          </p:cNvPr>
          <p:cNvGrpSpPr/>
          <p:nvPr/>
        </p:nvGrpSpPr>
        <p:grpSpPr>
          <a:xfrm>
            <a:off x="1201455" y="896340"/>
            <a:ext cx="9410548" cy="2471713"/>
            <a:chOff x="350555" y="866986"/>
            <a:chExt cx="9410548" cy="2471713"/>
          </a:xfrm>
        </p:grpSpPr>
        <p:pic>
          <p:nvPicPr>
            <p:cNvPr id="2" name="Рисунок 1">
              <a:extLst>
                <a:ext uri="{FF2B5EF4-FFF2-40B4-BE49-F238E27FC236}">
                  <a16:creationId xmlns:a16="http://schemas.microsoft.com/office/drawing/2014/main" id="{9437E2FB-D408-4198-A965-697E3E49B1BD}"/>
                </a:ext>
              </a:extLst>
            </p:cNvPr>
            <p:cNvPicPr>
              <a:picLocks noChangeAspect="1"/>
            </p:cNvPicPr>
            <p:nvPr/>
          </p:nvPicPr>
          <p:blipFill>
            <a:blip r:embed="rId5"/>
            <a:stretch>
              <a:fillRect/>
            </a:stretch>
          </p:blipFill>
          <p:spPr>
            <a:xfrm>
              <a:off x="350555" y="944563"/>
              <a:ext cx="6062847" cy="2394136"/>
            </a:xfrm>
            <a:prstGeom prst="rect">
              <a:avLst/>
            </a:prstGeom>
          </p:spPr>
        </p:pic>
        <p:pic>
          <p:nvPicPr>
            <p:cNvPr id="4" name="Рисунок 3">
              <a:extLst>
                <a:ext uri="{FF2B5EF4-FFF2-40B4-BE49-F238E27FC236}">
                  <a16:creationId xmlns:a16="http://schemas.microsoft.com/office/drawing/2014/main" id="{29684538-A414-E2BB-79AF-930EF370DDFA}"/>
                </a:ext>
              </a:extLst>
            </p:cNvPr>
            <p:cNvPicPr>
              <a:picLocks noChangeAspect="1"/>
            </p:cNvPicPr>
            <p:nvPr/>
          </p:nvPicPr>
          <p:blipFill>
            <a:blip r:embed="rId6"/>
            <a:stretch>
              <a:fillRect/>
            </a:stretch>
          </p:blipFill>
          <p:spPr>
            <a:xfrm>
              <a:off x="3835400" y="866986"/>
              <a:ext cx="5925703" cy="2455652"/>
            </a:xfrm>
            <a:prstGeom prst="rect">
              <a:avLst/>
            </a:prstGeom>
          </p:spPr>
        </p:pic>
      </p:grpSp>
      <p:pic>
        <p:nvPicPr>
          <p:cNvPr id="14" name="Рисунок 13">
            <a:extLst>
              <a:ext uri="{FF2B5EF4-FFF2-40B4-BE49-F238E27FC236}">
                <a16:creationId xmlns:a16="http://schemas.microsoft.com/office/drawing/2014/main" id="{3988A9FE-0C60-FBBD-5D79-90C4D435BC8D}"/>
              </a:ext>
            </a:extLst>
          </p:cNvPr>
          <p:cNvPicPr>
            <a:picLocks noChangeAspect="1"/>
          </p:cNvPicPr>
          <p:nvPr/>
        </p:nvPicPr>
        <p:blipFill rotWithShape="1">
          <a:blip r:embed="rId7"/>
          <a:srcRect l="4671" t="52210" r="14423" b="26025"/>
          <a:stretch/>
        </p:blipFill>
        <p:spPr>
          <a:xfrm>
            <a:off x="3033114" y="3567524"/>
            <a:ext cx="3306371" cy="2490376"/>
          </a:xfrm>
          <a:prstGeom prst="rect">
            <a:avLst/>
          </a:prstGeom>
        </p:spPr>
      </p:pic>
      <p:pic>
        <p:nvPicPr>
          <p:cNvPr id="15" name="Рисунок 14">
            <a:extLst>
              <a:ext uri="{FF2B5EF4-FFF2-40B4-BE49-F238E27FC236}">
                <a16:creationId xmlns:a16="http://schemas.microsoft.com/office/drawing/2014/main" id="{93D890B3-5873-7DA0-FAED-4FB3DBD35B80}"/>
              </a:ext>
            </a:extLst>
          </p:cNvPr>
          <p:cNvPicPr>
            <a:picLocks noChangeAspect="1"/>
          </p:cNvPicPr>
          <p:nvPr/>
        </p:nvPicPr>
        <p:blipFill rotWithShape="1">
          <a:blip r:embed="rId7"/>
          <a:srcRect l="4039" t="26486" r="6741" b="47876"/>
          <a:stretch/>
        </p:blipFill>
        <p:spPr>
          <a:xfrm>
            <a:off x="6784846" y="3297849"/>
            <a:ext cx="3646160" cy="2933484"/>
          </a:xfrm>
          <a:prstGeom prst="rect">
            <a:avLst/>
          </a:prstGeom>
        </p:spPr>
      </p:pic>
    </p:spTree>
    <p:extLst>
      <p:ext uri="{BB962C8B-B14F-4D97-AF65-F5344CB8AC3E}">
        <p14:creationId xmlns:p14="http://schemas.microsoft.com/office/powerpoint/2010/main" val="2841720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pPr algn="ctr"/>
            <a:r>
              <a:rPr lang="en-US" dirty="0"/>
              <a:t>Organization of space-vector PWM</a:t>
            </a:r>
            <a:endParaRPr lang="ru-RU" sz="1400" dirty="0"/>
          </a:p>
        </p:txBody>
      </p:sp>
      <p:grpSp>
        <p:nvGrpSpPr>
          <p:cNvPr id="12" name="Группа 11">
            <a:extLst>
              <a:ext uri="{FF2B5EF4-FFF2-40B4-BE49-F238E27FC236}">
                <a16:creationId xmlns:a16="http://schemas.microsoft.com/office/drawing/2014/main" id="{B0AE4083-9432-092A-4C13-5EDBA52BAE41}"/>
              </a:ext>
            </a:extLst>
          </p:cNvPr>
          <p:cNvGrpSpPr/>
          <p:nvPr/>
        </p:nvGrpSpPr>
        <p:grpSpPr>
          <a:xfrm>
            <a:off x="1201455" y="896340"/>
            <a:ext cx="9410548" cy="2491464"/>
            <a:chOff x="1201455" y="896340"/>
            <a:chExt cx="9410548" cy="2491464"/>
          </a:xfrm>
        </p:grpSpPr>
        <p:grpSp>
          <p:nvGrpSpPr>
            <p:cNvPr id="9" name="Группа 8">
              <a:extLst>
                <a:ext uri="{FF2B5EF4-FFF2-40B4-BE49-F238E27FC236}">
                  <a16:creationId xmlns:a16="http://schemas.microsoft.com/office/drawing/2014/main" id="{22A3426E-127E-BFAC-2886-70435FFDBBCC}"/>
                </a:ext>
              </a:extLst>
            </p:cNvPr>
            <p:cNvGrpSpPr/>
            <p:nvPr/>
          </p:nvGrpSpPr>
          <p:grpSpPr>
            <a:xfrm>
              <a:off x="1201455" y="896340"/>
              <a:ext cx="9410548" cy="2471713"/>
              <a:chOff x="350555" y="866986"/>
              <a:chExt cx="9410548" cy="2471713"/>
            </a:xfrm>
          </p:grpSpPr>
          <p:pic>
            <p:nvPicPr>
              <p:cNvPr id="2" name="Рисунок 1">
                <a:extLst>
                  <a:ext uri="{FF2B5EF4-FFF2-40B4-BE49-F238E27FC236}">
                    <a16:creationId xmlns:a16="http://schemas.microsoft.com/office/drawing/2014/main" id="{9437E2FB-D408-4198-A965-697E3E49B1BD}"/>
                  </a:ext>
                </a:extLst>
              </p:cNvPr>
              <p:cNvPicPr>
                <a:picLocks noChangeAspect="1"/>
              </p:cNvPicPr>
              <p:nvPr/>
            </p:nvPicPr>
            <p:blipFill>
              <a:blip r:embed="rId3"/>
              <a:stretch>
                <a:fillRect/>
              </a:stretch>
            </p:blipFill>
            <p:spPr>
              <a:xfrm>
                <a:off x="350555" y="944563"/>
                <a:ext cx="6062847" cy="2394136"/>
              </a:xfrm>
              <a:prstGeom prst="rect">
                <a:avLst/>
              </a:prstGeom>
            </p:spPr>
          </p:pic>
          <p:pic>
            <p:nvPicPr>
              <p:cNvPr id="4" name="Рисунок 3">
                <a:extLst>
                  <a:ext uri="{FF2B5EF4-FFF2-40B4-BE49-F238E27FC236}">
                    <a16:creationId xmlns:a16="http://schemas.microsoft.com/office/drawing/2014/main" id="{29684538-A414-E2BB-79AF-930EF370DDFA}"/>
                  </a:ext>
                </a:extLst>
              </p:cNvPr>
              <p:cNvPicPr>
                <a:picLocks noChangeAspect="1"/>
              </p:cNvPicPr>
              <p:nvPr/>
            </p:nvPicPr>
            <p:blipFill>
              <a:blip r:embed="rId4"/>
              <a:stretch>
                <a:fillRect/>
              </a:stretch>
            </p:blipFill>
            <p:spPr>
              <a:xfrm>
                <a:off x="3835400" y="866986"/>
                <a:ext cx="5925703" cy="2455652"/>
              </a:xfrm>
              <a:prstGeom prst="rect">
                <a:avLst/>
              </a:prstGeom>
            </p:spPr>
          </p:pic>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4A2744-E21A-DA7E-B4CC-6AB6A979555E}"/>
                    </a:ext>
                  </a:extLst>
                </p:cNvPr>
                <p:cNvSpPr txBox="1"/>
                <p:nvPr/>
              </p:nvSpPr>
              <p:spPr>
                <a:xfrm>
                  <a:off x="7067550" y="190699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1</m:t>
                            </m:r>
                          </m:sub>
                        </m:sSub>
                      </m:oMath>
                    </m:oMathPara>
                  </a14:m>
                  <a:endParaRPr lang="ru-RU" dirty="0"/>
                </a:p>
              </p:txBody>
            </p:sp>
          </mc:Choice>
          <mc:Fallback xmlns="">
            <p:sp>
              <p:nvSpPr>
                <p:cNvPr id="11" name="TextBox 10">
                  <a:extLst>
                    <a:ext uri="{FF2B5EF4-FFF2-40B4-BE49-F238E27FC236}">
                      <a16:creationId xmlns:a16="http://schemas.microsoft.com/office/drawing/2014/main" id="{174A2744-E21A-DA7E-B4CC-6AB6A979555E}"/>
                    </a:ext>
                  </a:extLst>
                </p:cNvPr>
                <p:cNvSpPr txBox="1">
                  <a:spLocks noRot="1" noChangeAspect="1" noMove="1" noResize="1" noEditPoints="1" noAdjustHandles="1" noChangeArrowheads="1" noChangeShapeType="1" noTextEdit="1"/>
                </p:cNvSpPr>
                <p:nvPr/>
              </p:nvSpPr>
              <p:spPr>
                <a:xfrm>
                  <a:off x="7067550" y="1906994"/>
                  <a:ext cx="218184" cy="261610"/>
                </a:xfrm>
                <a:prstGeom prst="rect">
                  <a:avLst/>
                </a:prstGeom>
                <a:blipFill>
                  <a:blip r:embed="rId5"/>
                  <a:stretch>
                    <a:fillRect r="-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81D9261-FE80-0512-DB53-ADDCA23DDB9B}"/>
                    </a:ext>
                  </a:extLst>
                </p:cNvPr>
                <p:cNvSpPr txBox="1"/>
                <p:nvPr/>
              </p:nvSpPr>
              <p:spPr>
                <a:xfrm>
                  <a:off x="6472238" y="1028313"/>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2</m:t>
                            </m:r>
                          </m:sub>
                        </m:sSub>
                      </m:oMath>
                    </m:oMathPara>
                  </a14:m>
                  <a:endParaRPr lang="ru-RU" dirty="0"/>
                </a:p>
              </p:txBody>
            </p:sp>
          </mc:Choice>
          <mc:Fallback xmlns="">
            <p:sp>
              <p:nvSpPr>
                <p:cNvPr id="18" name="TextBox 17">
                  <a:extLst>
                    <a:ext uri="{FF2B5EF4-FFF2-40B4-BE49-F238E27FC236}">
                      <a16:creationId xmlns:a16="http://schemas.microsoft.com/office/drawing/2014/main" id="{B81D9261-FE80-0512-DB53-ADDCA23DDB9B}"/>
                    </a:ext>
                  </a:extLst>
                </p:cNvPr>
                <p:cNvSpPr txBox="1">
                  <a:spLocks noRot="1" noChangeAspect="1" noMove="1" noResize="1" noEditPoints="1" noAdjustHandles="1" noChangeArrowheads="1" noChangeShapeType="1" noTextEdit="1"/>
                </p:cNvSpPr>
                <p:nvPr/>
              </p:nvSpPr>
              <p:spPr>
                <a:xfrm>
                  <a:off x="6472238" y="1028313"/>
                  <a:ext cx="218184" cy="261610"/>
                </a:xfrm>
                <a:prstGeom prst="rect">
                  <a:avLst/>
                </a:prstGeom>
                <a:blipFill>
                  <a:blip r:embed="rId6"/>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F39622-8725-FA3C-9D75-B80CEC2510BB}"/>
                    </a:ext>
                  </a:extLst>
                </p:cNvPr>
                <p:cNvSpPr txBox="1"/>
                <p:nvPr/>
              </p:nvSpPr>
              <p:spPr>
                <a:xfrm>
                  <a:off x="5310186" y="1066413"/>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3</m:t>
                            </m:r>
                          </m:sub>
                        </m:sSub>
                      </m:oMath>
                    </m:oMathPara>
                  </a14:m>
                  <a:endParaRPr lang="ru-RU" dirty="0"/>
                </a:p>
              </p:txBody>
            </p:sp>
          </mc:Choice>
          <mc:Fallback xmlns="">
            <p:sp>
              <p:nvSpPr>
                <p:cNvPr id="19" name="TextBox 18">
                  <a:extLst>
                    <a:ext uri="{FF2B5EF4-FFF2-40B4-BE49-F238E27FC236}">
                      <a16:creationId xmlns:a16="http://schemas.microsoft.com/office/drawing/2014/main" id="{E0F39622-8725-FA3C-9D75-B80CEC2510BB}"/>
                    </a:ext>
                  </a:extLst>
                </p:cNvPr>
                <p:cNvSpPr txBox="1">
                  <a:spLocks noRot="1" noChangeAspect="1" noMove="1" noResize="1" noEditPoints="1" noAdjustHandles="1" noChangeArrowheads="1" noChangeShapeType="1" noTextEdit="1"/>
                </p:cNvSpPr>
                <p:nvPr/>
              </p:nvSpPr>
              <p:spPr>
                <a:xfrm>
                  <a:off x="5310186" y="1066413"/>
                  <a:ext cx="218184" cy="261610"/>
                </a:xfrm>
                <a:prstGeom prst="rect">
                  <a:avLst/>
                </a:prstGeom>
                <a:blipFill>
                  <a:blip r:embed="rId7"/>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C6C2E2-2FD9-4273-D59C-76335D2F03E1}"/>
                    </a:ext>
                  </a:extLst>
                </p:cNvPr>
                <p:cNvSpPr txBox="1"/>
                <p:nvPr/>
              </p:nvSpPr>
              <p:spPr>
                <a:xfrm>
                  <a:off x="4798216" y="2073681"/>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4</m:t>
                            </m:r>
                          </m:sub>
                        </m:sSub>
                      </m:oMath>
                    </m:oMathPara>
                  </a14:m>
                  <a:endParaRPr lang="ru-RU" dirty="0"/>
                </a:p>
              </p:txBody>
            </p:sp>
          </mc:Choice>
          <mc:Fallback xmlns="">
            <p:sp>
              <p:nvSpPr>
                <p:cNvPr id="20" name="TextBox 19">
                  <a:extLst>
                    <a:ext uri="{FF2B5EF4-FFF2-40B4-BE49-F238E27FC236}">
                      <a16:creationId xmlns:a16="http://schemas.microsoft.com/office/drawing/2014/main" id="{96C6C2E2-2FD9-4273-D59C-76335D2F03E1}"/>
                    </a:ext>
                  </a:extLst>
                </p:cNvPr>
                <p:cNvSpPr txBox="1">
                  <a:spLocks noRot="1" noChangeAspect="1" noMove="1" noResize="1" noEditPoints="1" noAdjustHandles="1" noChangeArrowheads="1" noChangeShapeType="1" noTextEdit="1"/>
                </p:cNvSpPr>
                <p:nvPr/>
              </p:nvSpPr>
              <p:spPr>
                <a:xfrm>
                  <a:off x="4798216" y="2073681"/>
                  <a:ext cx="218184" cy="261610"/>
                </a:xfrm>
                <a:prstGeom prst="rect">
                  <a:avLst/>
                </a:prstGeom>
                <a:blipFill>
                  <a:blip r:embed="rId8"/>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D3D48A8-B0C0-A041-C5FB-4E2C5C728D2C}"/>
                    </a:ext>
                  </a:extLst>
                </p:cNvPr>
                <p:cNvSpPr txBox="1"/>
                <p:nvPr/>
              </p:nvSpPr>
              <p:spPr>
                <a:xfrm>
                  <a:off x="5338760" y="312619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5</m:t>
                            </m:r>
                          </m:sub>
                        </m:sSub>
                      </m:oMath>
                    </m:oMathPara>
                  </a14:m>
                  <a:endParaRPr lang="ru-RU" dirty="0"/>
                </a:p>
              </p:txBody>
            </p:sp>
          </mc:Choice>
          <mc:Fallback xmlns="">
            <p:sp>
              <p:nvSpPr>
                <p:cNvPr id="21" name="TextBox 20">
                  <a:extLst>
                    <a:ext uri="{FF2B5EF4-FFF2-40B4-BE49-F238E27FC236}">
                      <a16:creationId xmlns:a16="http://schemas.microsoft.com/office/drawing/2014/main" id="{6D3D48A8-B0C0-A041-C5FB-4E2C5C728D2C}"/>
                    </a:ext>
                  </a:extLst>
                </p:cNvPr>
                <p:cNvSpPr txBox="1">
                  <a:spLocks noRot="1" noChangeAspect="1" noMove="1" noResize="1" noEditPoints="1" noAdjustHandles="1" noChangeArrowheads="1" noChangeShapeType="1" noTextEdit="1"/>
                </p:cNvSpPr>
                <p:nvPr/>
              </p:nvSpPr>
              <p:spPr>
                <a:xfrm>
                  <a:off x="5338760" y="3126194"/>
                  <a:ext cx="218184" cy="261610"/>
                </a:xfrm>
                <a:prstGeom prst="rect">
                  <a:avLst/>
                </a:prstGeom>
                <a:blipFill>
                  <a:blip r:embed="rId9"/>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071110-43A3-84FA-5F94-D44C4BD0F7B5}"/>
                    </a:ext>
                  </a:extLst>
                </p:cNvPr>
                <p:cNvSpPr txBox="1"/>
                <p:nvPr/>
              </p:nvSpPr>
              <p:spPr>
                <a:xfrm>
                  <a:off x="6525966" y="312619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6</m:t>
                            </m:r>
                          </m:sub>
                        </m:sSub>
                      </m:oMath>
                    </m:oMathPara>
                  </a14:m>
                  <a:endParaRPr lang="ru-RU" dirty="0"/>
                </a:p>
              </p:txBody>
            </p:sp>
          </mc:Choice>
          <mc:Fallback xmlns="">
            <p:sp>
              <p:nvSpPr>
                <p:cNvPr id="22" name="TextBox 21">
                  <a:extLst>
                    <a:ext uri="{FF2B5EF4-FFF2-40B4-BE49-F238E27FC236}">
                      <a16:creationId xmlns:a16="http://schemas.microsoft.com/office/drawing/2014/main" id="{E3071110-43A3-84FA-5F94-D44C4BD0F7B5}"/>
                    </a:ext>
                  </a:extLst>
                </p:cNvPr>
                <p:cNvSpPr txBox="1">
                  <a:spLocks noRot="1" noChangeAspect="1" noMove="1" noResize="1" noEditPoints="1" noAdjustHandles="1" noChangeArrowheads="1" noChangeShapeType="1" noTextEdit="1"/>
                </p:cNvSpPr>
                <p:nvPr/>
              </p:nvSpPr>
              <p:spPr>
                <a:xfrm>
                  <a:off x="6525966" y="3126194"/>
                  <a:ext cx="218184" cy="261610"/>
                </a:xfrm>
                <a:prstGeom prst="rect">
                  <a:avLst/>
                </a:prstGeom>
                <a:blipFill>
                  <a:blip r:embed="rId10"/>
                  <a:stretch>
                    <a:fillRect r="-3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429C463-7DB2-00C5-742B-B3A00A5E6AEA}"/>
                    </a:ext>
                  </a:extLst>
                </p:cNvPr>
                <p:cNvSpPr txBox="1"/>
                <p:nvPr/>
              </p:nvSpPr>
              <p:spPr>
                <a:xfrm>
                  <a:off x="5447852" y="1928359"/>
                  <a:ext cx="438598" cy="268984"/>
                </a:xfrm>
                <a:prstGeom prst="rect">
                  <a:avLst/>
                </a:prstGeom>
                <a:solidFill>
                  <a:srgbClr val="DEF2F8"/>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0</m:t>
                            </m:r>
                          </m:sub>
                        </m:sSub>
                        <m:r>
                          <a:rPr lang="en-US" sz="1100" b="0" i="1" smtClean="0">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𝑈</m:t>
                            </m:r>
                          </m:e>
                          <m:sub>
                            <m:r>
                              <a:rPr lang="en-US" sz="1100" b="0" i="1" smtClean="0">
                                <a:latin typeface="Cambria Math" panose="02040503050406030204" pitchFamily="18" charset="0"/>
                              </a:rPr>
                              <m:t>7</m:t>
                            </m:r>
                          </m:sub>
                        </m:sSub>
                      </m:oMath>
                    </m:oMathPara>
                  </a14:m>
                  <a:endParaRPr lang="ru-RU" dirty="0"/>
                </a:p>
              </p:txBody>
            </p:sp>
          </mc:Choice>
          <mc:Fallback xmlns="">
            <p:sp>
              <p:nvSpPr>
                <p:cNvPr id="26" name="TextBox 25">
                  <a:extLst>
                    <a:ext uri="{FF2B5EF4-FFF2-40B4-BE49-F238E27FC236}">
                      <a16:creationId xmlns:a16="http://schemas.microsoft.com/office/drawing/2014/main" id="{3429C463-7DB2-00C5-742B-B3A00A5E6AEA}"/>
                    </a:ext>
                  </a:extLst>
                </p:cNvPr>
                <p:cNvSpPr txBox="1">
                  <a:spLocks noRot="1" noChangeAspect="1" noMove="1" noResize="1" noEditPoints="1" noAdjustHandles="1" noChangeArrowheads="1" noChangeShapeType="1" noTextEdit="1"/>
                </p:cNvSpPr>
                <p:nvPr/>
              </p:nvSpPr>
              <p:spPr>
                <a:xfrm>
                  <a:off x="5447852" y="1928359"/>
                  <a:ext cx="438598" cy="268984"/>
                </a:xfrm>
                <a:prstGeom prst="rect">
                  <a:avLst/>
                </a:prstGeom>
                <a:blipFill>
                  <a:blip r:embed="rId11"/>
                  <a:stretch>
                    <a:fillRect r="-111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58D9C50-116C-AED0-A0BA-0E822A271EFD}"/>
                    </a:ext>
                  </a:extLst>
                </p:cNvPr>
                <p:cNvSpPr txBox="1"/>
                <p:nvPr/>
              </p:nvSpPr>
              <p:spPr>
                <a:xfrm>
                  <a:off x="6595616" y="1735477"/>
                  <a:ext cx="218184" cy="261610"/>
                </a:xfrm>
                <a:prstGeom prst="rect">
                  <a:avLst/>
                </a:prstGeom>
                <a:solidFill>
                  <a:srgbClr val="DEF2F8"/>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𝑈</m:t>
                            </m:r>
                          </m:e>
                          <m:sup>
                            <m:r>
                              <a:rPr lang="en-US" sz="1100" b="0" i="1" smtClean="0">
                                <a:latin typeface="Cambria Math" panose="02040503050406030204" pitchFamily="18" charset="0"/>
                              </a:rPr>
                              <m:t>∗</m:t>
                            </m:r>
                          </m:sup>
                        </m:sSup>
                      </m:oMath>
                    </m:oMathPara>
                  </a14:m>
                  <a:endParaRPr lang="ru-RU" dirty="0"/>
                </a:p>
              </p:txBody>
            </p:sp>
          </mc:Choice>
          <mc:Fallback xmlns="">
            <p:sp>
              <p:nvSpPr>
                <p:cNvPr id="28" name="TextBox 27">
                  <a:extLst>
                    <a:ext uri="{FF2B5EF4-FFF2-40B4-BE49-F238E27FC236}">
                      <a16:creationId xmlns:a16="http://schemas.microsoft.com/office/drawing/2014/main" id="{B58D9C50-116C-AED0-A0BA-0E822A271EFD}"/>
                    </a:ext>
                  </a:extLst>
                </p:cNvPr>
                <p:cNvSpPr txBox="1">
                  <a:spLocks noRot="1" noChangeAspect="1" noMove="1" noResize="1" noEditPoints="1" noAdjustHandles="1" noChangeArrowheads="1" noChangeShapeType="1" noTextEdit="1"/>
                </p:cNvSpPr>
                <p:nvPr/>
              </p:nvSpPr>
              <p:spPr>
                <a:xfrm>
                  <a:off x="6595616" y="1735477"/>
                  <a:ext cx="218184" cy="261610"/>
                </a:xfrm>
                <a:prstGeom prst="rect">
                  <a:avLst/>
                </a:prstGeom>
                <a:blipFill>
                  <a:blip r:embed="rId12"/>
                  <a:stretch>
                    <a:fillRect r="-22222"/>
                  </a:stretch>
                </a:blipFill>
              </p:spPr>
              <p:txBody>
                <a:bodyPr/>
                <a:lstStyle/>
                <a:p>
                  <a:r>
                    <a:rPr lang="ru-RU">
                      <a:noFill/>
                    </a:rPr>
                    <a:t> </a:t>
                  </a:r>
                </a:p>
              </p:txBody>
            </p:sp>
          </mc:Fallback>
        </mc:AlternateContent>
      </p:grpSp>
      <p:grpSp>
        <p:nvGrpSpPr>
          <p:cNvPr id="13" name="Группа 12">
            <a:extLst>
              <a:ext uri="{FF2B5EF4-FFF2-40B4-BE49-F238E27FC236}">
                <a16:creationId xmlns:a16="http://schemas.microsoft.com/office/drawing/2014/main" id="{26814FA1-68D4-2D40-81AD-001C85AD8DC3}"/>
              </a:ext>
            </a:extLst>
          </p:cNvPr>
          <p:cNvGrpSpPr/>
          <p:nvPr/>
        </p:nvGrpSpPr>
        <p:grpSpPr>
          <a:xfrm>
            <a:off x="334963" y="3541870"/>
            <a:ext cx="11522074" cy="2749691"/>
            <a:chOff x="334963" y="3541870"/>
            <a:chExt cx="11522074" cy="2749691"/>
          </a:xfrm>
        </p:grpSpPr>
        <p:pic>
          <p:nvPicPr>
            <p:cNvPr id="5" name="Рисунок 4">
              <a:extLst>
                <a:ext uri="{FF2B5EF4-FFF2-40B4-BE49-F238E27FC236}">
                  <a16:creationId xmlns:a16="http://schemas.microsoft.com/office/drawing/2014/main" id="{084EF995-B99F-4DE8-AC29-0B07C9C3E3A6}"/>
                </a:ext>
              </a:extLst>
            </p:cNvPr>
            <p:cNvPicPr>
              <a:picLocks noChangeAspect="1"/>
            </p:cNvPicPr>
            <p:nvPr/>
          </p:nvPicPr>
          <p:blipFill rotWithShape="1">
            <a:blip r:embed="rId13"/>
            <a:srcRect t="10032" b="10057"/>
            <a:stretch/>
          </p:blipFill>
          <p:spPr>
            <a:xfrm>
              <a:off x="7756171" y="3997325"/>
              <a:ext cx="4100866" cy="1918275"/>
            </a:xfrm>
            <a:prstGeom prst="rect">
              <a:avLst/>
            </a:prstGeom>
          </p:spPr>
        </p:pic>
        <p:pic>
          <p:nvPicPr>
            <p:cNvPr id="10" name="Рисунок 9">
              <a:extLst>
                <a:ext uri="{FF2B5EF4-FFF2-40B4-BE49-F238E27FC236}">
                  <a16:creationId xmlns:a16="http://schemas.microsoft.com/office/drawing/2014/main" id="{6F187028-59B6-96B0-0CB5-EB4042350557}"/>
                </a:ext>
              </a:extLst>
            </p:cNvPr>
            <p:cNvPicPr>
              <a:picLocks noChangeAspect="1"/>
            </p:cNvPicPr>
            <p:nvPr/>
          </p:nvPicPr>
          <p:blipFill>
            <a:blip r:embed="rId14"/>
            <a:stretch>
              <a:fillRect/>
            </a:stretch>
          </p:blipFill>
          <p:spPr>
            <a:xfrm>
              <a:off x="334963" y="3541870"/>
              <a:ext cx="7264773" cy="274969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1C2100-3ABC-EA02-EB1C-1E59EA2D7A80}"/>
                    </a:ext>
                  </a:extLst>
                </p:cNvPr>
                <p:cNvSpPr txBox="1"/>
                <p:nvPr/>
              </p:nvSpPr>
              <p:spPr>
                <a:xfrm>
                  <a:off x="7313986" y="3613150"/>
                  <a:ext cx="28575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oMath>
                    </m:oMathPara>
                  </a14:m>
                  <a:endParaRPr lang="ru-RU" dirty="0"/>
                </a:p>
              </p:txBody>
            </p:sp>
          </mc:Choice>
          <mc:Fallback xmlns="">
            <p:sp>
              <p:nvSpPr>
                <p:cNvPr id="17" name="TextBox 16">
                  <a:extLst>
                    <a:ext uri="{FF2B5EF4-FFF2-40B4-BE49-F238E27FC236}">
                      <a16:creationId xmlns:a16="http://schemas.microsoft.com/office/drawing/2014/main" id="{8F1C2100-3ABC-EA02-EB1C-1E59EA2D7A80}"/>
                    </a:ext>
                  </a:extLst>
                </p:cNvPr>
                <p:cNvSpPr txBox="1">
                  <a:spLocks noRot="1" noChangeAspect="1" noMove="1" noResize="1" noEditPoints="1" noAdjustHandles="1" noChangeArrowheads="1" noChangeShapeType="1" noTextEdit="1"/>
                </p:cNvSpPr>
                <p:nvPr/>
              </p:nvSpPr>
              <p:spPr>
                <a:xfrm>
                  <a:off x="7313986" y="3613150"/>
                  <a:ext cx="285750" cy="369332"/>
                </a:xfrm>
                <a:prstGeom prst="rect">
                  <a:avLst/>
                </a:prstGeom>
                <a:blipFill>
                  <a:blip r:embed="rId15"/>
                  <a:stretch>
                    <a:fillRect r="-3617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B9DA96-D58E-6ACD-75C3-C3A87331713B}"/>
                    </a:ext>
                  </a:extLst>
                </p:cNvPr>
                <p:cNvSpPr txBox="1"/>
                <p:nvPr/>
              </p:nvSpPr>
              <p:spPr>
                <a:xfrm>
                  <a:off x="2336800" y="6026205"/>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1</m:t>
                            </m:r>
                          </m:sub>
                        </m:sSub>
                      </m:oMath>
                    </m:oMathPara>
                  </a14:m>
                  <a:endParaRPr lang="ru-RU" dirty="0"/>
                </a:p>
              </p:txBody>
            </p:sp>
          </mc:Choice>
          <mc:Fallback xmlns="">
            <p:sp>
              <p:nvSpPr>
                <p:cNvPr id="29" name="TextBox 28">
                  <a:extLst>
                    <a:ext uri="{FF2B5EF4-FFF2-40B4-BE49-F238E27FC236}">
                      <a16:creationId xmlns:a16="http://schemas.microsoft.com/office/drawing/2014/main" id="{34B9DA96-D58E-6ACD-75C3-C3A87331713B}"/>
                    </a:ext>
                  </a:extLst>
                </p:cNvPr>
                <p:cNvSpPr txBox="1">
                  <a:spLocks noRot="1" noChangeAspect="1" noMove="1" noResize="1" noEditPoints="1" noAdjustHandles="1" noChangeArrowheads="1" noChangeShapeType="1" noTextEdit="1"/>
                </p:cNvSpPr>
                <p:nvPr/>
              </p:nvSpPr>
              <p:spPr>
                <a:xfrm>
                  <a:off x="2336800" y="6026205"/>
                  <a:ext cx="218184" cy="261610"/>
                </a:xfrm>
                <a:prstGeom prst="rect">
                  <a:avLst/>
                </a:prstGeom>
                <a:blipFill>
                  <a:blip r:embed="rId16"/>
                  <a:stretch>
                    <a:fillRect r="-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72EDC4-F061-9B35-5B46-823C56AFBB22}"/>
                    </a:ext>
                  </a:extLst>
                </p:cNvPr>
                <p:cNvSpPr txBox="1"/>
                <p:nvPr/>
              </p:nvSpPr>
              <p:spPr>
                <a:xfrm>
                  <a:off x="1130463" y="418664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2</m:t>
                            </m:r>
                          </m:sub>
                        </m:sSub>
                      </m:oMath>
                    </m:oMathPara>
                  </a14:m>
                  <a:endParaRPr lang="ru-RU" dirty="0"/>
                </a:p>
              </p:txBody>
            </p:sp>
          </mc:Choice>
          <mc:Fallback xmlns="">
            <p:sp>
              <p:nvSpPr>
                <p:cNvPr id="30" name="TextBox 29">
                  <a:extLst>
                    <a:ext uri="{FF2B5EF4-FFF2-40B4-BE49-F238E27FC236}">
                      <a16:creationId xmlns:a16="http://schemas.microsoft.com/office/drawing/2014/main" id="{EE72EDC4-F061-9B35-5B46-823C56AFBB22}"/>
                    </a:ext>
                  </a:extLst>
                </p:cNvPr>
                <p:cNvSpPr txBox="1">
                  <a:spLocks noRot="1" noChangeAspect="1" noMove="1" noResize="1" noEditPoints="1" noAdjustHandles="1" noChangeArrowheads="1" noChangeShapeType="1" noTextEdit="1"/>
                </p:cNvSpPr>
                <p:nvPr/>
              </p:nvSpPr>
              <p:spPr>
                <a:xfrm>
                  <a:off x="1130463" y="4186644"/>
                  <a:ext cx="218184" cy="261610"/>
                </a:xfrm>
                <a:prstGeom prst="rect">
                  <a:avLst/>
                </a:prstGeom>
                <a:blipFill>
                  <a:blip r:embed="rId6"/>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3E85C6-6BD6-73D8-C646-7C6EB079FAC1}"/>
                    </a:ext>
                  </a:extLst>
                </p:cNvPr>
                <p:cNvSpPr txBox="1"/>
                <p:nvPr/>
              </p:nvSpPr>
              <p:spPr>
                <a:xfrm>
                  <a:off x="3581563" y="418664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2</m:t>
                            </m:r>
                          </m:sub>
                        </m:sSub>
                      </m:oMath>
                    </m:oMathPara>
                  </a14:m>
                  <a:endParaRPr lang="ru-RU" dirty="0"/>
                </a:p>
              </p:txBody>
            </p:sp>
          </mc:Choice>
          <mc:Fallback xmlns="">
            <p:sp>
              <p:nvSpPr>
                <p:cNvPr id="31" name="TextBox 30">
                  <a:extLst>
                    <a:ext uri="{FF2B5EF4-FFF2-40B4-BE49-F238E27FC236}">
                      <a16:creationId xmlns:a16="http://schemas.microsoft.com/office/drawing/2014/main" id="{DF3E85C6-6BD6-73D8-C646-7C6EB079FAC1}"/>
                    </a:ext>
                  </a:extLst>
                </p:cNvPr>
                <p:cNvSpPr txBox="1">
                  <a:spLocks noRot="1" noChangeAspect="1" noMove="1" noResize="1" noEditPoints="1" noAdjustHandles="1" noChangeArrowheads="1" noChangeShapeType="1" noTextEdit="1"/>
                </p:cNvSpPr>
                <p:nvPr/>
              </p:nvSpPr>
              <p:spPr>
                <a:xfrm>
                  <a:off x="3581563" y="4186644"/>
                  <a:ext cx="218184" cy="261610"/>
                </a:xfrm>
                <a:prstGeom prst="rect">
                  <a:avLst/>
                </a:prstGeom>
                <a:blipFill>
                  <a:blip r:embed="rId17"/>
                  <a:stretch>
                    <a:fillRect r="-3142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D5FC63C-2E42-7C48-D0BB-66F8D00690EF}"/>
                    </a:ext>
                  </a:extLst>
                </p:cNvPr>
                <p:cNvSpPr txBox="1"/>
                <p:nvPr/>
              </p:nvSpPr>
              <p:spPr>
                <a:xfrm>
                  <a:off x="6037708" y="418664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2</m:t>
                            </m:r>
                          </m:sub>
                        </m:sSub>
                      </m:oMath>
                    </m:oMathPara>
                  </a14:m>
                  <a:endParaRPr lang="ru-RU" dirty="0"/>
                </a:p>
              </p:txBody>
            </p:sp>
          </mc:Choice>
          <mc:Fallback xmlns="">
            <p:sp>
              <p:nvSpPr>
                <p:cNvPr id="32" name="TextBox 31">
                  <a:extLst>
                    <a:ext uri="{FF2B5EF4-FFF2-40B4-BE49-F238E27FC236}">
                      <a16:creationId xmlns:a16="http://schemas.microsoft.com/office/drawing/2014/main" id="{5D5FC63C-2E42-7C48-D0BB-66F8D00690EF}"/>
                    </a:ext>
                  </a:extLst>
                </p:cNvPr>
                <p:cNvSpPr txBox="1">
                  <a:spLocks noRot="1" noChangeAspect="1" noMove="1" noResize="1" noEditPoints="1" noAdjustHandles="1" noChangeArrowheads="1" noChangeShapeType="1" noTextEdit="1"/>
                </p:cNvSpPr>
                <p:nvPr/>
              </p:nvSpPr>
              <p:spPr>
                <a:xfrm>
                  <a:off x="6037708" y="4186644"/>
                  <a:ext cx="218184" cy="261610"/>
                </a:xfrm>
                <a:prstGeom prst="rect">
                  <a:avLst/>
                </a:prstGeom>
                <a:blipFill>
                  <a:blip r:embed="rId6"/>
                  <a:stretch>
                    <a:fillRect r="-2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74B413D-675D-9D84-1619-DB66E2EC3365}"/>
                    </a:ext>
                  </a:extLst>
                </p:cNvPr>
                <p:cNvSpPr txBox="1"/>
                <p:nvPr/>
              </p:nvSpPr>
              <p:spPr>
                <a:xfrm>
                  <a:off x="4798216" y="5961660"/>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1</m:t>
                            </m:r>
                          </m:sub>
                        </m:sSub>
                      </m:oMath>
                    </m:oMathPara>
                  </a14:m>
                  <a:endParaRPr lang="ru-RU" dirty="0"/>
                </a:p>
              </p:txBody>
            </p:sp>
          </mc:Choice>
          <mc:Fallback xmlns="">
            <p:sp>
              <p:nvSpPr>
                <p:cNvPr id="33" name="TextBox 32">
                  <a:extLst>
                    <a:ext uri="{FF2B5EF4-FFF2-40B4-BE49-F238E27FC236}">
                      <a16:creationId xmlns:a16="http://schemas.microsoft.com/office/drawing/2014/main" id="{774B413D-675D-9D84-1619-DB66E2EC3365}"/>
                    </a:ext>
                  </a:extLst>
                </p:cNvPr>
                <p:cNvSpPr txBox="1">
                  <a:spLocks noRot="1" noChangeAspect="1" noMove="1" noResize="1" noEditPoints="1" noAdjustHandles="1" noChangeArrowheads="1" noChangeShapeType="1" noTextEdit="1"/>
                </p:cNvSpPr>
                <p:nvPr/>
              </p:nvSpPr>
              <p:spPr>
                <a:xfrm>
                  <a:off x="4798216" y="5961660"/>
                  <a:ext cx="218184" cy="261610"/>
                </a:xfrm>
                <a:prstGeom prst="rect">
                  <a:avLst/>
                </a:prstGeom>
                <a:blipFill>
                  <a:blip r:embed="rId5"/>
                  <a:stretch>
                    <a:fillRect r="-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D7DEF03-0B61-36A5-D6B1-81C2F2244413}"/>
                    </a:ext>
                  </a:extLst>
                </p:cNvPr>
                <p:cNvSpPr txBox="1"/>
                <p:nvPr/>
              </p:nvSpPr>
              <p:spPr>
                <a:xfrm>
                  <a:off x="7285734" y="599254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𝑈</m:t>
                            </m:r>
                          </m:e>
                          <m:sub>
                            <m:r>
                              <a:rPr lang="en-US" sz="1100" b="0" i="1" smtClean="0">
                                <a:latin typeface="Cambria Math" panose="02040503050406030204" pitchFamily="18" charset="0"/>
                              </a:rPr>
                              <m:t>1</m:t>
                            </m:r>
                          </m:sub>
                        </m:sSub>
                      </m:oMath>
                    </m:oMathPara>
                  </a14:m>
                  <a:endParaRPr lang="ru-RU" dirty="0"/>
                </a:p>
              </p:txBody>
            </p:sp>
          </mc:Choice>
          <mc:Fallback xmlns="">
            <p:sp>
              <p:nvSpPr>
                <p:cNvPr id="34" name="TextBox 33">
                  <a:extLst>
                    <a:ext uri="{FF2B5EF4-FFF2-40B4-BE49-F238E27FC236}">
                      <a16:creationId xmlns:a16="http://schemas.microsoft.com/office/drawing/2014/main" id="{BD7DEF03-0B61-36A5-D6B1-81C2F2244413}"/>
                    </a:ext>
                  </a:extLst>
                </p:cNvPr>
                <p:cNvSpPr txBox="1">
                  <a:spLocks noRot="1" noChangeAspect="1" noMove="1" noResize="1" noEditPoints="1" noAdjustHandles="1" noChangeArrowheads="1" noChangeShapeType="1" noTextEdit="1"/>
                </p:cNvSpPr>
                <p:nvPr/>
              </p:nvSpPr>
              <p:spPr>
                <a:xfrm>
                  <a:off x="7285734" y="5992544"/>
                  <a:ext cx="218184" cy="261610"/>
                </a:xfrm>
                <a:prstGeom prst="rect">
                  <a:avLst/>
                </a:prstGeom>
                <a:blipFill>
                  <a:blip r:embed="rId18"/>
                  <a:stretch>
                    <a:fillRect r="-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31596BC-AEF0-FFC6-3D44-597AF9797D28}"/>
                    </a:ext>
                  </a:extLst>
                </p:cNvPr>
                <p:cNvSpPr txBox="1"/>
                <p:nvPr/>
              </p:nvSpPr>
              <p:spPr>
                <a:xfrm>
                  <a:off x="699001" y="5928355"/>
                  <a:ext cx="404279" cy="338554"/>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𝑈</m:t>
                            </m:r>
                          </m:e>
                          <m:sub>
                            <m:r>
                              <a:rPr lang="en-US" sz="1600" b="0" i="1" smtClean="0">
                                <a:latin typeface="Cambria Math" panose="02040503050406030204" pitchFamily="18" charset="0"/>
                              </a:rPr>
                              <m:t>1</m:t>
                            </m:r>
                          </m:sub>
                        </m:sSub>
                      </m:oMath>
                    </m:oMathPara>
                  </a14:m>
                  <a:endParaRPr lang="ru-RU" dirty="0"/>
                </a:p>
              </p:txBody>
            </p:sp>
          </mc:Choice>
          <mc:Fallback xmlns="">
            <p:sp>
              <p:nvSpPr>
                <p:cNvPr id="35" name="TextBox 34">
                  <a:extLst>
                    <a:ext uri="{FF2B5EF4-FFF2-40B4-BE49-F238E27FC236}">
                      <a16:creationId xmlns:a16="http://schemas.microsoft.com/office/drawing/2014/main" id="{B31596BC-AEF0-FFC6-3D44-597AF9797D28}"/>
                    </a:ext>
                  </a:extLst>
                </p:cNvPr>
                <p:cNvSpPr txBox="1">
                  <a:spLocks noRot="1" noChangeAspect="1" noMove="1" noResize="1" noEditPoints="1" noAdjustHandles="1" noChangeArrowheads="1" noChangeShapeType="1" noTextEdit="1"/>
                </p:cNvSpPr>
                <p:nvPr/>
              </p:nvSpPr>
              <p:spPr>
                <a:xfrm>
                  <a:off x="699001" y="5928355"/>
                  <a:ext cx="404279" cy="338554"/>
                </a:xfrm>
                <a:prstGeom prst="rect">
                  <a:avLst/>
                </a:prstGeom>
                <a:blipFill>
                  <a:blip r:embed="rId19"/>
                  <a:stretch>
                    <a:fillRect r="-3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745CF5E-D2AC-4BE1-10B8-FA5B49CAD91B}"/>
                    </a:ext>
                  </a:extLst>
                </p:cNvPr>
                <p:cNvSpPr txBox="1"/>
                <p:nvPr/>
              </p:nvSpPr>
              <p:spPr>
                <a:xfrm>
                  <a:off x="3992638" y="5498534"/>
                  <a:ext cx="566662" cy="338554"/>
                </a:xfrm>
                <a:prstGeom prst="rect">
                  <a:avLst/>
                </a:prstGeom>
                <a:solidFill>
                  <a:schemeClr val="bg1"/>
                </a:solidFill>
                <a:ln w="28575">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2</m:t>
                                </m:r>
                              </m:sub>
                            </m:sSub>
                            <m:r>
                              <a:rPr lang="en-US" sz="1600" b="0" i="1" smtClean="0">
                                <a:latin typeface="Cambria Math" panose="02040503050406030204" pitchFamily="18" charset="0"/>
                              </a:rPr>
                              <m:t>𝑈</m:t>
                            </m:r>
                          </m:e>
                          <m:sub>
                            <m:r>
                              <a:rPr lang="en-US" sz="1600" b="0" i="1" smtClean="0">
                                <a:latin typeface="Cambria Math" panose="02040503050406030204" pitchFamily="18" charset="0"/>
                              </a:rPr>
                              <m:t>2</m:t>
                            </m:r>
                          </m:sub>
                        </m:sSub>
                      </m:oMath>
                    </m:oMathPara>
                  </a14:m>
                  <a:endParaRPr lang="ru-RU" dirty="0"/>
                </a:p>
              </p:txBody>
            </p:sp>
          </mc:Choice>
          <mc:Fallback xmlns="">
            <p:sp>
              <p:nvSpPr>
                <p:cNvPr id="36" name="TextBox 35">
                  <a:extLst>
                    <a:ext uri="{FF2B5EF4-FFF2-40B4-BE49-F238E27FC236}">
                      <a16:creationId xmlns:a16="http://schemas.microsoft.com/office/drawing/2014/main" id="{A745CF5E-D2AC-4BE1-10B8-FA5B49CAD91B}"/>
                    </a:ext>
                  </a:extLst>
                </p:cNvPr>
                <p:cNvSpPr txBox="1">
                  <a:spLocks noRot="1" noChangeAspect="1" noMove="1" noResize="1" noEditPoints="1" noAdjustHandles="1" noChangeArrowheads="1" noChangeShapeType="1" noTextEdit="1"/>
                </p:cNvSpPr>
                <p:nvPr/>
              </p:nvSpPr>
              <p:spPr>
                <a:xfrm>
                  <a:off x="3992638" y="5498534"/>
                  <a:ext cx="566662" cy="338554"/>
                </a:xfrm>
                <a:prstGeom prst="rect">
                  <a:avLst/>
                </a:prstGeom>
                <a:blipFill>
                  <a:blip r:embed="rId20"/>
                  <a:stretch>
                    <a:fillRect/>
                  </a:stretch>
                </a:blipFill>
                <a:ln w="28575">
                  <a:solidFill>
                    <a:schemeClr val="bg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87193E1-8743-3B49-4D00-978AFE331F14}"/>
                    </a:ext>
                  </a:extLst>
                </p:cNvPr>
                <p:cNvSpPr txBox="1"/>
                <p:nvPr/>
              </p:nvSpPr>
              <p:spPr>
                <a:xfrm>
                  <a:off x="5383820" y="5915600"/>
                  <a:ext cx="1306602" cy="369332"/>
                </a:xfrm>
                <a:prstGeom prst="rect">
                  <a:avLst/>
                </a:prstGeom>
                <a:solidFill>
                  <a:schemeClr val="bg1"/>
                </a:solidFill>
                <a:ln w="28575">
                  <a:solidFill>
                    <a:schemeClr val="bg1"/>
                  </a:solidFill>
                </a:ln>
              </p:spPr>
              <p:txBody>
                <a:bodyPr wrap="square" rtlCol="0">
                  <a:spAutoFit/>
                </a:bodyPr>
                <a:lstStyle/>
                <a:p>
                  <a14:m>
                    <m:oMath xmlns:m="http://schemas.openxmlformats.org/officeDocument/2006/math">
                      <m:sSub>
                        <m:sSubPr>
                          <m:ctrlPr>
                            <a:rPr lang="en-US" sz="1600" b="0" i="1" smtClean="0">
                              <a:latin typeface="Cambria Math" panose="02040503050406030204" pitchFamily="18" charset="0"/>
                            </a:rPr>
                          </m:ctrlPr>
                        </m:sSubPr>
                        <m:e>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0</m:t>
                              </m:r>
                            </m:sub>
                          </m:sSub>
                          <m:r>
                            <a:rPr lang="en-US" sz="1600" b="0" i="1" smtClean="0">
                              <a:latin typeface="Cambria Math" panose="02040503050406030204" pitchFamily="18" charset="0"/>
                            </a:rPr>
                            <m:t>𝑈</m:t>
                          </m:r>
                        </m:e>
                        <m:sub>
                          <m:r>
                            <a:rPr lang="en-US" sz="1600" b="0" i="1" smtClean="0">
                              <a:latin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rPr>
                            <m:t>𝑈</m:t>
                          </m:r>
                        </m:e>
                        <m:sub>
                          <m:r>
                            <a:rPr lang="en-US" b="0" i="1" smtClean="0">
                              <a:latin typeface="Cambria Math" panose="02040503050406030204" pitchFamily="18" charset="0"/>
                            </a:rPr>
                            <m:t>7</m:t>
                          </m:r>
                        </m:sub>
                      </m:sSub>
                    </m:oMath>
                  </a14:m>
                  <a:endParaRPr lang="ru-RU" dirty="0"/>
                </a:p>
              </p:txBody>
            </p:sp>
          </mc:Choice>
          <mc:Fallback xmlns="">
            <p:sp>
              <p:nvSpPr>
                <p:cNvPr id="37" name="TextBox 36">
                  <a:extLst>
                    <a:ext uri="{FF2B5EF4-FFF2-40B4-BE49-F238E27FC236}">
                      <a16:creationId xmlns:a16="http://schemas.microsoft.com/office/drawing/2014/main" id="{787193E1-8743-3B49-4D00-978AFE331F14}"/>
                    </a:ext>
                  </a:extLst>
                </p:cNvPr>
                <p:cNvSpPr txBox="1">
                  <a:spLocks noRot="1" noChangeAspect="1" noMove="1" noResize="1" noEditPoints="1" noAdjustHandles="1" noChangeArrowheads="1" noChangeShapeType="1" noTextEdit="1"/>
                </p:cNvSpPr>
                <p:nvPr/>
              </p:nvSpPr>
              <p:spPr>
                <a:xfrm>
                  <a:off x="5383820" y="5915600"/>
                  <a:ext cx="1306602" cy="369332"/>
                </a:xfrm>
                <a:prstGeom prst="rect">
                  <a:avLst/>
                </a:prstGeom>
                <a:blipFill>
                  <a:blip r:embed="rId21"/>
                  <a:stretch>
                    <a:fillRect t="-4545" b="-18182"/>
                  </a:stretch>
                </a:blipFill>
                <a:ln w="28575">
                  <a:solidFill>
                    <a:schemeClr val="bg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0702666-64F6-C57F-6F1F-98410E4905EE}"/>
                    </a:ext>
                  </a:extLst>
                </p:cNvPr>
                <p:cNvSpPr txBox="1"/>
                <p:nvPr/>
              </p:nvSpPr>
              <p:spPr>
                <a:xfrm>
                  <a:off x="1521222" y="4995638"/>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𝑈</m:t>
                            </m:r>
                          </m:e>
                          <m:sup>
                            <m:r>
                              <a:rPr lang="en-US" sz="1100" b="0" i="1" smtClean="0">
                                <a:latin typeface="Cambria Math" panose="02040503050406030204" pitchFamily="18" charset="0"/>
                              </a:rPr>
                              <m:t>∗</m:t>
                            </m:r>
                          </m:sup>
                        </m:sSup>
                      </m:oMath>
                    </m:oMathPara>
                  </a14:m>
                  <a:endParaRPr lang="ru-RU" dirty="0"/>
                </a:p>
              </p:txBody>
            </p:sp>
          </mc:Choice>
          <mc:Fallback xmlns="">
            <p:sp>
              <p:nvSpPr>
                <p:cNvPr id="38" name="TextBox 37">
                  <a:extLst>
                    <a:ext uri="{FF2B5EF4-FFF2-40B4-BE49-F238E27FC236}">
                      <a16:creationId xmlns:a16="http://schemas.microsoft.com/office/drawing/2014/main" id="{10702666-64F6-C57F-6F1F-98410E4905EE}"/>
                    </a:ext>
                  </a:extLst>
                </p:cNvPr>
                <p:cNvSpPr txBox="1">
                  <a:spLocks noRot="1" noChangeAspect="1" noMove="1" noResize="1" noEditPoints="1" noAdjustHandles="1" noChangeArrowheads="1" noChangeShapeType="1" noTextEdit="1"/>
                </p:cNvSpPr>
                <p:nvPr/>
              </p:nvSpPr>
              <p:spPr>
                <a:xfrm>
                  <a:off x="1521222" y="4995638"/>
                  <a:ext cx="218184" cy="261610"/>
                </a:xfrm>
                <a:prstGeom prst="rect">
                  <a:avLst/>
                </a:prstGeom>
                <a:blipFill>
                  <a:blip r:embed="rId22"/>
                  <a:stretch>
                    <a:fillRect r="-2571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2B3DBE6C-8739-4C3B-D62E-CB54A971F1FB}"/>
                    </a:ext>
                  </a:extLst>
                </p:cNvPr>
                <p:cNvSpPr txBox="1"/>
                <p:nvPr/>
              </p:nvSpPr>
              <p:spPr>
                <a:xfrm>
                  <a:off x="3992638" y="4996204"/>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𝑈</m:t>
                            </m:r>
                          </m:e>
                          <m:sup>
                            <m:r>
                              <a:rPr lang="en-US" sz="1100" b="0" i="1" smtClean="0">
                                <a:latin typeface="Cambria Math" panose="02040503050406030204" pitchFamily="18" charset="0"/>
                              </a:rPr>
                              <m:t>∗</m:t>
                            </m:r>
                          </m:sup>
                        </m:sSup>
                      </m:oMath>
                    </m:oMathPara>
                  </a14:m>
                  <a:endParaRPr lang="ru-RU" dirty="0"/>
                </a:p>
              </p:txBody>
            </p:sp>
          </mc:Choice>
          <mc:Fallback xmlns="">
            <p:sp>
              <p:nvSpPr>
                <p:cNvPr id="39" name="TextBox 38">
                  <a:extLst>
                    <a:ext uri="{FF2B5EF4-FFF2-40B4-BE49-F238E27FC236}">
                      <a16:creationId xmlns:a16="http://schemas.microsoft.com/office/drawing/2014/main" id="{2B3DBE6C-8739-4C3B-D62E-CB54A971F1FB}"/>
                    </a:ext>
                  </a:extLst>
                </p:cNvPr>
                <p:cNvSpPr txBox="1">
                  <a:spLocks noRot="1" noChangeAspect="1" noMove="1" noResize="1" noEditPoints="1" noAdjustHandles="1" noChangeArrowheads="1" noChangeShapeType="1" noTextEdit="1"/>
                </p:cNvSpPr>
                <p:nvPr/>
              </p:nvSpPr>
              <p:spPr>
                <a:xfrm>
                  <a:off x="3992638" y="4996204"/>
                  <a:ext cx="218184" cy="261610"/>
                </a:xfrm>
                <a:prstGeom prst="rect">
                  <a:avLst/>
                </a:prstGeom>
                <a:blipFill>
                  <a:blip r:embed="rId23"/>
                  <a:stretch>
                    <a:fillRect r="-2222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CFC05A6-550F-1F44-B1D1-33DE89063AE4}"/>
                    </a:ext>
                  </a:extLst>
                </p:cNvPr>
                <p:cNvSpPr txBox="1"/>
                <p:nvPr/>
              </p:nvSpPr>
              <p:spPr>
                <a:xfrm>
                  <a:off x="6464054" y="5022170"/>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𝑈</m:t>
                            </m:r>
                          </m:e>
                          <m:sup>
                            <m:r>
                              <a:rPr lang="en-US" sz="1100" b="0" i="1" smtClean="0">
                                <a:latin typeface="Cambria Math" panose="02040503050406030204" pitchFamily="18" charset="0"/>
                              </a:rPr>
                              <m:t>∗</m:t>
                            </m:r>
                          </m:sup>
                        </m:sSup>
                      </m:oMath>
                    </m:oMathPara>
                  </a14:m>
                  <a:endParaRPr lang="ru-RU" dirty="0"/>
                </a:p>
              </p:txBody>
            </p:sp>
          </mc:Choice>
          <mc:Fallback xmlns="">
            <p:sp>
              <p:nvSpPr>
                <p:cNvPr id="40" name="TextBox 39">
                  <a:extLst>
                    <a:ext uri="{FF2B5EF4-FFF2-40B4-BE49-F238E27FC236}">
                      <a16:creationId xmlns:a16="http://schemas.microsoft.com/office/drawing/2014/main" id="{BCFC05A6-550F-1F44-B1D1-33DE89063AE4}"/>
                    </a:ext>
                  </a:extLst>
                </p:cNvPr>
                <p:cNvSpPr txBox="1">
                  <a:spLocks noRot="1" noChangeAspect="1" noMove="1" noResize="1" noEditPoints="1" noAdjustHandles="1" noChangeArrowheads="1" noChangeShapeType="1" noTextEdit="1"/>
                </p:cNvSpPr>
                <p:nvPr/>
              </p:nvSpPr>
              <p:spPr>
                <a:xfrm>
                  <a:off x="6464054" y="5022170"/>
                  <a:ext cx="218184" cy="261610"/>
                </a:xfrm>
                <a:prstGeom prst="rect">
                  <a:avLst/>
                </a:prstGeom>
                <a:blipFill>
                  <a:blip r:embed="rId24"/>
                  <a:stretch>
                    <a:fillRect r="-2500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A48A72D-4152-4993-FB6E-714D5EB25745}"/>
                    </a:ext>
                  </a:extLst>
                </p:cNvPr>
                <p:cNvSpPr txBox="1"/>
                <p:nvPr/>
              </p:nvSpPr>
              <p:spPr>
                <a:xfrm>
                  <a:off x="11474204" y="4114120"/>
                  <a:ext cx="218184" cy="2616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𝑈</m:t>
                            </m:r>
                          </m:e>
                          <m:sup>
                            <m:r>
                              <a:rPr lang="en-US" sz="1100" b="0" i="1" smtClean="0">
                                <a:latin typeface="Cambria Math" panose="02040503050406030204" pitchFamily="18" charset="0"/>
                              </a:rPr>
                              <m:t>∗</m:t>
                            </m:r>
                          </m:sup>
                        </m:sSup>
                      </m:oMath>
                    </m:oMathPara>
                  </a14:m>
                  <a:endParaRPr lang="ru-RU" dirty="0"/>
                </a:p>
              </p:txBody>
            </p:sp>
          </mc:Choice>
          <mc:Fallback xmlns="">
            <p:sp>
              <p:nvSpPr>
                <p:cNvPr id="41" name="TextBox 40">
                  <a:extLst>
                    <a:ext uri="{FF2B5EF4-FFF2-40B4-BE49-F238E27FC236}">
                      <a16:creationId xmlns:a16="http://schemas.microsoft.com/office/drawing/2014/main" id="{8A48A72D-4152-4993-FB6E-714D5EB25745}"/>
                    </a:ext>
                  </a:extLst>
                </p:cNvPr>
                <p:cNvSpPr txBox="1">
                  <a:spLocks noRot="1" noChangeAspect="1" noMove="1" noResize="1" noEditPoints="1" noAdjustHandles="1" noChangeArrowheads="1" noChangeShapeType="1" noTextEdit="1"/>
                </p:cNvSpPr>
                <p:nvPr/>
              </p:nvSpPr>
              <p:spPr>
                <a:xfrm>
                  <a:off x="11474204" y="4114120"/>
                  <a:ext cx="218184" cy="261610"/>
                </a:xfrm>
                <a:prstGeom prst="rect">
                  <a:avLst/>
                </a:prstGeom>
                <a:blipFill>
                  <a:blip r:embed="rId24"/>
                  <a:stretch>
                    <a:fillRect r="-25000"/>
                  </a:stretch>
                </a:blipFill>
              </p:spPr>
              <p:txBody>
                <a:bodyPr/>
                <a:lstStyle/>
                <a:p>
                  <a:r>
                    <a:rPr lang="ru-RU">
                      <a:noFill/>
                    </a:rPr>
                    <a:t> </a:t>
                  </a:r>
                </a:p>
              </p:txBody>
            </p:sp>
          </mc:Fallback>
        </mc:AlternateContent>
      </p:grpSp>
    </p:spTree>
    <p:extLst>
      <p:ext uri="{BB962C8B-B14F-4D97-AF65-F5344CB8AC3E}">
        <p14:creationId xmlns:p14="http://schemas.microsoft.com/office/powerpoint/2010/main" val="3042719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pPr algn="ctr"/>
            <a:r>
              <a:rPr lang="en-US" dirty="0"/>
              <a:t>Space – Vector Modulation</a:t>
            </a:r>
            <a:endParaRPr lang="ru-RU" sz="1400" dirty="0"/>
          </a:p>
        </p:txBody>
      </p:sp>
      <p:pic>
        <p:nvPicPr>
          <p:cNvPr id="21" name="Рисунок 20">
            <a:extLst>
              <a:ext uri="{FF2B5EF4-FFF2-40B4-BE49-F238E27FC236}">
                <a16:creationId xmlns:a16="http://schemas.microsoft.com/office/drawing/2014/main" id="{465FA144-66B7-48F6-91CD-3BF88776C480}"/>
              </a:ext>
            </a:extLst>
          </p:cNvPr>
          <p:cNvPicPr>
            <a:picLocks noChangeAspect="1"/>
          </p:cNvPicPr>
          <p:nvPr/>
        </p:nvPicPr>
        <p:blipFill>
          <a:blip r:embed="rId3"/>
          <a:stretch>
            <a:fillRect/>
          </a:stretch>
        </p:blipFill>
        <p:spPr>
          <a:xfrm>
            <a:off x="334962" y="1125538"/>
            <a:ext cx="11522076" cy="5673952"/>
          </a:xfrm>
          <a:prstGeom prst="rect">
            <a:avLst/>
          </a:prstGeom>
        </p:spPr>
      </p:pic>
    </p:spTree>
    <p:extLst>
      <p:ext uri="{BB962C8B-B14F-4D97-AF65-F5344CB8AC3E}">
        <p14:creationId xmlns:p14="http://schemas.microsoft.com/office/powerpoint/2010/main" val="2200380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Energy performance of the AC Induction motor</a:t>
            </a:r>
            <a:endParaRPr lang="ru-RU" sz="1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51E994-25CA-4AF5-B21E-4E2A8E2D01A4}"/>
                  </a:ext>
                </a:extLst>
              </p:cNvPr>
              <p:cNvSpPr txBox="1"/>
              <p:nvPr/>
            </p:nvSpPr>
            <p:spPr>
              <a:xfrm>
                <a:off x="337266" y="1303230"/>
                <a:ext cx="5963909" cy="1174873"/>
              </a:xfrm>
              <a:prstGeom prst="rect">
                <a:avLst/>
              </a:prstGeom>
              <a:noFill/>
            </p:spPr>
            <p:txBody>
              <a:bodyPr wrap="square">
                <a:spAutoFit/>
              </a:bodyPr>
              <a:lstStyle/>
              <a:p>
                <a:pPr marL="285750" indent="-285750">
                  <a:buFont typeface="Arial" panose="020B0604020202020204" pitchFamily="34" charset="0"/>
                  <a:buChar char="•"/>
                </a:pPr>
                <a:r>
                  <a:rPr lang="en-US" dirty="0">
                    <a:latin typeface="ALS Schlange sans" panose="02000506030000020004" pitchFamily="50" charset="-52"/>
                  </a:rPr>
                  <a:t>Efficiency</a:t>
                </a:r>
                <a:endParaRPr lang="ru-RU" dirty="0">
                  <a:latin typeface="ALS Schlange sans" panose="02000506030000020004" pitchFamily="50" charset="-52"/>
                </a:endParaRPr>
              </a:p>
              <a:p>
                <a:pPr marL="285750" indent="-285750">
                  <a:buFont typeface="Arial" panose="020B0604020202020204" pitchFamily="34" charset="0"/>
                  <a:buChar char="•"/>
                </a:pPr>
                <a:r>
                  <a:rPr lang="en-US" dirty="0">
                    <a:latin typeface="ALS Schlange sans" panose="02000506030000020004" pitchFamily="50" charset="-52"/>
                  </a:rPr>
                  <a:t>Power factor </a:t>
                </a:r>
                <a:r>
                  <a:rPr lang="ru-RU" dirty="0" err="1">
                    <a:latin typeface="ALS Schlange sans" panose="02000506030000020004" pitchFamily="50" charset="-52"/>
                  </a:rPr>
                  <a:t>cosφ</a:t>
                </a:r>
                <a:r>
                  <a:rPr lang="ru-RU" dirty="0">
                    <a:latin typeface="ALS Schlange sans" panose="02000506030000020004" pitchFamily="50" charset="-52"/>
                  </a:rPr>
                  <a:t>, </a:t>
                </a:r>
              </a:p>
              <a:p>
                <a:pPr marL="285750" indent="-285750">
                  <a:buFont typeface="Arial" panose="020B0604020202020204" pitchFamily="34" charset="0"/>
                  <a:buChar char="•"/>
                </a:pPr>
                <a:r>
                  <a:rPr lang="en-US" dirty="0">
                    <a:latin typeface="ALS Schlange sans" panose="02000506030000020004" pitchFamily="50" charset="-52"/>
                  </a:rPr>
                  <a:t>overload capacity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λ</m:t>
                    </m:r>
                    <m:r>
                      <a:rPr lang="ru-RU" i="1">
                        <a:latin typeface="Cambria Math" panose="02040503050406030204" pitchFamily="18" charset="0"/>
                        <a:ea typeface="Calibri" panose="020F0502020204030204" pitchFamily="34" charset="0"/>
                        <a:cs typeface="Times New Roman" panose="02020603050405020304" pitchFamily="18" charset="0"/>
                      </a:rPr>
                      <m:t>=</m:t>
                    </m:r>
                    <m:f>
                      <m:fPr>
                        <m:ctrlPr>
                          <a:rPr lang="ru-RU" i="1">
                            <a:latin typeface="Cambria Math" panose="02040503050406030204" pitchFamily="18" charset="0"/>
                            <a:cs typeface="Times New Roman" panose="02020603050405020304" pitchFamily="18" charset="0"/>
                          </a:rPr>
                        </m:ctrlPr>
                      </m:fPr>
                      <m:num>
                        <m:sSub>
                          <m:sSubPr>
                            <m:ctrlPr>
                              <a:rPr lang="ru-RU" i="1">
                                <a:solidFill>
                                  <a:schemeClr val="accent2">
                                    <a:lumMod val="75000"/>
                                  </a:schemeClr>
                                </a:solidFill>
                                <a:latin typeface="Cambria Math" panose="02040503050406030204" pitchFamily="18" charset="0"/>
                                <a:cs typeface="Times New Roman" panose="02020603050405020304" pitchFamily="18" charset="0"/>
                              </a:rPr>
                            </m:ctrlPr>
                          </m:sSubPr>
                          <m:e>
                            <m:r>
                              <a:rPr lang="en-US"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b="0" i="1" smtClean="0">
                                    <a:solidFill>
                                      <a:schemeClr val="accent2">
                                        <a:lumMod val="75000"/>
                                      </a:schemeClr>
                                    </a:solidFill>
                                    <a:latin typeface="Cambria Math" panose="02040503050406030204" pitchFamily="18" charset="0"/>
                                    <a:cs typeface="Times New Roman" panose="02020603050405020304" pitchFamily="18" charset="0"/>
                                  </a:rPr>
                                  <m:t>𝑒</m:t>
                                </m:r>
                              </m:e>
                              <m:sub>
                                <m:r>
                                  <a:rPr lang="en-US" b="0" i="1" smtClean="0">
                                    <a:solidFill>
                                      <a:schemeClr val="accent2">
                                        <a:lumMod val="75000"/>
                                      </a:schemeClr>
                                    </a:solidFill>
                                    <a:latin typeface="Cambria Math" panose="02040503050406030204" pitchFamily="18" charset="0"/>
                                    <a:cs typeface="Times New Roman" panose="02020603050405020304" pitchFamily="18" charset="0"/>
                                  </a:rPr>
                                  <m:t>𝑠𝑡</m:t>
                                </m:r>
                              </m:sub>
                            </m:sSub>
                          </m:sub>
                        </m:sSub>
                      </m:num>
                      <m:den>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sSub>
                              <m:sSubPr>
                                <m:ctrlPr>
                                  <a:rPr lang="en-US" i="1" smtClean="0">
                                    <a:solidFill>
                                      <a:srgbClr val="FF0000"/>
                                    </a:solidFill>
                                    <a:latin typeface="Cambria Math" panose="02040503050406030204" pitchFamily="18" charset="0"/>
                                    <a:cs typeface="Times New Roman" panose="02020603050405020304" pitchFamily="18" charset="0"/>
                                  </a:rPr>
                                </m:ctrlPr>
                              </m:sSubPr>
                              <m:e>
                                <m:r>
                                  <a:rPr lang="en-US" b="0" i="1" smtClean="0">
                                    <a:solidFill>
                                      <a:srgbClr val="FF0000"/>
                                    </a:solidFill>
                                    <a:latin typeface="Cambria Math" panose="02040503050406030204" pitchFamily="18" charset="0"/>
                                    <a:cs typeface="Times New Roman" panose="02020603050405020304" pitchFamily="18" charset="0"/>
                                  </a:rPr>
                                  <m:t>𝑒</m:t>
                                </m:r>
                              </m:e>
                              <m:sub>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den>
                    </m:f>
                  </m:oMath>
                </a14:m>
                <a:r>
                  <a:rPr lang="ru-RU" dirty="0">
                    <a:latin typeface="ALS Schlange sans" panose="02000506030000020004" pitchFamily="50" charset="-52"/>
                  </a:rPr>
                  <a:t> </a:t>
                </a:r>
              </a:p>
            </p:txBody>
          </p:sp>
        </mc:Choice>
        <mc:Fallback xmlns="">
          <p:sp>
            <p:nvSpPr>
              <p:cNvPr id="7" name="TextBox 6">
                <a:extLst>
                  <a:ext uri="{FF2B5EF4-FFF2-40B4-BE49-F238E27FC236}">
                    <a16:creationId xmlns:a16="http://schemas.microsoft.com/office/drawing/2014/main" id="{F751E994-25CA-4AF5-B21E-4E2A8E2D01A4}"/>
                  </a:ext>
                </a:extLst>
              </p:cNvPr>
              <p:cNvSpPr txBox="1">
                <a:spLocks noRot="1" noChangeAspect="1" noMove="1" noResize="1" noEditPoints="1" noAdjustHandles="1" noChangeArrowheads="1" noChangeShapeType="1" noTextEdit="1"/>
              </p:cNvSpPr>
              <p:nvPr/>
            </p:nvSpPr>
            <p:spPr>
              <a:xfrm>
                <a:off x="337266" y="1303230"/>
                <a:ext cx="5963909" cy="1174873"/>
              </a:xfrm>
              <a:prstGeom prst="rect">
                <a:avLst/>
              </a:prstGeom>
              <a:blipFill>
                <a:blip r:embed="rId3"/>
                <a:stretch>
                  <a:fillRect l="-613" t="-31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9D6332-5AEC-4312-AE75-068258FC114B}"/>
                  </a:ext>
                </a:extLst>
              </p:cNvPr>
              <p:cNvSpPr txBox="1"/>
              <p:nvPr/>
            </p:nvSpPr>
            <p:spPr>
              <a:xfrm>
                <a:off x="334963" y="2981233"/>
                <a:ext cx="115197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a:solidFill>
                                <a:srgbClr val="92D050"/>
                              </a:solidFill>
                              <a:latin typeface="Cambria Math" panose="02040503050406030204" pitchFamily="18" charset="0"/>
                              <a:cs typeface="Times New Roman" panose="02020603050405020304" pitchFamily="18" charset="0"/>
                            </a:rPr>
                          </m:ctrlPr>
                        </m:sSubPr>
                        <m:e>
                          <m:r>
                            <a:rPr lang="ru-RU"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r>
                        <a:rPr lang="ru-RU" i="1">
                          <a:latin typeface="Cambria Math" panose="02040503050406030204" pitchFamily="18" charset="0"/>
                          <a:ea typeface="Calibri" panose="020F0502020204030204" pitchFamily="34" charset="0"/>
                        </a:rPr>
                        <m:t>≈ </m:t>
                      </m:r>
                      <m:sSub>
                        <m:sSubPr>
                          <m:ctrlPr>
                            <a:rPr lang="ru-RU" i="1">
                              <a:solidFill>
                                <a:schemeClr val="accent6">
                                  <a:lumMod val="75000"/>
                                </a:schemeClr>
                              </a:solidFill>
                              <a:latin typeface="Cambria Math" panose="02040503050406030204" pitchFamily="18" charset="0"/>
                            </a:rPr>
                          </m:ctrlPr>
                        </m:sSubPr>
                        <m:e>
                          <m:r>
                            <a:rPr lang="ru-RU" i="1">
                              <a:solidFill>
                                <a:schemeClr val="accent6">
                                  <a:lumMod val="75000"/>
                                </a:schemeClr>
                              </a:solidFill>
                              <a:latin typeface="Cambria Math" panose="02040503050406030204" pitchFamily="18" charset="0"/>
                            </a:rPr>
                            <m:t>𝐸</m:t>
                          </m:r>
                        </m:e>
                        <m:sub>
                          <m:r>
                            <a:rPr lang="en-US" i="1">
                              <a:solidFill>
                                <a:schemeClr val="accent6">
                                  <a:lumMod val="75000"/>
                                </a:schemeClr>
                              </a:solidFill>
                              <a:latin typeface="Cambria Math" panose="02040503050406030204" pitchFamily="18" charset="0"/>
                            </a:rPr>
                            <m:t>𝑠</m:t>
                          </m:r>
                        </m:sub>
                      </m:sSub>
                      <m:r>
                        <a:rPr lang="ru-RU" i="1">
                          <a:latin typeface="Cambria Math" panose="02040503050406030204" pitchFamily="18" charset="0"/>
                          <a:ea typeface="Calibri" panose="020F0502020204030204" pitchFamily="34" charset="0"/>
                          <a:cs typeface="Times New Roman" panose="02020603050405020304" pitchFamily="18" charset="0"/>
                        </a:rPr>
                        <m:t>=</m:t>
                      </m:r>
                      <m:r>
                        <a:rPr lang="ru-RU">
                          <a:latin typeface="Cambria Math" panose="02040503050406030204" pitchFamily="18" charset="0"/>
                        </a:rPr>
                        <m:t>4,44</m:t>
                      </m:r>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sSub>
                        <m:sSubPr>
                          <m:ctrlPr>
                            <a:rPr lang="ru-RU" i="1" smtClean="0">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sSub>
                        <m:sSubPr>
                          <m:ctrlPr>
                            <a:rPr lang="ru-RU"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𝑤</m:t>
                          </m:r>
                        </m:e>
                        <m:sub>
                          <m:r>
                            <a:rPr lang="en-US" i="1">
                              <a:solidFill>
                                <a:srgbClr val="7030A0"/>
                              </a:solidFill>
                              <a:latin typeface="Cambria Math" panose="02040503050406030204" pitchFamily="18" charset="0"/>
                            </a:rPr>
                            <m:t>𝑠</m:t>
                          </m:r>
                        </m:sub>
                      </m:sSub>
                      <m:r>
                        <a:rPr lang="ru-RU" i="1">
                          <a:latin typeface="Cambria Math" panose="02040503050406030204" pitchFamily="18" charset="0"/>
                          <a:ea typeface="Calibri" panose="020F0502020204030204" pitchFamily="34" charset="0"/>
                        </a:rPr>
                        <m:t>≈</m:t>
                      </m:r>
                      <m:r>
                        <a:rPr lang="ru-RU" i="1">
                          <a:latin typeface="Cambria Math" panose="02040503050406030204" pitchFamily="18" charset="0"/>
                          <a:ea typeface="Calibri" panose="020F0502020204030204" pitchFamily="34" charset="0"/>
                          <a:cs typeface="Times New Roman" panose="02020603050405020304" pitchFamily="18" charset="0"/>
                        </a:rPr>
                        <m:t>𝐶</m:t>
                      </m:r>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sSub>
                        <m:sSubPr>
                          <m:ctrlPr>
                            <a:rPr lang="ru-RU" i="1" smtClean="0">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oMath>
                  </m:oMathPara>
                </a14:m>
                <a:endParaRPr lang="ru-RU" dirty="0"/>
              </a:p>
            </p:txBody>
          </p:sp>
        </mc:Choice>
        <mc:Fallback xmlns="">
          <p:sp>
            <p:nvSpPr>
              <p:cNvPr id="13" name="TextBox 12">
                <a:extLst>
                  <a:ext uri="{FF2B5EF4-FFF2-40B4-BE49-F238E27FC236}">
                    <a16:creationId xmlns:a16="http://schemas.microsoft.com/office/drawing/2014/main" id="{F09D6332-5AEC-4312-AE75-068258FC114B}"/>
                  </a:ext>
                </a:extLst>
              </p:cNvPr>
              <p:cNvSpPr txBox="1">
                <a:spLocks noRot="1" noChangeAspect="1" noMove="1" noResize="1" noEditPoints="1" noAdjustHandles="1" noChangeArrowheads="1" noChangeShapeType="1" noTextEdit="1"/>
              </p:cNvSpPr>
              <p:nvPr/>
            </p:nvSpPr>
            <p:spPr>
              <a:xfrm>
                <a:off x="334963" y="2981233"/>
                <a:ext cx="11519771" cy="369332"/>
              </a:xfrm>
              <a:prstGeom prst="rect">
                <a:avLst/>
              </a:prstGeom>
              <a:blipFill>
                <a:blip r:embed="rId4"/>
                <a:stretch>
                  <a:fillRect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287D41-949E-E005-D9B0-ED4049D5080B}"/>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2" name="TextBox 1">
                <a:extLst>
                  <a:ext uri="{FF2B5EF4-FFF2-40B4-BE49-F238E27FC236}">
                    <a16:creationId xmlns:a16="http://schemas.microsoft.com/office/drawing/2014/main" id="{55287D41-949E-E005-D9B0-ED4049D5080B}"/>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565B1E7-7CF3-FC63-B05A-E2A66C889AF3}"/>
                  </a:ext>
                </a:extLst>
              </p:cNvPr>
              <p:cNvSpPr txBox="1"/>
              <p:nvPr/>
            </p:nvSpPr>
            <p:spPr>
              <a:xfrm>
                <a:off x="344674" y="3287280"/>
                <a:ext cx="11503414" cy="646331"/>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From the expression it can be seen that with the constant voltage of the power supply </a:t>
                </a:r>
                <a14:m>
                  <m:oMath xmlns:m="http://schemas.openxmlformats.org/officeDocument/2006/math">
                    <m:sSub>
                      <m:sSubPr>
                        <m:ctrlPr>
                          <a:rPr lang="ru-RU" i="1" smtClean="0">
                            <a:solidFill>
                              <a:srgbClr val="92D050"/>
                            </a:solidFill>
                            <a:latin typeface="Cambria Math" panose="02040503050406030204" pitchFamily="18" charset="0"/>
                            <a:cs typeface="Times New Roman" panose="02020603050405020304" pitchFamily="18" charset="0"/>
                          </a:rPr>
                        </m:ctrlPr>
                      </m:sSubPr>
                      <m:e>
                        <m:r>
                          <a:rPr lang="ru-RU"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dirty="0">
                    <a:latin typeface="Times New Roman" panose="02020603050405020304" pitchFamily="18" charset="0"/>
                    <a:ea typeface="Calibri" panose="020F0502020204030204" pitchFamily="34" charset="0"/>
                  </a:rPr>
                  <a:t>, when the frequency</a:t>
                </a:r>
                <a:r>
                  <a:rPr lang="ru-RU" dirty="0">
                    <a:latin typeface="Times New Roman" panose="02020603050405020304" pitchFamily="18" charset="0"/>
                    <a:ea typeface="Calibri" panose="020F0502020204030204" pitchFamily="34" charset="0"/>
                  </a:rPr>
                  <a:t> </a:t>
                </a:r>
                <a14:m>
                  <m:oMath xmlns:m="http://schemas.openxmlformats.org/officeDocument/2006/math">
                    <m:sSub>
                      <m:sSubPr>
                        <m:ctrlPr>
                          <a:rPr lang="ru-RU" i="1">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r>
                          <a:rPr lang="en-US" i="1">
                            <a:solidFill>
                              <a:srgbClr val="0070C0"/>
                            </a:solidFill>
                            <a:latin typeface="Cambria Math" panose="02040503050406030204" pitchFamily="18" charset="0"/>
                          </a:rPr>
                          <m:t>𝑠</m:t>
                        </m:r>
                      </m:sub>
                    </m:sSub>
                    <m:r>
                      <a:rPr lang="en-US" i="1">
                        <a:solidFill>
                          <a:srgbClr val="0070C0"/>
                        </a:solidFill>
                        <a:latin typeface="Cambria Math" panose="02040503050406030204" pitchFamily="18" charset="0"/>
                      </a:rPr>
                      <m:t> </m:t>
                    </m:r>
                  </m:oMath>
                </a14:m>
                <a:r>
                  <a:rPr lang="en-US" dirty="0">
                    <a:latin typeface="Times New Roman" panose="02020603050405020304" pitchFamily="18" charset="0"/>
                    <a:ea typeface="Calibri" panose="020F0502020204030204" pitchFamily="34" charset="0"/>
                  </a:rPr>
                  <a:t>is regulated, the magnetic flux </a:t>
                </a:r>
                <a14:m>
                  <m:oMath xmlns:m="http://schemas.openxmlformats.org/officeDocument/2006/math">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i="1">
                            <a:solidFill>
                              <a:srgbClr val="FF00FF"/>
                            </a:solidFill>
                            <a:latin typeface="Cambria Math" panose="02040503050406030204" pitchFamily="18" charset="0"/>
                          </a:rPr>
                          <m:t>𝑠</m:t>
                        </m:r>
                      </m:sub>
                    </m:sSub>
                    <m:r>
                      <a:rPr lang="en-US" i="1">
                        <a:solidFill>
                          <a:srgbClr val="FF00FF"/>
                        </a:solidFill>
                        <a:latin typeface="Cambria Math" panose="02040503050406030204" pitchFamily="18" charset="0"/>
                      </a:rPr>
                      <m:t> </m:t>
                    </m:r>
                  </m:oMath>
                </a14:m>
                <a:r>
                  <a:rPr lang="ru-RU" dirty="0">
                    <a:latin typeface="Times New Roman" panose="02020603050405020304" pitchFamily="18" charset="0"/>
                    <a:ea typeface="Calibri" panose="020F0502020204030204" pitchFamily="34" charset="0"/>
                  </a:rPr>
                  <a:t> </a:t>
                </a:r>
                <a:r>
                  <a:rPr lang="en-US" dirty="0">
                    <a:latin typeface="Times New Roman" panose="02020603050405020304" pitchFamily="18" charset="0"/>
                    <a:ea typeface="Calibri" panose="020F0502020204030204" pitchFamily="34" charset="0"/>
                  </a:rPr>
                  <a:t>also changes.</a:t>
                </a:r>
                <a:endParaRPr lang="ru-RU" b="1" dirty="0"/>
              </a:p>
            </p:txBody>
          </p:sp>
        </mc:Choice>
        <mc:Fallback xmlns="">
          <p:sp>
            <p:nvSpPr>
              <p:cNvPr id="8" name="TextBox 7">
                <a:extLst>
                  <a:ext uri="{FF2B5EF4-FFF2-40B4-BE49-F238E27FC236}">
                    <a16:creationId xmlns:a16="http://schemas.microsoft.com/office/drawing/2014/main" id="{1565B1E7-7CF3-FC63-B05A-E2A66C889AF3}"/>
                  </a:ext>
                </a:extLst>
              </p:cNvPr>
              <p:cNvSpPr txBox="1">
                <a:spLocks noRot="1" noChangeAspect="1" noMove="1" noResize="1" noEditPoints="1" noAdjustHandles="1" noChangeArrowheads="1" noChangeShapeType="1" noTextEdit="1"/>
              </p:cNvSpPr>
              <p:nvPr/>
            </p:nvSpPr>
            <p:spPr>
              <a:xfrm>
                <a:off x="344674" y="3287280"/>
                <a:ext cx="11503414" cy="646331"/>
              </a:xfrm>
              <a:prstGeom prst="rect">
                <a:avLst/>
              </a:prstGeom>
              <a:blipFill>
                <a:blip r:embed="rId6"/>
                <a:stretch>
                  <a:fillRect l="-477" t="-4717" b="-1320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E7D8CC-9CFA-651B-0A61-E639DC7E2A32}"/>
                  </a:ext>
                </a:extLst>
              </p:cNvPr>
              <p:cNvSpPr txBox="1"/>
              <p:nvPr/>
            </p:nvSpPr>
            <p:spPr>
              <a:xfrm>
                <a:off x="344674" y="3950077"/>
                <a:ext cx="5751326" cy="1655646"/>
              </a:xfrm>
              <a:prstGeom prst="rect">
                <a:avLst/>
              </a:prstGeom>
              <a:noFill/>
            </p:spPr>
            <p:txBody>
              <a:bodyPr wrap="square">
                <a:spAutoFit/>
              </a:bodyPr>
              <a:lstStyle/>
              <a:p>
                <a:pPr marL="342900" indent="-342900">
                  <a:buFont typeface="Arial" panose="020B0604020202020204" pitchFamily="34" charset="0"/>
                  <a:buChar char="•"/>
                  <a:tabLst>
                    <a:tab pos="457200" algn="l"/>
                  </a:tabLst>
                </a:pPr>
                <a:r>
                  <a:rPr lang="en-US" sz="1400" dirty="0">
                    <a:latin typeface="Times New Roman" panose="02020603050405020304" pitchFamily="18" charset="0"/>
                    <a:ea typeface="Calibri" panose="020F0502020204030204" pitchFamily="34" charset="0"/>
                    <a:cs typeface="Angsana New" panose="020B0502040204020203" pitchFamily="18" charset="-34"/>
                  </a:rPr>
                  <a:t>If</a:t>
                </a:r>
                <a:r>
                  <a:rPr lang="ru-RU" sz="1400" dirty="0">
                    <a:latin typeface="Times New Roman" panose="02020603050405020304" pitchFamily="18" charset="0"/>
                    <a:ea typeface="Calibri" panose="020F0502020204030204" pitchFamily="34" charset="0"/>
                    <a:cs typeface="Angsana New" panose="020B0502040204020203" pitchFamily="18" charset="-34"/>
                  </a:rPr>
                  <a:t> </a:t>
                </a:r>
                <a14:m>
                  <m:oMath xmlns:m="http://schemas.openxmlformats.org/officeDocument/2006/math">
                    <m:sSub>
                      <m:sSubPr>
                        <m:ctrlPr>
                          <a:rPr lang="ru-RU" sz="1400" i="1" smtClean="0">
                            <a:solidFill>
                              <a:srgbClr val="92D050"/>
                            </a:solidFill>
                            <a:latin typeface="Cambria Math" panose="02040503050406030204" pitchFamily="18" charset="0"/>
                            <a:cs typeface="Times New Roman" panose="02020603050405020304" pitchFamily="18" charset="0"/>
                          </a:rPr>
                        </m:ctrlPr>
                      </m:sSubPr>
                      <m:e>
                        <m:r>
                          <a:rPr lang="ru-RU"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r>
                      <a:rPr lang="ru-RU" sz="1400" b="0" i="1" smtClean="0">
                        <a:solidFill>
                          <a:srgbClr val="92D050"/>
                        </a:solidFill>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92D050"/>
                        </a:solidFill>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en-US" sz="1400" dirty="0">
                    <a:latin typeface="Times New Roman" panose="02020603050405020304" pitchFamily="18" charset="0"/>
                    <a:ea typeface="Calibri" panose="020F0502020204030204" pitchFamily="34" charset="0"/>
                    <a:cs typeface="Angsana New" panose="020B0502040204020203" pitchFamily="18" charset="-34"/>
                  </a:rPr>
                  <a:t>, and the frequency of </a:t>
                </a:r>
                <a14:m>
                  <m:oMath xmlns:m="http://schemas.openxmlformats.org/officeDocument/2006/math">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en-US" sz="1400" i="1">
                        <a:solidFill>
                          <a:srgbClr val="0070C0"/>
                        </a:solidFill>
                        <a:latin typeface="Cambria Math" panose="02040503050406030204" pitchFamily="18" charset="0"/>
                      </a:rPr>
                      <m:t> </m:t>
                    </m:r>
                  </m:oMath>
                </a14:m>
                <a:r>
                  <a:rPr lang="en-US" sz="1400" dirty="0">
                    <a:latin typeface="Times New Roman" panose="02020603050405020304" pitchFamily="18" charset="0"/>
                    <a:ea typeface="Calibri" panose="020F0502020204030204" pitchFamily="34" charset="0"/>
                    <a:cs typeface="Angsana New" panose="020B0502040204020203" pitchFamily="18" charset="-34"/>
                  </a:rPr>
                  <a:t>decreases:
increasing </a:t>
                </a:r>
                <a:r>
                  <a:rPr lang="en-US" sz="1400" dirty="0">
                    <a:latin typeface="Times New Roman" panose="02020603050405020304" pitchFamily="18" charset="0"/>
                    <a:ea typeface="Calibri" panose="020F0502020204030204" pitchFamily="34" charset="0"/>
                  </a:rPr>
                  <a:t>magnetic flux</a:t>
                </a:r>
                <a:r>
                  <a:rPr lang="en-US" sz="1400" dirty="0">
                    <a:latin typeface="Times New Roman" panose="02020603050405020304" pitchFamily="18" charset="0"/>
                    <a:ea typeface="Calibri" panose="020F0502020204030204" pitchFamily="34" charset="0"/>
                    <a:cs typeface="Angsana New" panose="020B0502040204020203" pitchFamily="18" charset="-34"/>
                  </a:rPr>
                  <a:t> </a:t>
                </a:r>
                <a14:m>
                  <m:oMath xmlns:m="http://schemas.openxmlformats.org/officeDocument/2006/math">
                    <m:sSub>
                      <m:sSubPr>
                        <m:ctrlPr>
                          <a:rPr lang="ru-RU" sz="1400" i="1">
                            <a:solidFill>
                              <a:srgbClr val="FF00FF"/>
                            </a:solidFill>
                            <a:latin typeface="Cambria Math" panose="02040503050406030204" pitchFamily="18" charset="0"/>
                          </a:rPr>
                        </m:ctrlPr>
                      </m:sSubPr>
                      <m:e>
                        <m:r>
                          <a:rPr lang="ru-RU" sz="1400">
                            <a:solidFill>
                              <a:srgbClr val="FF00FF"/>
                            </a:solidFill>
                            <a:latin typeface="Cambria Math" panose="02040503050406030204" pitchFamily="18" charset="0"/>
                          </a:rPr>
                          <m:t>Ф</m:t>
                        </m:r>
                      </m:e>
                      <m:sub>
                        <m:r>
                          <a:rPr lang="en-US" sz="1400" i="1">
                            <a:solidFill>
                              <a:srgbClr val="FF00FF"/>
                            </a:solidFill>
                            <a:latin typeface="Cambria Math" panose="02040503050406030204" pitchFamily="18" charset="0"/>
                          </a:rPr>
                          <m:t>𝑠</m:t>
                        </m:r>
                      </m:sub>
                    </m:sSub>
                  </m:oMath>
                </a14:m>
                <a:r>
                  <a:rPr lang="en-US" sz="1400" dirty="0">
                    <a:latin typeface="Times New Roman" panose="02020603050405020304" pitchFamily="18" charset="0"/>
                    <a:ea typeface="Calibri" panose="020F0502020204030204" pitchFamily="34" charset="0"/>
                    <a:cs typeface="Angsana New" panose="020B0502040204020203" pitchFamily="18" charset="-34"/>
                  </a:rPr>
                  <a:t>, 
reduction of inductive resistance of windings, 
increase in magnetization current 
saturation mode. 
overheating of windings
decreasing energy performance.</a:t>
                </a:r>
                <a:endParaRPr lang="ru-RU" sz="1400" dirty="0">
                  <a:latin typeface="Calibri" panose="020F0502020204030204" pitchFamily="34" charset="0"/>
                  <a:ea typeface="Calibri" panose="020F0502020204030204" pitchFamily="34" charset="0"/>
                  <a:cs typeface="Angsana New" panose="020B0502040204020203" pitchFamily="18" charset="-34"/>
                </a:endParaRPr>
              </a:p>
            </p:txBody>
          </p:sp>
        </mc:Choice>
        <mc:Fallback xmlns="">
          <p:sp>
            <p:nvSpPr>
              <p:cNvPr id="9" name="TextBox 8">
                <a:extLst>
                  <a:ext uri="{FF2B5EF4-FFF2-40B4-BE49-F238E27FC236}">
                    <a16:creationId xmlns:a16="http://schemas.microsoft.com/office/drawing/2014/main" id="{65E7D8CC-9CFA-651B-0A61-E639DC7E2A32}"/>
                  </a:ext>
                </a:extLst>
              </p:cNvPr>
              <p:cNvSpPr txBox="1">
                <a:spLocks noRot="1" noChangeAspect="1" noMove="1" noResize="1" noEditPoints="1" noAdjustHandles="1" noChangeArrowheads="1" noChangeShapeType="1" noTextEdit="1"/>
              </p:cNvSpPr>
              <p:nvPr/>
            </p:nvSpPr>
            <p:spPr>
              <a:xfrm>
                <a:off x="344674" y="3950077"/>
                <a:ext cx="5751326" cy="1655646"/>
              </a:xfrm>
              <a:prstGeom prst="rect">
                <a:avLst/>
              </a:prstGeom>
              <a:blipFill>
                <a:blip r:embed="rId7"/>
                <a:stretch>
                  <a:fillRect l="-212" t="-73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4D2330D-B7BF-A755-2677-D5A9881A2858}"/>
                  </a:ext>
                </a:extLst>
              </p:cNvPr>
              <p:cNvSpPr txBox="1"/>
              <p:nvPr/>
            </p:nvSpPr>
            <p:spPr>
              <a:xfrm>
                <a:off x="6104762" y="3933611"/>
                <a:ext cx="5761124" cy="1600438"/>
              </a:xfrm>
              <a:prstGeom prst="rect">
                <a:avLst/>
              </a:prstGeom>
              <a:noFill/>
            </p:spPr>
            <p:txBody>
              <a:bodyPr wrap="square">
                <a:spAutoFit/>
              </a:bodyPr>
              <a:lstStyle/>
              <a:p>
                <a:pPr marL="342900" indent="-342900">
                  <a:buFont typeface="Arial" panose="020B0604020202020204" pitchFamily="34" charset="0"/>
                  <a:buChar char="•"/>
                  <a:tabLst>
                    <a:tab pos="457200" algn="l"/>
                  </a:tabLst>
                </a:pPr>
                <a:r>
                  <a:rPr lang="en-US" sz="1400" dirty="0">
                    <a:latin typeface="Times New Roman" panose="02020603050405020304" pitchFamily="18" charset="0"/>
                    <a:ea typeface="Calibri" panose="020F0502020204030204" pitchFamily="34" charset="0"/>
                    <a:cs typeface="Angsana New" panose="020B0502040204020203" pitchFamily="18" charset="-34"/>
                  </a:rPr>
                  <a:t>If</a:t>
                </a:r>
                <a:r>
                  <a:rPr lang="ru-RU" sz="1400" dirty="0">
                    <a:latin typeface="Times New Roman" panose="02020603050405020304" pitchFamily="18" charset="0"/>
                    <a:ea typeface="Calibri" panose="020F0502020204030204" pitchFamily="34" charset="0"/>
                    <a:cs typeface="Angsana New" panose="020B0502040204020203" pitchFamily="18" charset="-34"/>
                  </a:rPr>
                  <a:t> </a:t>
                </a:r>
                <a14:m>
                  <m:oMath xmlns:m="http://schemas.openxmlformats.org/officeDocument/2006/math">
                    <m:sSub>
                      <m:sSubPr>
                        <m:ctrlPr>
                          <a:rPr lang="ru-RU" sz="1400" i="1" smtClean="0">
                            <a:solidFill>
                              <a:srgbClr val="92D050"/>
                            </a:solidFill>
                            <a:latin typeface="Cambria Math" panose="02040503050406030204" pitchFamily="18" charset="0"/>
                            <a:cs typeface="Times New Roman" panose="02020603050405020304" pitchFamily="18" charset="0"/>
                          </a:rPr>
                        </m:ctrlPr>
                      </m:sSubPr>
                      <m:e>
                        <m:r>
                          <a:rPr lang="ru-RU"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r>
                      <a:rPr lang="ru-RU" sz="1400" b="0" i="1" smtClean="0">
                        <a:solidFill>
                          <a:srgbClr val="92D050"/>
                        </a:solidFill>
                        <a:latin typeface="Cambria Math" panose="02040503050406030204" pitchFamily="18" charset="0"/>
                        <a:ea typeface="Calibri" panose="020F0502020204030204" pitchFamily="34" charset="0"/>
                        <a:cs typeface="Times New Roman" panose="02020603050405020304" pitchFamily="18" charset="0"/>
                      </a:rPr>
                      <m:t>=</m:t>
                    </m:r>
                    <m:r>
                      <a:rPr lang="en-US" sz="1400" b="0" i="1" smtClean="0">
                        <a:solidFill>
                          <a:srgbClr val="92D050"/>
                        </a:solidFill>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en-US" sz="1400" dirty="0">
                    <a:latin typeface="Times New Roman" panose="02020603050405020304" pitchFamily="18" charset="0"/>
                    <a:ea typeface="Calibri" panose="020F0502020204030204" pitchFamily="34" charset="0"/>
                    <a:cs typeface="Angsana New" panose="020B0502040204020203" pitchFamily="18" charset="-34"/>
                  </a:rPr>
                  <a:t>, and the frequency of </a:t>
                </a:r>
                <a14:m>
                  <m:oMath xmlns:m="http://schemas.openxmlformats.org/officeDocument/2006/math">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en-US" sz="1400" i="1">
                        <a:solidFill>
                          <a:srgbClr val="0070C0"/>
                        </a:solidFill>
                        <a:latin typeface="Cambria Math" panose="02040503050406030204" pitchFamily="18" charset="0"/>
                      </a:rPr>
                      <m:t> </m:t>
                    </m:r>
                  </m:oMath>
                </a14:m>
                <a:r>
                  <a:rPr lang="en-US" sz="1400" dirty="0">
                    <a:latin typeface="Times New Roman" panose="02020603050405020304" pitchFamily="18" charset="0"/>
                    <a:ea typeface="Calibri" panose="020F0502020204030204" pitchFamily="34" charset="0"/>
                    <a:cs typeface="Angsana New" panose="020B0502040204020203" pitchFamily="18" charset="-34"/>
                  </a:rPr>
                  <a:t>increases: 
decrease current magnetization
reduction of magnetic flux </a:t>
                </a:r>
                <a14:m>
                  <m:oMath xmlns:m="http://schemas.openxmlformats.org/officeDocument/2006/math">
                    <m:sSub>
                      <m:sSubPr>
                        <m:ctrlPr>
                          <a:rPr lang="ru-RU" sz="1400" i="1">
                            <a:solidFill>
                              <a:srgbClr val="FF00FF"/>
                            </a:solidFill>
                            <a:latin typeface="Cambria Math" panose="02040503050406030204" pitchFamily="18" charset="0"/>
                          </a:rPr>
                        </m:ctrlPr>
                      </m:sSubPr>
                      <m:e>
                        <m:r>
                          <a:rPr lang="ru-RU" sz="1400">
                            <a:solidFill>
                              <a:srgbClr val="FF00FF"/>
                            </a:solidFill>
                            <a:latin typeface="Cambria Math" panose="02040503050406030204" pitchFamily="18" charset="0"/>
                          </a:rPr>
                          <m:t>Ф</m:t>
                        </m:r>
                      </m:e>
                      <m:sub>
                        <m:r>
                          <a:rPr lang="en-US" sz="1400" i="1">
                            <a:solidFill>
                              <a:srgbClr val="FF00FF"/>
                            </a:solidFill>
                            <a:latin typeface="Cambria Math" panose="02040503050406030204" pitchFamily="18" charset="0"/>
                          </a:rPr>
                          <m:t>𝑠</m:t>
                        </m:r>
                      </m:sub>
                    </m:sSub>
                    <m:r>
                      <a:rPr lang="en-US" sz="1400" i="1">
                        <a:solidFill>
                          <a:srgbClr val="FF00FF"/>
                        </a:solidFill>
                        <a:latin typeface="Cambria Math" panose="02040503050406030204" pitchFamily="18" charset="0"/>
                      </a:rPr>
                      <m:t> </m:t>
                    </m:r>
                  </m:oMath>
                </a14:m>
                <a:r>
                  <a:rPr lang="en-US" sz="1400" dirty="0">
                    <a:latin typeface="Times New Roman" panose="02020603050405020304" pitchFamily="18" charset="0"/>
                    <a:ea typeface="Calibri" panose="020F0502020204030204" pitchFamily="34" charset="0"/>
                    <a:cs typeface="Angsana New" panose="020B0502040204020203" pitchFamily="18" charset="-34"/>
                  </a:rPr>
                  <a:t>
increase in rotor current
overheating of windings
decreasing energy performance
</a:t>
                </a:r>
                <a:endParaRPr lang="ru-RU" sz="1400" dirty="0">
                  <a:latin typeface="Calibri" panose="020F0502020204030204" pitchFamily="34" charset="0"/>
                  <a:ea typeface="Calibri" panose="020F0502020204030204" pitchFamily="34" charset="0"/>
                  <a:cs typeface="Angsana New" panose="020B0502040204020203" pitchFamily="18" charset="-34"/>
                </a:endParaRPr>
              </a:p>
            </p:txBody>
          </p:sp>
        </mc:Choice>
        <mc:Fallback xmlns="">
          <p:sp>
            <p:nvSpPr>
              <p:cNvPr id="11" name="TextBox 10">
                <a:extLst>
                  <a:ext uri="{FF2B5EF4-FFF2-40B4-BE49-F238E27FC236}">
                    <a16:creationId xmlns:a16="http://schemas.microsoft.com/office/drawing/2014/main" id="{94D2330D-B7BF-A755-2677-D5A9881A2858}"/>
                  </a:ext>
                </a:extLst>
              </p:cNvPr>
              <p:cNvSpPr txBox="1">
                <a:spLocks noRot="1" noChangeAspect="1" noMove="1" noResize="1" noEditPoints="1" noAdjustHandles="1" noChangeArrowheads="1" noChangeShapeType="1" noTextEdit="1"/>
              </p:cNvSpPr>
              <p:nvPr/>
            </p:nvSpPr>
            <p:spPr>
              <a:xfrm>
                <a:off x="6104762" y="3933611"/>
                <a:ext cx="5761124" cy="1600438"/>
              </a:xfrm>
              <a:prstGeom prst="rect">
                <a:avLst/>
              </a:prstGeom>
              <a:blipFill>
                <a:blip r:embed="rId8"/>
                <a:stretch>
                  <a:fillRect l="-106" t="-380" b="-152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573E83-E658-32F0-7CB8-71527B2F48C7}"/>
                  </a:ext>
                </a:extLst>
              </p:cNvPr>
              <p:cNvSpPr txBox="1"/>
              <p:nvPr/>
            </p:nvSpPr>
            <p:spPr>
              <a:xfrm>
                <a:off x="337167" y="5796290"/>
                <a:ext cx="11528719" cy="523220"/>
              </a:xfrm>
              <a:prstGeom prst="rect">
                <a:avLst/>
              </a:prstGeom>
              <a:noFill/>
              <a:ln>
                <a:solidFill>
                  <a:srgbClr val="FF0000"/>
                </a:solidFill>
              </a:ln>
            </p:spPr>
            <p:txBody>
              <a:bodyPr wrap="square">
                <a:spAutoFit/>
              </a:bodyPr>
              <a:lstStyle/>
              <a:p>
                <a:r>
                  <a:rPr lang="en-US" sz="1400" dirty="0"/>
                  <a:t>For the best use of the AC Induction motor when regulating the rotational speed by changing the </a:t>
                </a:r>
                <a:r>
                  <a:rPr lang="en-US" sz="1400" dirty="0">
                    <a:solidFill>
                      <a:schemeClr val="accent5">
                        <a:lumMod val="75000"/>
                      </a:schemeClr>
                    </a:solidFill>
                  </a:rPr>
                  <a:t>frequency</a:t>
                </a:r>
                <a:r>
                  <a:rPr lang="en-US" sz="1400" dirty="0"/>
                  <a:t> </a:t>
                </a:r>
                <a14:m>
                  <m:oMath xmlns:m="http://schemas.openxmlformats.org/officeDocument/2006/math">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en-US" sz="1400" i="1">
                        <a:solidFill>
                          <a:srgbClr val="0070C0"/>
                        </a:solidFill>
                        <a:latin typeface="Cambria Math" panose="02040503050406030204" pitchFamily="18" charset="0"/>
                      </a:rPr>
                      <m:t> </m:t>
                    </m:r>
                  </m:oMath>
                </a14:m>
                <a:r>
                  <a:rPr lang="en-US" sz="1400" dirty="0"/>
                  <a:t>, it is necessary to </a:t>
                </a:r>
                <a:r>
                  <a:rPr lang="en-US" sz="1400" u="sng" dirty="0">
                    <a:solidFill>
                      <a:srgbClr val="FF0000"/>
                    </a:solidFill>
                  </a:rPr>
                  <a:t>simultaneously</a:t>
                </a:r>
                <a:r>
                  <a:rPr lang="en-US" sz="1400" u="sng" dirty="0"/>
                  <a:t> </a:t>
                </a:r>
                <a:r>
                  <a:rPr lang="en-US" sz="1400" dirty="0"/>
                  <a:t>adjust the magnitude of stator phase voltage</a:t>
                </a:r>
                <a14:m>
                  <m:oMath xmlns:m="http://schemas.openxmlformats.org/officeDocument/2006/math">
                    <m:r>
                      <a:rPr lang="en-US" sz="1400" b="0" i="0" smtClean="0">
                        <a:solidFill>
                          <a:srgbClr val="92D050"/>
                        </a:solidFill>
                        <a:latin typeface="Cambria Math" panose="02040503050406030204" pitchFamily="18" charset="0"/>
                        <a:cs typeface="Times New Roman" panose="02020603050405020304" pitchFamily="18" charset="0"/>
                      </a:rPr>
                      <m:t> </m:t>
                    </m:r>
                    <m:sSub>
                      <m:sSubPr>
                        <m:ctrlPr>
                          <a:rPr lang="ru-RU" sz="1400" i="1" smtClean="0">
                            <a:solidFill>
                              <a:srgbClr val="92D050"/>
                            </a:solidFill>
                            <a:latin typeface="Cambria Math" panose="02040503050406030204" pitchFamily="18" charset="0"/>
                            <a:cs typeface="Times New Roman" panose="02020603050405020304" pitchFamily="18" charset="0"/>
                          </a:rPr>
                        </m:ctrlPr>
                      </m:sSubPr>
                      <m:e>
                        <m:r>
                          <a:rPr lang="ru-RU"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92D050"/>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400" dirty="0"/>
                  <a:t>.</a:t>
                </a:r>
                <a:endParaRPr lang="ru-RU" sz="1400" dirty="0"/>
              </a:p>
            </p:txBody>
          </p:sp>
        </mc:Choice>
        <mc:Fallback xmlns="">
          <p:sp>
            <p:nvSpPr>
              <p:cNvPr id="12" name="TextBox 11">
                <a:extLst>
                  <a:ext uri="{FF2B5EF4-FFF2-40B4-BE49-F238E27FC236}">
                    <a16:creationId xmlns:a16="http://schemas.microsoft.com/office/drawing/2014/main" id="{CA573E83-E658-32F0-7CB8-71527B2F48C7}"/>
                  </a:ext>
                </a:extLst>
              </p:cNvPr>
              <p:cNvSpPr txBox="1">
                <a:spLocks noRot="1" noChangeAspect="1" noMove="1" noResize="1" noEditPoints="1" noAdjustHandles="1" noChangeArrowheads="1" noChangeShapeType="1" noTextEdit="1"/>
              </p:cNvSpPr>
              <p:nvPr/>
            </p:nvSpPr>
            <p:spPr>
              <a:xfrm>
                <a:off x="337167" y="5796290"/>
                <a:ext cx="11528719" cy="523220"/>
              </a:xfrm>
              <a:prstGeom prst="rect">
                <a:avLst/>
              </a:prstGeom>
              <a:blipFill>
                <a:blip r:embed="rId9"/>
                <a:stretch>
                  <a:fillRect l="-106" t="-1136" b="-9091"/>
                </a:stretch>
              </a:blipFill>
              <a:ln>
                <a:solidFill>
                  <a:srgbClr val="FF0000"/>
                </a:solidFill>
              </a:ln>
            </p:spPr>
            <p:txBody>
              <a:bodyPr/>
              <a:lstStyle/>
              <a:p>
                <a:r>
                  <a:rPr lang="ru-RU">
                    <a:noFill/>
                  </a:rPr>
                  <a:t> </a:t>
                </a:r>
              </a:p>
            </p:txBody>
          </p:sp>
        </mc:Fallback>
      </mc:AlternateContent>
    </p:spTree>
    <p:extLst>
      <p:ext uri="{BB962C8B-B14F-4D97-AF65-F5344CB8AC3E}">
        <p14:creationId xmlns:p14="http://schemas.microsoft.com/office/powerpoint/2010/main" val="499015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Space – Vector Modulation</a:t>
            </a:r>
            <a:endParaRPr lang="ru-RU" sz="1400" dirty="0"/>
          </a:p>
        </p:txBody>
      </p:sp>
      <p:pic>
        <p:nvPicPr>
          <p:cNvPr id="19" name="Рисунок 18">
            <a:extLst>
              <a:ext uri="{FF2B5EF4-FFF2-40B4-BE49-F238E27FC236}">
                <a16:creationId xmlns:a16="http://schemas.microsoft.com/office/drawing/2014/main" id="{CEB9608B-63F4-4804-898D-27A60D13A9D2}"/>
              </a:ext>
            </a:extLst>
          </p:cNvPr>
          <p:cNvPicPr>
            <a:picLocks noChangeAspect="1"/>
          </p:cNvPicPr>
          <p:nvPr/>
        </p:nvPicPr>
        <p:blipFill rotWithShape="1">
          <a:blip r:embed="rId3"/>
          <a:srcRect l="-3267" t="49490" r="5835" b="-65"/>
          <a:stretch/>
        </p:blipFill>
        <p:spPr>
          <a:xfrm>
            <a:off x="6580054" y="1125539"/>
            <a:ext cx="5034096" cy="4990544"/>
          </a:xfrm>
          <a:prstGeom prst="rect">
            <a:avLst/>
          </a:prstGeom>
        </p:spPr>
      </p:pic>
      <p:sp>
        <p:nvSpPr>
          <p:cNvPr id="21" name="TextBox 20">
            <a:extLst>
              <a:ext uri="{FF2B5EF4-FFF2-40B4-BE49-F238E27FC236}">
                <a16:creationId xmlns:a16="http://schemas.microsoft.com/office/drawing/2014/main" id="{B2ED84E5-FDCD-4CEF-92D9-EEA9F02EC9B8}"/>
              </a:ext>
            </a:extLst>
          </p:cNvPr>
          <p:cNvSpPr txBox="1"/>
          <p:nvPr/>
        </p:nvSpPr>
        <p:spPr>
          <a:xfrm>
            <a:off x="1774825" y="1575582"/>
            <a:ext cx="4770582" cy="1323439"/>
          </a:xfrm>
          <a:prstGeom prst="rect">
            <a:avLst/>
          </a:prstGeom>
          <a:noFill/>
        </p:spPr>
        <p:txBody>
          <a:bodyPr wrap="square">
            <a:spAutoFit/>
          </a:bodyPr>
          <a:lstStyle/>
          <a:p>
            <a:r>
              <a:rPr lang="en-US" sz="2000" dirty="0"/>
              <a:t>All possible algorithms for switching the racks of a 3-phase inverter are possible 
divide into symmetrical and asymmetrical.
</a:t>
            </a:r>
            <a:endParaRPr lang="ru-RU" sz="2000" dirty="0"/>
          </a:p>
        </p:txBody>
      </p:sp>
      <p:sp>
        <p:nvSpPr>
          <p:cNvPr id="9" name="TextBox 8">
            <a:extLst>
              <a:ext uri="{FF2B5EF4-FFF2-40B4-BE49-F238E27FC236}">
                <a16:creationId xmlns:a16="http://schemas.microsoft.com/office/drawing/2014/main" id="{B1F1E9F4-EB9F-4840-9593-C9DB09927635}"/>
              </a:ext>
            </a:extLst>
          </p:cNvPr>
          <p:cNvSpPr txBox="1"/>
          <p:nvPr/>
        </p:nvSpPr>
        <p:spPr>
          <a:xfrm>
            <a:off x="1790452" y="3651202"/>
            <a:ext cx="4305548" cy="1631216"/>
          </a:xfrm>
          <a:prstGeom prst="rect">
            <a:avLst/>
          </a:prstGeom>
          <a:noFill/>
        </p:spPr>
        <p:txBody>
          <a:bodyPr wrap="square">
            <a:spAutoFit/>
          </a:bodyPr>
          <a:lstStyle/>
          <a:p>
            <a:r>
              <a:rPr lang="en-US" sz="2000" dirty="0"/>
              <a:t>Asymmetric algorithms are characterized by different transistor states at the beginning and end of the modulation period Tn. 
</a:t>
            </a:r>
            <a:endParaRPr lang="ru-RU" sz="2000" dirty="0"/>
          </a:p>
        </p:txBody>
      </p:sp>
      <p:sp>
        <p:nvSpPr>
          <p:cNvPr id="16" name="TextBox 15">
            <a:extLst>
              <a:ext uri="{FF2B5EF4-FFF2-40B4-BE49-F238E27FC236}">
                <a16:creationId xmlns:a16="http://schemas.microsoft.com/office/drawing/2014/main" id="{712766F4-CA91-465B-AE09-6ED581870B1E}"/>
              </a:ext>
            </a:extLst>
          </p:cNvPr>
          <p:cNvSpPr txBox="1"/>
          <p:nvPr/>
        </p:nvSpPr>
        <p:spPr>
          <a:xfrm>
            <a:off x="7325106" y="5993664"/>
            <a:ext cx="4032504" cy="461665"/>
          </a:xfrm>
          <a:prstGeom prst="rect">
            <a:avLst/>
          </a:prstGeom>
          <a:noFill/>
        </p:spPr>
        <p:txBody>
          <a:bodyPr wrap="square">
            <a:spAutoFit/>
          </a:bodyPr>
          <a:lstStyle/>
          <a:p>
            <a:pPr algn="ctr"/>
            <a:r>
              <a:rPr lang="en-US" sz="1200" dirty="0"/>
              <a:t>Time diagrams of the PVM when forming the resulting at
(a) asymmetrical modulation</a:t>
            </a:r>
            <a:endParaRPr lang="ru-RU" sz="1200" dirty="0"/>
          </a:p>
        </p:txBody>
      </p:sp>
    </p:spTree>
    <p:extLst>
      <p:ext uri="{BB962C8B-B14F-4D97-AF65-F5344CB8AC3E}">
        <p14:creationId xmlns:p14="http://schemas.microsoft.com/office/powerpoint/2010/main" val="379420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Space – Vector Modulation</a:t>
            </a:r>
            <a:endParaRPr lang="ru-RU" sz="1400" dirty="0"/>
          </a:p>
        </p:txBody>
      </p:sp>
      <p:pic>
        <p:nvPicPr>
          <p:cNvPr id="3" name="Рисунок 2">
            <a:extLst>
              <a:ext uri="{FF2B5EF4-FFF2-40B4-BE49-F238E27FC236}">
                <a16:creationId xmlns:a16="http://schemas.microsoft.com/office/drawing/2014/main" id="{3F7FAF88-BE55-4730-BF16-076C2997A7DD}"/>
              </a:ext>
            </a:extLst>
          </p:cNvPr>
          <p:cNvPicPr>
            <a:picLocks noChangeAspect="1"/>
          </p:cNvPicPr>
          <p:nvPr/>
        </p:nvPicPr>
        <p:blipFill rotWithShape="1">
          <a:blip r:embed="rId3"/>
          <a:srcRect b="51709"/>
          <a:stretch/>
        </p:blipFill>
        <p:spPr>
          <a:xfrm>
            <a:off x="334963" y="1133749"/>
            <a:ext cx="5470036" cy="5044801"/>
          </a:xfrm>
          <a:prstGeom prst="rect">
            <a:avLst/>
          </a:prstGeom>
        </p:spPr>
      </p:pic>
      <p:sp>
        <p:nvSpPr>
          <p:cNvPr id="16" name="TextBox 15">
            <a:extLst>
              <a:ext uri="{FF2B5EF4-FFF2-40B4-BE49-F238E27FC236}">
                <a16:creationId xmlns:a16="http://schemas.microsoft.com/office/drawing/2014/main" id="{712766F4-CA91-465B-AE09-6ED581870B1E}"/>
              </a:ext>
            </a:extLst>
          </p:cNvPr>
          <p:cNvSpPr txBox="1"/>
          <p:nvPr/>
        </p:nvSpPr>
        <p:spPr>
          <a:xfrm>
            <a:off x="334963" y="6178550"/>
            <a:ext cx="5761037" cy="646331"/>
          </a:xfrm>
          <a:prstGeom prst="rect">
            <a:avLst/>
          </a:prstGeom>
          <a:noFill/>
        </p:spPr>
        <p:txBody>
          <a:bodyPr wrap="square">
            <a:spAutoFit/>
          </a:bodyPr>
          <a:lstStyle/>
          <a:p>
            <a:pPr algn="ctr"/>
            <a:r>
              <a:rPr lang="en-US" sz="1200" dirty="0"/>
              <a:t>Time diagrams of the PVM when forming the resulting at
(a) symmetrical modulation
</a:t>
            </a:r>
            <a:endParaRPr lang="ru-RU" sz="1200" dirty="0"/>
          </a:p>
        </p:txBody>
      </p:sp>
      <p:sp>
        <p:nvSpPr>
          <p:cNvPr id="9" name="TextBox 8">
            <a:extLst>
              <a:ext uri="{FF2B5EF4-FFF2-40B4-BE49-F238E27FC236}">
                <a16:creationId xmlns:a16="http://schemas.microsoft.com/office/drawing/2014/main" id="{4FD31C88-E66C-4FF5-80F9-3C4B4A6873D3}"/>
              </a:ext>
            </a:extLst>
          </p:cNvPr>
          <p:cNvSpPr txBox="1"/>
          <p:nvPr/>
        </p:nvSpPr>
        <p:spPr>
          <a:xfrm>
            <a:off x="7396203" y="1951672"/>
            <a:ext cx="3668252" cy="1754326"/>
          </a:xfrm>
          <a:prstGeom prst="rect">
            <a:avLst/>
          </a:prstGeom>
          <a:noFill/>
        </p:spPr>
        <p:txBody>
          <a:bodyPr wrap="square">
            <a:spAutoFit/>
          </a:bodyPr>
          <a:lstStyle/>
          <a:p>
            <a:r>
              <a:rPr lang="en-US" dirty="0"/>
              <a:t>Symmetric algorithms are characterized by the same state of the inverter transistors at the beginning and end of the modulation period Tn.
</a:t>
            </a:r>
            <a:endParaRPr lang="ru-RU" dirty="0"/>
          </a:p>
        </p:txBody>
      </p:sp>
    </p:spTree>
    <p:extLst>
      <p:ext uri="{BB962C8B-B14F-4D97-AF65-F5344CB8AC3E}">
        <p14:creationId xmlns:p14="http://schemas.microsoft.com/office/powerpoint/2010/main" val="1836965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Подзаголовок 3">
            <a:extLst>
              <a:ext uri="{FF2B5EF4-FFF2-40B4-BE49-F238E27FC236}">
                <a16:creationId xmlns:a16="http://schemas.microsoft.com/office/drawing/2014/main" id="{5B9CF710-E3E0-B1B4-3A5C-04CAEC81CE5C}"/>
              </a:ext>
            </a:extLst>
          </p:cNvPr>
          <p:cNvSpPr>
            <a:spLocks noGrp="1"/>
          </p:cNvSpPr>
          <p:nvPr>
            <p:ph type="subTitle" idx="1"/>
          </p:nvPr>
        </p:nvSpPr>
        <p:spPr/>
        <p:txBody>
          <a:bodyPr/>
          <a:lstStyle/>
          <a:p>
            <a:endParaRPr lang="ru-RU"/>
          </a:p>
        </p:txBody>
      </p:sp>
      <p:sp>
        <p:nvSpPr>
          <p:cNvPr id="5" name="Title 4"/>
          <p:cNvSpPr>
            <a:spLocks noGrp="1"/>
          </p:cNvSpPr>
          <p:nvPr>
            <p:ph type="title"/>
          </p:nvPr>
        </p:nvSpPr>
        <p:spPr>
          <a:xfrm>
            <a:off x="1828800" y="3449355"/>
            <a:ext cx="8534400" cy="1914099"/>
          </a:xfrm>
        </p:spPr>
        <p:txBody>
          <a:bodyPr>
            <a:noAutofit/>
          </a:bodyPr>
          <a:lstStyle/>
          <a:p>
            <a:pPr>
              <a:lnSpc>
                <a:spcPct val="115000"/>
              </a:lnSpc>
              <a:spcAft>
                <a:spcPts val="1000"/>
              </a:spcAft>
            </a:pPr>
            <a:r>
              <a:rPr lang="en-US" sz="3200" b="1" dirty="0"/>
              <a:t>Prospects and features of the use of multi-level voltage inverters</a:t>
            </a:r>
            <a:endParaRPr lang="ru-RU" sz="2800" b="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75394851"/>
      </p:ext>
    </p:extLst>
  </p:cSld>
  <p:clrMapOvr>
    <a:masterClrMapping/>
  </p:clrMapOvr>
  <mc:AlternateContent xmlns:mc="http://schemas.openxmlformats.org/markup-compatibility/2006" xmlns:p14="http://schemas.microsoft.com/office/powerpoint/2010/main">
    <mc:Choice Requires="p14">
      <p:transition spd="slow" p14:dur="2000" advTm="11080"/>
    </mc:Choice>
    <mc:Fallback xmlns="">
      <p:transition spd="slow" advTm="110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E5E77AA2-40BC-4517-9E65-751B4F0045EE}"/>
              </a:ext>
            </a:extLst>
          </p:cNvPr>
          <p:cNvSpPr/>
          <p:nvPr/>
        </p:nvSpPr>
        <p:spPr>
          <a:xfrm>
            <a:off x="1666877" y="4472692"/>
            <a:ext cx="2559243" cy="14407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latin typeface="ALS Schlange sans" panose="02000506030000020004" pitchFamily="50" charset="-52"/>
            </a:endParaRPr>
          </a:p>
        </p:txBody>
      </p:sp>
      <p:pic>
        <p:nvPicPr>
          <p:cNvPr id="8195" name="Рисунок 10">
            <a:extLst>
              <a:ext uri="{FF2B5EF4-FFF2-40B4-BE49-F238E27FC236}">
                <a16:creationId xmlns:a16="http://schemas.microsoft.com/office/drawing/2014/main" id="{40C89BD7-A2F7-455C-8FB3-70E9E6631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11" t="2753" r="7512"/>
          <a:stretch>
            <a:fillRect/>
          </a:stretch>
        </p:blipFill>
        <p:spPr bwMode="auto">
          <a:xfrm>
            <a:off x="6905150" y="1125538"/>
            <a:ext cx="4857316" cy="311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Рисунок 4">
            <a:extLst>
              <a:ext uri="{FF2B5EF4-FFF2-40B4-BE49-F238E27FC236}">
                <a16:creationId xmlns:a16="http://schemas.microsoft.com/office/drawing/2014/main" id="{BE1B09A2-C582-4199-9A7A-722D4BC4A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6819" y="4466825"/>
            <a:ext cx="36099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6">
            <a:extLst>
              <a:ext uri="{FF2B5EF4-FFF2-40B4-BE49-F238E27FC236}">
                <a16:creationId xmlns:a16="http://schemas.microsoft.com/office/drawing/2014/main" id="{2B69BFB1-8042-43B6-870B-58F938C6A45E}"/>
              </a:ext>
            </a:extLst>
          </p:cNvPr>
          <p:cNvSpPr>
            <a:spLocks noChangeArrowheads="1"/>
          </p:cNvSpPr>
          <p:nvPr/>
        </p:nvSpPr>
        <p:spPr bwMode="auto">
          <a:xfrm>
            <a:off x="7328946" y="559538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latin typeface="ALS Schlange sans" panose="02000506030000020004" pitchFamily="50" charset="-52"/>
            </a:endParaRPr>
          </a:p>
        </p:txBody>
      </p:sp>
      <p:graphicFrame>
        <p:nvGraphicFramePr>
          <p:cNvPr id="5" name="Объект 4">
            <a:extLst>
              <a:ext uri="{FF2B5EF4-FFF2-40B4-BE49-F238E27FC236}">
                <a16:creationId xmlns:a16="http://schemas.microsoft.com/office/drawing/2014/main" id="{8FB942B7-B82E-4C66-8D6F-2691B20201D0}"/>
              </a:ext>
            </a:extLst>
          </p:cNvPr>
          <p:cNvGraphicFramePr>
            <a:graphicFrameLocks noChangeAspect="1"/>
          </p:cNvGraphicFramePr>
          <p:nvPr>
            <p:extLst>
              <p:ext uri="{D42A27DB-BD31-4B8C-83A1-F6EECF244321}">
                <p14:modId xmlns:p14="http://schemas.microsoft.com/office/powerpoint/2010/main" val="2031183401"/>
              </p:ext>
            </p:extLst>
          </p:nvPr>
        </p:nvGraphicFramePr>
        <p:xfrm>
          <a:off x="3801559" y="5913468"/>
          <a:ext cx="3941762" cy="862012"/>
        </p:xfrm>
        <a:graphic>
          <a:graphicData uri="http://schemas.openxmlformats.org/presentationml/2006/ole">
            <mc:AlternateContent xmlns:mc="http://schemas.openxmlformats.org/markup-compatibility/2006">
              <mc:Choice xmlns:v="urn:schemas-microsoft-com:vml" Requires="v">
                <p:oleObj name="Equation" r:id="rId5" imgW="2031840" imgH="495000" progId="Equation.DSMT4">
                  <p:embed/>
                </p:oleObj>
              </mc:Choice>
              <mc:Fallback>
                <p:oleObj name="Equation" r:id="rId5" imgW="2031840" imgH="495000" progId="Equation.DSMT4">
                  <p:embed/>
                  <p:pic>
                    <p:nvPicPr>
                      <p:cNvPr id="5" name="Объект 4">
                        <a:extLst>
                          <a:ext uri="{FF2B5EF4-FFF2-40B4-BE49-F238E27FC236}">
                            <a16:creationId xmlns:a16="http://schemas.microsoft.com/office/drawing/2014/main" id="{8FB942B7-B82E-4C66-8D6F-2691B20201D0}"/>
                          </a:ext>
                        </a:extLst>
                      </p:cNvPr>
                      <p:cNvPicPr>
                        <a:picLocks noChangeAspect="1" noChangeArrowheads="1"/>
                      </p:cNvPicPr>
                      <p:nvPr/>
                    </p:nvPicPr>
                    <p:blipFill>
                      <a:blip r:embed="rId6"/>
                      <a:srcRect/>
                      <a:stretch>
                        <a:fillRect/>
                      </a:stretch>
                    </p:blipFill>
                    <p:spPr bwMode="auto">
                      <a:xfrm>
                        <a:off x="3801559" y="5913468"/>
                        <a:ext cx="3941762" cy="862012"/>
                      </a:xfrm>
                      <a:prstGeom prst="rect">
                        <a:avLst/>
                      </a:prstGeom>
                      <a:noFill/>
                    </p:spPr>
                  </p:pic>
                </p:oleObj>
              </mc:Fallback>
            </mc:AlternateContent>
          </a:graphicData>
        </a:graphic>
      </p:graphicFrame>
      <p:sp>
        <p:nvSpPr>
          <p:cNvPr id="7" name="Заголовок 6">
            <a:extLst>
              <a:ext uri="{FF2B5EF4-FFF2-40B4-BE49-F238E27FC236}">
                <a16:creationId xmlns:a16="http://schemas.microsoft.com/office/drawing/2014/main" id="{5E24CACF-D6F3-40D0-A93E-72BE49762B01}"/>
              </a:ext>
            </a:extLst>
          </p:cNvPr>
          <p:cNvSpPr>
            <a:spLocks noGrp="1"/>
          </p:cNvSpPr>
          <p:nvPr>
            <p:ph type="title"/>
          </p:nvPr>
        </p:nvSpPr>
        <p:spPr/>
        <p:txBody>
          <a:bodyPr>
            <a:normAutofit/>
          </a:bodyPr>
          <a:lstStyle/>
          <a:p>
            <a:r>
              <a:rPr lang="en-US" altLang="ru-RU" dirty="0"/>
              <a:t>THREE-LEVEL INVERTER WITH FIXING DIODES</a:t>
            </a:r>
            <a:endParaRPr lang="ru-RU" dirty="0"/>
          </a:p>
        </p:txBody>
      </p:sp>
      <p:pic>
        <p:nvPicPr>
          <p:cNvPr id="8" name="Рисунок 28">
            <a:extLst>
              <a:ext uri="{FF2B5EF4-FFF2-40B4-BE49-F238E27FC236}">
                <a16:creationId xmlns:a16="http://schemas.microsoft.com/office/drawing/2014/main" id="{72B423C3-C919-3DAE-81BA-8E50D7B7B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498" y="1091654"/>
            <a:ext cx="5318704" cy="308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4">
            <a:extLst>
              <a:ext uri="{FF2B5EF4-FFF2-40B4-BE49-F238E27FC236}">
                <a16:creationId xmlns:a16="http://schemas.microsoft.com/office/drawing/2014/main" id="{5146FE2A-3971-7D8B-85D0-8E90CDD7B8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023"/>
          <a:stretch/>
        </p:blipFill>
        <p:spPr bwMode="auto">
          <a:xfrm>
            <a:off x="2433659" y="4466825"/>
            <a:ext cx="115438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Стрелка: вправо 2">
            <a:extLst>
              <a:ext uri="{FF2B5EF4-FFF2-40B4-BE49-F238E27FC236}">
                <a16:creationId xmlns:a16="http://schemas.microsoft.com/office/drawing/2014/main" id="{A7550BCB-34FA-57FE-DA29-1F184729FC03}"/>
              </a:ext>
            </a:extLst>
          </p:cNvPr>
          <p:cNvSpPr/>
          <p:nvPr/>
        </p:nvSpPr>
        <p:spPr>
          <a:xfrm>
            <a:off x="5670202" y="5128040"/>
            <a:ext cx="1234948" cy="4673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
        <p:nvSpPr>
          <p:cNvPr id="6" name="Стрелка: вправо 5">
            <a:extLst>
              <a:ext uri="{FF2B5EF4-FFF2-40B4-BE49-F238E27FC236}">
                <a16:creationId xmlns:a16="http://schemas.microsoft.com/office/drawing/2014/main" id="{157BAA25-C743-02C0-FB33-2A8CE95BD51A}"/>
              </a:ext>
            </a:extLst>
          </p:cNvPr>
          <p:cNvSpPr/>
          <p:nvPr/>
        </p:nvSpPr>
        <p:spPr>
          <a:xfrm>
            <a:off x="5599181" y="1998985"/>
            <a:ext cx="1234948" cy="4673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46847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11AD60-EE2C-4D24-BD53-8A9A1D22BF64}"/>
              </a:ext>
            </a:extLst>
          </p:cNvPr>
          <p:cNvSpPr>
            <a:spLocks noGrp="1"/>
          </p:cNvSpPr>
          <p:nvPr>
            <p:ph type="title"/>
          </p:nvPr>
        </p:nvSpPr>
        <p:spPr/>
        <p:txBody>
          <a:bodyPr>
            <a:normAutofit/>
          </a:bodyPr>
          <a:lstStyle/>
          <a:p>
            <a:r>
              <a:rPr lang="en-US" dirty="0"/>
              <a:t>PWM in a three-level inverter </a:t>
            </a:r>
            <a:endParaRPr lang="ru-RU" dirty="0"/>
          </a:p>
        </p:txBody>
      </p:sp>
      <p:graphicFrame>
        <p:nvGraphicFramePr>
          <p:cNvPr id="14" name="Объект 13">
            <a:extLst>
              <a:ext uri="{FF2B5EF4-FFF2-40B4-BE49-F238E27FC236}">
                <a16:creationId xmlns:a16="http://schemas.microsoft.com/office/drawing/2014/main" id="{5AA70366-D780-4E52-BE31-E7E1D6F4CD7F}"/>
              </a:ext>
            </a:extLst>
          </p:cNvPr>
          <p:cNvGraphicFramePr>
            <a:graphicFrameLocks noChangeAspect="1"/>
          </p:cNvGraphicFramePr>
          <p:nvPr/>
        </p:nvGraphicFramePr>
        <p:xfrm>
          <a:off x="1962150" y="1325546"/>
          <a:ext cx="8267700" cy="3098800"/>
        </p:xfrm>
        <a:graphic>
          <a:graphicData uri="http://schemas.openxmlformats.org/presentationml/2006/ole">
            <mc:AlternateContent xmlns:mc="http://schemas.openxmlformats.org/markup-compatibility/2006">
              <mc:Choice xmlns:v="urn:schemas-microsoft-com:vml" Requires="v">
                <p:oleObj name="Worksheet" r:id="rId2" imgW="9913534" imgH="3710943" progId="Excel.Sheet.12">
                  <p:embed/>
                </p:oleObj>
              </mc:Choice>
              <mc:Fallback>
                <p:oleObj name="Worksheet" r:id="rId2" imgW="9913534" imgH="3710943" progId="Excel.Sheet.12">
                  <p:embed/>
                  <p:pic>
                    <p:nvPicPr>
                      <p:cNvPr id="14" name="Объект 13">
                        <a:extLst>
                          <a:ext uri="{FF2B5EF4-FFF2-40B4-BE49-F238E27FC236}">
                            <a16:creationId xmlns:a16="http://schemas.microsoft.com/office/drawing/2014/main" id="{5AA70366-D780-4E52-BE31-E7E1D6F4CD7F}"/>
                          </a:ext>
                        </a:extLst>
                      </p:cNvPr>
                      <p:cNvPicPr/>
                      <p:nvPr/>
                    </p:nvPicPr>
                    <p:blipFill>
                      <a:blip r:embed="rId3"/>
                      <a:stretch>
                        <a:fillRect/>
                      </a:stretch>
                    </p:blipFill>
                    <p:spPr>
                      <a:xfrm>
                        <a:off x="1962150" y="1325546"/>
                        <a:ext cx="8267700" cy="3098800"/>
                      </a:xfrm>
                      <a:prstGeom prst="rect">
                        <a:avLst/>
                      </a:prstGeom>
                    </p:spPr>
                  </p:pic>
                </p:oleObj>
              </mc:Fallback>
            </mc:AlternateContent>
          </a:graphicData>
        </a:graphic>
      </p:graphicFrame>
      <p:graphicFrame>
        <p:nvGraphicFramePr>
          <p:cNvPr id="21" name="Объект 20">
            <a:extLst>
              <a:ext uri="{FF2B5EF4-FFF2-40B4-BE49-F238E27FC236}">
                <a16:creationId xmlns:a16="http://schemas.microsoft.com/office/drawing/2014/main" id="{EFA5CF62-A55C-4D97-AF52-300D68694B24}"/>
              </a:ext>
            </a:extLst>
          </p:cNvPr>
          <p:cNvGraphicFramePr>
            <a:graphicFrameLocks noChangeAspect="1"/>
          </p:cNvGraphicFramePr>
          <p:nvPr/>
        </p:nvGraphicFramePr>
        <p:xfrm>
          <a:off x="1962150" y="4618054"/>
          <a:ext cx="8267700" cy="1828800"/>
        </p:xfrm>
        <a:graphic>
          <a:graphicData uri="http://schemas.openxmlformats.org/presentationml/2006/ole">
            <mc:AlternateContent xmlns:mc="http://schemas.openxmlformats.org/markup-compatibility/2006">
              <mc:Choice xmlns:v="urn:schemas-microsoft-com:vml" Requires="v">
                <p:oleObj name="Worksheet" r:id="rId4" imgW="9913534" imgH="2186989" progId="Excel.Sheet.12">
                  <p:embed/>
                </p:oleObj>
              </mc:Choice>
              <mc:Fallback>
                <p:oleObj name="Worksheet" r:id="rId4" imgW="9913534" imgH="2186989" progId="Excel.Sheet.12">
                  <p:embed/>
                  <p:pic>
                    <p:nvPicPr>
                      <p:cNvPr id="21" name="Объект 20">
                        <a:extLst>
                          <a:ext uri="{FF2B5EF4-FFF2-40B4-BE49-F238E27FC236}">
                            <a16:creationId xmlns:a16="http://schemas.microsoft.com/office/drawing/2014/main" id="{EFA5CF62-A55C-4D97-AF52-300D68694B24}"/>
                          </a:ext>
                        </a:extLst>
                      </p:cNvPr>
                      <p:cNvPicPr/>
                      <p:nvPr/>
                    </p:nvPicPr>
                    <p:blipFill>
                      <a:blip r:embed="rId5"/>
                      <a:stretch>
                        <a:fillRect/>
                      </a:stretch>
                    </p:blipFill>
                    <p:spPr>
                      <a:xfrm>
                        <a:off x="1962150" y="4618054"/>
                        <a:ext cx="8267700" cy="1828800"/>
                      </a:xfrm>
                      <a:prstGeom prst="rect">
                        <a:avLst/>
                      </a:prstGeom>
                    </p:spPr>
                  </p:pic>
                </p:oleObj>
              </mc:Fallback>
            </mc:AlternateContent>
          </a:graphicData>
        </a:graphic>
      </p:graphicFrame>
    </p:spTree>
    <p:extLst>
      <p:ext uri="{BB962C8B-B14F-4D97-AF65-F5344CB8AC3E}">
        <p14:creationId xmlns:p14="http://schemas.microsoft.com/office/powerpoint/2010/main" val="3096612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6715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27CC3603-1FD0-4718-A47A-981F99F5D334}"/>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27" name="Группа 26">
            <a:extLst>
              <a:ext uri="{FF2B5EF4-FFF2-40B4-BE49-F238E27FC236}">
                <a16:creationId xmlns:a16="http://schemas.microsoft.com/office/drawing/2014/main" id="{9E4D4657-04FA-4D14-A73A-1EB3B76CD284}"/>
              </a:ext>
            </a:extLst>
          </p:cNvPr>
          <p:cNvGrpSpPr/>
          <p:nvPr/>
        </p:nvGrpSpPr>
        <p:grpSpPr>
          <a:xfrm>
            <a:off x="1465786" y="4206238"/>
            <a:ext cx="2495499" cy="2508735"/>
            <a:chOff x="597857" y="4068707"/>
            <a:chExt cx="2495499" cy="2508735"/>
          </a:xfrm>
        </p:grpSpPr>
        <p:pic>
          <p:nvPicPr>
            <p:cNvPr id="10" name="Рисунок 9">
              <a:extLst>
                <a:ext uri="{FF2B5EF4-FFF2-40B4-BE49-F238E27FC236}">
                  <a16:creationId xmlns:a16="http://schemas.microsoft.com/office/drawing/2014/main" id="{DAF44346-934B-47EB-9425-E2D65607EFE0}"/>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15" name="TextBox 14">
              <a:extLst>
                <a:ext uri="{FF2B5EF4-FFF2-40B4-BE49-F238E27FC236}">
                  <a16:creationId xmlns:a16="http://schemas.microsoft.com/office/drawing/2014/main" id="{8B9783D9-105A-4173-AEAC-5792CB3969B1}"/>
                </a:ext>
              </a:extLst>
            </p:cNvPr>
            <p:cNvSpPr txBox="1"/>
            <p:nvPr/>
          </p:nvSpPr>
          <p:spPr>
            <a:xfrm>
              <a:off x="2471600" y="4814849"/>
              <a:ext cx="309700" cy="369332"/>
            </a:xfrm>
            <a:prstGeom prst="rect">
              <a:avLst/>
            </a:prstGeom>
            <a:noFill/>
          </p:spPr>
          <p:txBody>
            <a:bodyPr wrap="none" rtlCol="0">
              <a:spAutoFit/>
            </a:bodyPr>
            <a:lstStyle/>
            <a:p>
              <a:r>
                <a:rPr lang="en-US"/>
                <a:t>B</a:t>
              </a:r>
              <a:endParaRPr lang="ru-RU"/>
            </a:p>
          </p:txBody>
        </p:sp>
        <p:sp>
          <p:nvSpPr>
            <p:cNvPr id="17" name="TextBox 16">
              <a:extLst>
                <a:ext uri="{FF2B5EF4-FFF2-40B4-BE49-F238E27FC236}">
                  <a16:creationId xmlns:a16="http://schemas.microsoft.com/office/drawing/2014/main" id="{81269D3A-2A22-45D1-AF1F-55B2534205CB}"/>
                </a:ext>
              </a:extLst>
            </p:cNvPr>
            <p:cNvSpPr txBox="1"/>
            <p:nvPr/>
          </p:nvSpPr>
          <p:spPr>
            <a:xfrm>
              <a:off x="1829128" y="5137323"/>
              <a:ext cx="317716" cy="369332"/>
            </a:xfrm>
            <a:prstGeom prst="rect">
              <a:avLst/>
            </a:prstGeom>
            <a:noFill/>
          </p:spPr>
          <p:txBody>
            <a:bodyPr wrap="none" rtlCol="0">
              <a:spAutoFit/>
            </a:bodyPr>
            <a:lstStyle/>
            <a:p>
              <a:r>
                <a:rPr lang="en-US"/>
                <a:t>A</a:t>
              </a:r>
              <a:endParaRPr lang="ru-RU"/>
            </a:p>
          </p:txBody>
        </p:sp>
        <p:sp>
          <p:nvSpPr>
            <p:cNvPr id="18" name="TextBox 17">
              <a:extLst>
                <a:ext uri="{FF2B5EF4-FFF2-40B4-BE49-F238E27FC236}">
                  <a16:creationId xmlns:a16="http://schemas.microsoft.com/office/drawing/2014/main" id="{A1F31AF0-AB1C-4264-91CA-A8651AA2A8C0}"/>
                </a:ext>
              </a:extLst>
            </p:cNvPr>
            <p:cNvSpPr txBox="1"/>
            <p:nvPr/>
          </p:nvSpPr>
          <p:spPr>
            <a:xfrm>
              <a:off x="2473202" y="5836607"/>
              <a:ext cx="308098" cy="369332"/>
            </a:xfrm>
            <a:prstGeom prst="rect">
              <a:avLst/>
            </a:prstGeom>
            <a:noFill/>
          </p:spPr>
          <p:txBody>
            <a:bodyPr wrap="none" rtlCol="0">
              <a:spAutoFit/>
            </a:bodyPr>
            <a:lstStyle/>
            <a:p>
              <a:r>
                <a:rPr lang="en-US"/>
                <a:t>C</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282C7A9-C1A8-4382-954C-C570AC11517A}"/>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5282C7A9-C1A8-4382-954C-C570AC11517A}"/>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E74AFB-BC4E-4523-B4A5-CB2F8D66B839}"/>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27E74AFB-BC4E-4523-B4A5-CB2F8D66B839}"/>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4598"/>
                  </a:stretch>
                </a:blipFill>
              </p:spPr>
              <p:txBody>
                <a:bodyPr/>
                <a:lstStyle/>
                <a:p>
                  <a:r>
                    <a:rPr lang="en-US">
                      <a:noFill/>
                    </a:rPr>
                    <a:t> </a:t>
                  </a:r>
                </a:p>
              </p:txBody>
            </p:sp>
          </mc:Fallback>
        </mc:AlternateContent>
        <p:cxnSp>
          <p:nvCxnSpPr>
            <p:cNvPr id="23" name="Прямая со стрелкой 22">
              <a:extLst>
                <a:ext uri="{FF2B5EF4-FFF2-40B4-BE49-F238E27FC236}">
                  <a16:creationId xmlns:a16="http://schemas.microsoft.com/office/drawing/2014/main" id="{06E0DD30-7D7C-48BA-ABF9-8CE74C327FDB}"/>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565B84BA-D74F-4938-80D1-EC29CF072418}"/>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E5C1563-65E5-4A97-98C5-C4EE0A879F02}"/>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6" name="TextBox 25">
                  <a:extLst>
                    <a:ext uri="{FF2B5EF4-FFF2-40B4-BE49-F238E27FC236}">
                      <a16:creationId xmlns:a16="http://schemas.microsoft.com/office/drawing/2014/main" id="{8E5C1563-65E5-4A97-98C5-C4EE0A879F02}"/>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9E601EB7-767A-499F-B9AE-546F8EB8EB4E}"/>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3512078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6906326"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13" name="Рисунок 12">
            <a:extLst>
              <a:ext uri="{FF2B5EF4-FFF2-40B4-BE49-F238E27FC236}">
                <a16:creationId xmlns:a16="http://schemas.microsoft.com/office/drawing/2014/main" id="{C2907616-73E8-44F9-A17E-D96AC37E7AFB}"/>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17" name="Группа 16">
            <a:extLst>
              <a:ext uri="{FF2B5EF4-FFF2-40B4-BE49-F238E27FC236}">
                <a16:creationId xmlns:a16="http://schemas.microsoft.com/office/drawing/2014/main" id="{5831A269-FEF0-4AE3-A07F-BAA4C014E50C}"/>
              </a:ext>
            </a:extLst>
          </p:cNvPr>
          <p:cNvGrpSpPr/>
          <p:nvPr/>
        </p:nvGrpSpPr>
        <p:grpSpPr>
          <a:xfrm>
            <a:off x="1753994" y="4206238"/>
            <a:ext cx="2207290" cy="2372363"/>
            <a:chOff x="886066" y="4068707"/>
            <a:chExt cx="2207290" cy="2372363"/>
          </a:xfrm>
        </p:grpSpPr>
        <p:pic>
          <p:nvPicPr>
            <p:cNvPr id="18" name="Рисунок 17">
              <a:extLst>
                <a:ext uri="{FF2B5EF4-FFF2-40B4-BE49-F238E27FC236}">
                  <a16:creationId xmlns:a16="http://schemas.microsoft.com/office/drawing/2014/main" id="{70C9D43E-5DD9-431E-A890-0F74C1C5612E}"/>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a:off x="1427162" y="4068707"/>
              <a:ext cx="1666194" cy="2372363"/>
            </a:xfrm>
            <a:prstGeom prst="rect">
              <a:avLst/>
            </a:prstGeom>
          </p:spPr>
        </p:pic>
        <p:sp>
          <p:nvSpPr>
            <p:cNvPr id="19" name="TextBox 18">
              <a:extLst>
                <a:ext uri="{FF2B5EF4-FFF2-40B4-BE49-F238E27FC236}">
                  <a16:creationId xmlns:a16="http://schemas.microsoft.com/office/drawing/2014/main" id="{1021992A-5664-4EFC-856C-F3E766D5C8E7}"/>
                </a:ext>
              </a:extLst>
            </p:cNvPr>
            <p:cNvSpPr txBox="1"/>
            <p:nvPr/>
          </p:nvSpPr>
          <p:spPr>
            <a:xfrm>
              <a:off x="2319704" y="4445517"/>
              <a:ext cx="309700" cy="369332"/>
            </a:xfrm>
            <a:prstGeom prst="rect">
              <a:avLst/>
            </a:prstGeom>
            <a:noFill/>
          </p:spPr>
          <p:txBody>
            <a:bodyPr wrap="none" rtlCol="0">
              <a:spAutoFit/>
            </a:bodyPr>
            <a:lstStyle/>
            <a:p>
              <a:r>
                <a:rPr lang="en-US"/>
                <a:t>B</a:t>
              </a:r>
              <a:endParaRPr lang="ru-RU"/>
            </a:p>
          </p:txBody>
        </p:sp>
        <p:sp>
          <p:nvSpPr>
            <p:cNvPr id="20" name="TextBox 19">
              <a:extLst>
                <a:ext uri="{FF2B5EF4-FFF2-40B4-BE49-F238E27FC236}">
                  <a16:creationId xmlns:a16="http://schemas.microsoft.com/office/drawing/2014/main" id="{030435C1-3A69-440B-AEBC-3609CFD47CE0}"/>
                </a:ext>
              </a:extLst>
            </p:cNvPr>
            <p:cNvSpPr txBox="1"/>
            <p:nvPr/>
          </p:nvSpPr>
          <p:spPr>
            <a:xfrm>
              <a:off x="1714575" y="4445517"/>
              <a:ext cx="317716" cy="369332"/>
            </a:xfrm>
            <a:prstGeom prst="rect">
              <a:avLst/>
            </a:prstGeom>
            <a:noFill/>
          </p:spPr>
          <p:txBody>
            <a:bodyPr wrap="none" rtlCol="0">
              <a:spAutoFit/>
            </a:bodyPr>
            <a:lstStyle/>
            <a:p>
              <a:r>
                <a:rPr lang="en-US"/>
                <a:t>A</a:t>
              </a:r>
              <a:endParaRPr lang="ru-RU"/>
            </a:p>
          </p:txBody>
        </p:sp>
        <p:sp>
          <p:nvSpPr>
            <p:cNvPr id="21" name="TextBox 20">
              <a:extLst>
                <a:ext uri="{FF2B5EF4-FFF2-40B4-BE49-F238E27FC236}">
                  <a16:creationId xmlns:a16="http://schemas.microsoft.com/office/drawing/2014/main" id="{BFA7413A-3CE3-4B79-8ABA-74DADBBB402A}"/>
                </a:ext>
              </a:extLst>
            </p:cNvPr>
            <p:cNvSpPr txBox="1"/>
            <p:nvPr/>
          </p:nvSpPr>
          <p:spPr>
            <a:xfrm>
              <a:off x="2419518" y="5443293"/>
              <a:ext cx="308098" cy="369332"/>
            </a:xfrm>
            <a:prstGeom prst="rect">
              <a:avLst/>
            </a:prstGeom>
            <a:noFill/>
          </p:spPr>
          <p:txBody>
            <a:bodyPr wrap="none" rtlCol="0">
              <a:spAutoFit/>
            </a:bodyPr>
            <a:lstStyle/>
            <a:p>
              <a:r>
                <a:rPr lang="en-US"/>
                <a:t>C</a:t>
              </a:r>
              <a:endParaRPr lang="ru-RU"/>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5063866-E910-42EC-BC76-9CF544427343}"/>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2" name="TextBox 21">
                  <a:extLst>
                    <a:ext uri="{FF2B5EF4-FFF2-40B4-BE49-F238E27FC236}">
                      <a16:creationId xmlns:a16="http://schemas.microsoft.com/office/drawing/2014/main" id="{55063866-E910-42EC-BC76-9CF544427343}"/>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AA51C5F-AA31-49CC-8F2E-B2002F2A6A6F}"/>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3" name="TextBox 22">
                  <a:extLst>
                    <a:ext uri="{FF2B5EF4-FFF2-40B4-BE49-F238E27FC236}">
                      <a16:creationId xmlns:a16="http://schemas.microsoft.com/office/drawing/2014/main" id="{BAA51C5F-AA31-49CC-8F2E-B2002F2A6A6F}"/>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29070"/>
                  </a:stretch>
                </a:blipFill>
              </p:spPr>
              <p:txBody>
                <a:bodyPr/>
                <a:lstStyle/>
                <a:p>
                  <a:r>
                    <a:rPr lang="en-US">
                      <a:noFill/>
                    </a:rPr>
                    <a:t> </a:t>
                  </a:r>
                </a:p>
              </p:txBody>
            </p:sp>
          </mc:Fallback>
        </mc:AlternateContent>
        <p:cxnSp>
          <p:nvCxnSpPr>
            <p:cNvPr id="24" name="Прямая со стрелкой 23">
              <a:extLst>
                <a:ext uri="{FF2B5EF4-FFF2-40B4-BE49-F238E27FC236}">
                  <a16:creationId xmlns:a16="http://schemas.microsoft.com/office/drawing/2014/main" id="{12C4D096-34F5-4D1E-B64E-054CCD53F53C}"/>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Прямая со стрелкой 24">
              <a:extLst>
                <a:ext uri="{FF2B5EF4-FFF2-40B4-BE49-F238E27FC236}">
                  <a16:creationId xmlns:a16="http://schemas.microsoft.com/office/drawing/2014/main" id="{BEDD96F8-F609-4717-92C6-985696828075}"/>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54BCF0-821B-498C-8A64-A6EDDBDA65DF}"/>
                    </a:ext>
                  </a:extLst>
                </p:cNvPr>
                <p:cNvSpPr txBox="1"/>
                <p:nvPr/>
              </p:nvSpPr>
              <p:spPr>
                <a:xfrm>
                  <a:off x="2018190" y="4858663"/>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6" name="TextBox 25">
                  <a:extLst>
                    <a:ext uri="{FF2B5EF4-FFF2-40B4-BE49-F238E27FC236}">
                      <a16:creationId xmlns:a16="http://schemas.microsoft.com/office/drawing/2014/main" id="{2D54BCF0-821B-498C-8A64-A6EDDBDA65DF}"/>
                    </a:ext>
                  </a:extLst>
                </p:cNvPr>
                <p:cNvSpPr txBox="1">
                  <a:spLocks noRot="1" noChangeAspect="1" noMove="1" noResize="1" noEditPoints="1" noAdjustHandles="1" noChangeArrowheads="1" noChangeShapeType="1" noTextEdit="1"/>
                </p:cNvSpPr>
                <p:nvPr/>
              </p:nvSpPr>
              <p:spPr>
                <a:xfrm>
                  <a:off x="2018190" y="4858663"/>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152096D6-12EF-4299-8C25-AC0537D53492}"/>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2824503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7096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E4AB94B4-EC84-48E9-B8E2-13F4E0D48E6F}"/>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26" name="Группа 25">
            <a:extLst>
              <a:ext uri="{FF2B5EF4-FFF2-40B4-BE49-F238E27FC236}">
                <a16:creationId xmlns:a16="http://schemas.microsoft.com/office/drawing/2014/main" id="{10B52A52-32C8-421C-90AF-625E84BCE765}"/>
              </a:ext>
            </a:extLst>
          </p:cNvPr>
          <p:cNvGrpSpPr/>
          <p:nvPr/>
        </p:nvGrpSpPr>
        <p:grpSpPr>
          <a:xfrm>
            <a:off x="1465786" y="4206238"/>
            <a:ext cx="2495499" cy="2508735"/>
            <a:chOff x="597857" y="4068707"/>
            <a:chExt cx="2495499" cy="2508735"/>
          </a:xfrm>
        </p:grpSpPr>
        <p:pic>
          <p:nvPicPr>
            <p:cNvPr id="27" name="Рисунок 26">
              <a:extLst>
                <a:ext uri="{FF2B5EF4-FFF2-40B4-BE49-F238E27FC236}">
                  <a16:creationId xmlns:a16="http://schemas.microsoft.com/office/drawing/2014/main" id="{6C6D7800-BCC6-4109-8D1C-5CC5DDD302B5}"/>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28" name="TextBox 27">
              <a:extLst>
                <a:ext uri="{FF2B5EF4-FFF2-40B4-BE49-F238E27FC236}">
                  <a16:creationId xmlns:a16="http://schemas.microsoft.com/office/drawing/2014/main" id="{F337C40A-EE6A-48C5-81F2-FA993FDB8A9A}"/>
                </a:ext>
              </a:extLst>
            </p:cNvPr>
            <p:cNvSpPr txBox="1"/>
            <p:nvPr/>
          </p:nvSpPr>
          <p:spPr>
            <a:xfrm>
              <a:off x="2471600" y="4814849"/>
              <a:ext cx="317716" cy="369332"/>
            </a:xfrm>
            <a:prstGeom prst="rect">
              <a:avLst/>
            </a:prstGeom>
            <a:noFill/>
          </p:spPr>
          <p:txBody>
            <a:bodyPr wrap="none" rtlCol="0">
              <a:spAutoFit/>
            </a:bodyPr>
            <a:lstStyle/>
            <a:p>
              <a:r>
                <a:rPr lang="en-US"/>
                <a:t>A</a:t>
              </a:r>
              <a:endParaRPr lang="ru-RU"/>
            </a:p>
          </p:txBody>
        </p:sp>
        <p:sp>
          <p:nvSpPr>
            <p:cNvPr id="29" name="TextBox 28">
              <a:extLst>
                <a:ext uri="{FF2B5EF4-FFF2-40B4-BE49-F238E27FC236}">
                  <a16:creationId xmlns:a16="http://schemas.microsoft.com/office/drawing/2014/main" id="{533982D2-69F0-4AD1-A55C-53A611DED3A7}"/>
                </a:ext>
              </a:extLst>
            </p:cNvPr>
            <p:cNvSpPr txBox="1"/>
            <p:nvPr/>
          </p:nvSpPr>
          <p:spPr>
            <a:xfrm>
              <a:off x="1829128" y="5137323"/>
              <a:ext cx="309700" cy="369332"/>
            </a:xfrm>
            <a:prstGeom prst="rect">
              <a:avLst/>
            </a:prstGeom>
            <a:noFill/>
          </p:spPr>
          <p:txBody>
            <a:bodyPr wrap="none" rtlCol="0">
              <a:spAutoFit/>
            </a:bodyPr>
            <a:lstStyle/>
            <a:p>
              <a:r>
                <a:rPr lang="en-US"/>
                <a:t>B</a:t>
              </a:r>
              <a:endParaRPr lang="ru-RU"/>
            </a:p>
          </p:txBody>
        </p:sp>
        <p:sp>
          <p:nvSpPr>
            <p:cNvPr id="30" name="TextBox 29">
              <a:extLst>
                <a:ext uri="{FF2B5EF4-FFF2-40B4-BE49-F238E27FC236}">
                  <a16:creationId xmlns:a16="http://schemas.microsoft.com/office/drawing/2014/main" id="{550DD85C-03BA-4D69-97A3-4294AC709B6E}"/>
                </a:ext>
              </a:extLst>
            </p:cNvPr>
            <p:cNvSpPr txBox="1"/>
            <p:nvPr/>
          </p:nvSpPr>
          <p:spPr>
            <a:xfrm>
              <a:off x="2473202" y="5836607"/>
              <a:ext cx="308098" cy="369332"/>
            </a:xfrm>
            <a:prstGeom prst="rect">
              <a:avLst/>
            </a:prstGeom>
            <a:noFill/>
          </p:spPr>
          <p:txBody>
            <a:bodyPr wrap="none" rtlCol="0">
              <a:spAutoFit/>
            </a:bodyPr>
            <a:lstStyle/>
            <a:p>
              <a:r>
                <a:rPr lang="en-US"/>
                <a:t>C</a:t>
              </a:r>
              <a:endParaRPr lang="ru-RU"/>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2115071-6222-4199-A2FE-C150E1739F7F}"/>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31" name="TextBox 30">
                  <a:extLst>
                    <a:ext uri="{FF2B5EF4-FFF2-40B4-BE49-F238E27FC236}">
                      <a16:creationId xmlns:a16="http://schemas.microsoft.com/office/drawing/2014/main" id="{B2115071-6222-4199-A2FE-C150E1739F7F}"/>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AF38747-F042-4E75-A10B-F23E4D2C43D3}"/>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32" name="TextBox 31">
                  <a:extLst>
                    <a:ext uri="{FF2B5EF4-FFF2-40B4-BE49-F238E27FC236}">
                      <a16:creationId xmlns:a16="http://schemas.microsoft.com/office/drawing/2014/main" id="{CAF38747-F042-4E75-A10B-F23E4D2C43D3}"/>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4598"/>
                  </a:stretch>
                </a:blipFill>
              </p:spPr>
              <p:txBody>
                <a:bodyPr/>
                <a:lstStyle/>
                <a:p>
                  <a:r>
                    <a:rPr lang="en-US">
                      <a:noFill/>
                    </a:rPr>
                    <a:t> </a:t>
                  </a:r>
                </a:p>
              </p:txBody>
            </p:sp>
          </mc:Fallback>
        </mc:AlternateContent>
        <p:cxnSp>
          <p:nvCxnSpPr>
            <p:cNvPr id="33" name="Прямая со стрелкой 32">
              <a:extLst>
                <a:ext uri="{FF2B5EF4-FFF2-40B4-BE49-F238E27FC236}">
                  <a16:creationId xmlns:a16="http://schemas.microsoft.com/office/drawing/2014/main" id="{95EB4F55-79B1-48CA-888E-9D8EBB804D98}"/>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83A7391E-A860-41E3-800A-C642BBB2AFE0}"/>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30974C-6CAF-410B-B021-767D235C7BAD}"/>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35" name="TextBox 34">
                  <a:extLst>
                    <a:ext uri="{FF2B5EF4-FFF2-40B4-BE49-F238E27FC236}">
                      <a16:creationId xmlns:a16="http://schemas.microsoft.com/office/drawing/2014/main" id="{1E30974C-6CAF-410B-B021-767D235C7BAD}"/>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1189CEBB-9C0E-43A6-A7D0-8BE8151DFBC0}"/>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3719498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72869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E1CFB97F-09B5-45D6-A373-1E9B3D8B7AE4}"/>
              </a:ext>
            </a:extLst>
          </p:cNvPr>
          <p:cNvPicPr>
            <a:picLocks noChangeAspect="1"/>
          </p:cNvPicPr>
          <p:nvPr/>
        </p:nvPicPr>
        <p:blipFill>
          <a:blip r:embed="rId6"/>
          <a:stretch>
            <a:fillRect/>
          </a:stretch>
        </p:blipFill>
        <p:spPr>
          <a:xfrm>
            <a:off x="1524001" y="1081086"/>
            <a:ext cx="4335854" cy="3081337"/>
          </a:xfrm>
          <a:prstGeom prst="rect">
            <a:avLst/>
          </a:prstGeom>
        </p:spPr>
      </p:pic>
      <p:grpSp>
        <p:nvGrpSpPr>
          <p:cNvPr id="13" name="Группа 12">
            <a:extLst>
              <a:ext uri="{FF2B5EF4-FFF2-40B4-BE49-F238E27FC236}">
                <a16:creationId xmlns:a16="http://schemas.microsoft.com/office/drawing/2014/main" id="{7110C753-F306-4FDC-8CCA-BF3089A3BAA2}"/>
              </a:ext>
            </a:extLst>
          </p:cNvPr>
          <p:cNvGrpSpPr/>
          <p:nvPr/>
        </p:nvGrpSpPr>
        <p:grpSpPr>
          <a:xfrm>
            <a:off x="1753995" y="4106541"/>
            <a:ext cx="2366549" cy="2372363"/>
            <a:chOff x="886066" y="3969010"/>
            <a:chExt cx="2366549" cy="2372363"/>
          </a:xfrm>
        </p:grpSpPr>
        <p:pic>
          <p:nvPicPr>
            <p:cNvPr id="15" name="Рисунок 14">
              <a:extLst>
                <a:ext uri="{FF2B5EF4-FFF2-40B4-BE49-F238E27FC236}">
                  <a16:creationId xmlns:a16="http://schemas.microsoft.com/office/drawing/2014/main" id="{2A9F889D-0FD1-4486-9CE2-4493E607C884}"/>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rot="10800000">
              <a:off x="1586421" y="3969010"/>
              <a:ext cx="1666194" cy="2372363"/>
            </a:xfrm>
            <a:prstGeom prst="rect">
              <a:avLst/>
            </a:prstGeom>
          </p:spPr>
        </p:pic>
        <p:sp>
          <p:nvSpPr>
            <p:cNvPr id="17" name="TextBox 16">
              <a:extLst>
                <a:ext uri="{FF2B5EF4-FFF2-40B4-BE49-F238E27FC236}">
                  <a16:creationId xmlns:a16="http://schemas.microsoft.com/office/drawing/2014/main" id="{AC50BAC0-B1C1-41AA-A713-210ACFB98F15}"/>
                </a:ext>
              </a:extLst>
            </p:cNvPr>
            <p:cNvSpPr txBox="1"/>
            <p:nvPr/>
          </p:nvSpPr>
          <p:spPr>
            <a:xfrm>
              <a:off x="2018190" y="5532067"/>
              <a:ext cx="309700" cy="369332"/>
            </a:xfrm>
            <a:prstGeom prst="rect">
              <a:avLst/>
            </a:prstGeom>
            <a:noFill/>
          </p:spPr>
          <p:txBody>
            <a:bodyPr wrap="none" rtlCol="0">
              <a:spAutoFit/>
            </a:bodyPr>
            <a:lstStyle/>
            <a:p>
              <a:r>
                <a:rPr lang="en-US"/>
                <a:t>B</a:t>
              </a:r>
              <a:endParaRPr lang="ru-RU"/>
            </a:p>
          </p:txBody>
        </p:sp>
        <p:sp>
          <p:nvSpPr>
            <p:cNvPr id="18" name="TextBox 17">
              <a:extLst>
                <a:ext uri="{FF2B5EF4-FFF2-40B4-BE49-F238E27FC236}">
                  <a16:creationId xmlns:a16="http://schemas.microsoft.com/office/drawing/2014/main" id="{B3F5E1C9-5638-418B-813E-FAE6E4C6D963}"/>
                </a:ext>
              </a:extLst>
            </p:cNvPr>
            <p:cNvSpPr txBox="1"/>
            <p:nvPr/>
          </p:nvSpPr>
          <p:spPr>
            <a:xfrm>
              <a:off x="2364473" y="4557086"/>
              <a:ext cx="317716" cy="369332"/>
            </a:xfrm>
            <a:prstGeom prst="rect">
              <a:avLst/>
            </a:prstGeom>
            <a:noFill/>
          </p:spPr>
          <p:txBody>
            <a:bodyPr wrap="none" rtlCol="0">
              <a:spAutoFit/>
            </a:bodyPr>
            <a:lstStyle/>
            <a:p>
              <a:r>
                <a:rPr lang="en-US"/>
                <a:t>A</a:t>
              </a:r>
              <a:endParaRPr lang="ru-RU"/>
            </a:p>
          </p:txBody>
        </p:sp>
        <p:sp>
          <p:nvSpPr>
            <p:cNvPr id="19" name="TextBox 18">
              <a:extLst>
                <a:ext uri="{FF2B5EF4-FFF2-40B4-BE49-F238E27FC236}">
                  <a16:creationId xmlns:a16="http://schemas.microsoft.com/office/drawing/2014/main" id="{B777C22D-661C-4373-AEA6-96D3C022B7D6}"/>
                </a:ext>
              </a:extLst>
            </p:cNvPr>
            <p:cNvSpPr txBox="1"/>
            <p:nvPr/>
          </p:nvSpPr>
          <p:spPr>
            <a:xfrm>
              <a:off x="2616790" y="5532067"/>
              <a:ext cx="308098" cy="369332"/>
            </a:xfrm>
            <a:prstGeom prst="rect">
              <a:avLst/>
            </a:prstGeom>
            <a:noFill/>
          </p:spPr>
          <p:txBody>
            <a:bodyPr wrap="none" rtlCol="0">
              <a:spAutoFit/>
            </a:bodyPr>
            <a:lstStyle/>
            <a:p>
              <a:r>
                <a:rPr lang="en-US"/>
                <a:t>C</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2C07BB-E6BE-4F67-A162-07016DA22773}"/>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CC2C07BB-E6BE-4F67-A162-07016DA22773}"/>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83789B-D58F-4873-BA96-B229A4DD93C0}"/>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0083789B-D58F-4873-BA96-B229A4DD93C0}"/>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4651"/>
                  </a:stretch>
                </a:blipFill>
              </p:spPr>
              <p:txBody>
                <a:bodyPr/>
                <a:lstStyle/>
                <a:p>
                  <a:r>
                    <a:rPr lang="en-US">
                      <a:noFill/>
                    </a:rPr>
                    <a:t> </a:t>
                  </a:r>
                </a:p>
              </p:txBody>
            </p:sp>
          </mc:Fallback>
        </mc:AlternateContent>
        <p:cxnSp>
          <p:nvCxnSpPr>
            <p:cNvPr id="22" name="Прямая со стрелкой 21">
              <a:extLst>
                <a:ext uri="{FF2B5EF4-FFF2-40B4-BE49-F238E27FC236}">
                  <a16:creationId xmlns:a16="http://schemas.microsoft.com/office/drawing/2014/main" id="{97F9FFFD-9389-4939-A270-C21AE6034F05}"/>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6E9170E4-4D3A-4310-914B-FEC554309742}"/>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309219-7EAD-406C-BA58-A30FEC678B2D}"/>
                    </a:ext>
                  </a:extLst>
                </p:cNvPr>
                <p:cNvSpPr txBox="1"/>
                <p:nvPr/>
              </p:nvSpPr>
              <p:spPr>
                <a:xfrm>
                  <a:off x="2004013" y="4926418"/>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4" name="TextBox 23">
                  <a:extLst>
                    <a:ext uri="{FF2B5EF4-FFF2-40B4-BE49-F238E27FC236}">
                      <a16:creationId xmlns:a16="http://schemas.microsoft.com/office/drawing/2014/main" id="{18309219-7EAD-406C-BA58-A30FEC678B2D}"/>
                    </a:ext>
                  </a:extLst>
                </p:cNvPr>
                <p:cNvSpPr txBox="1">
                  <a:spLocks noRot="1" noChangeAspect="1" noMove="1" noResize="1" noEditPoints="1" noAdjustHandles="1" noChangeArrowheads="1" noChangeShapeType="1" noTextEdit="1"/>
                </p:cNvSpPr>
                <p:nvPr/>
              </p:nvSpPr>
              <p:spPr>
                <a:xfrm>
                  <a:off x="2004013" y="4926418"/>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753400E8-B7C3-4276-B03D-3A226A92E653}"/>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2871337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7477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CF9B42C1-56D5-49D2-ADEC-A2D403769F35}"/>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15" name="Группа 14">
            <a:extLst>
              <a:ext uri="{FF2B5EF4-FFF2-40B4-BE49-F238E27FC236}">
                <a16:creationId xmlns:a16="http://schemas.microsoft.com/office/drawing/2014/main" id="{BD5C49C7-4C9E-4C69-A9AB-4007D2249928}"/>
              </a:ext>
            </a:extLst>
          </p:cNvPr>
          <p:cNvGrpSpPr/>
          <p:nvPr/>
        </p:nvGrpSpPr>
        <p:grpSpPr>
          <a:xfrm>
            <a:off x="1932273" y="4206238"/>
            <a:ext cx="2495499" cy="2508735"/>
            <a:chOff x="597857" y="4068707"/>
            <a:chExt cx="2495499" cy="2508735"/>
          </a:xfrm>
        </p:grpSpPr>
        <p:pic>
          <p:nvPicPr>
            <p:cNvPr id="17" name="Рисунок 16">
              <a:extLst>
                <a:ext uri="{FF2B5EF4-FFF2-40B4-BE49-F238E27FC236}">
                  <a16:creationId xmlns:a16="http://schemas.microsoft.com/office/drawing/2014/main" id="{9F775689-EE2F-4A34-81C1-8CCD5F9557B5}"/>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18" name="TextBox 17">
              <a:extLst>
                <a:ext uri="{FF2B5EF4-FFF2-40B4-BE49-F238E27FC236}">
                  <a16:creationId xmlns:a16="http://schemas.microsoft.com/office/drawing/2014/main" id="{3F87CABC-1067-430D-BDF9-E8A50EC379A7}"/>
                </a:ext>
              </a:extLst>
            </p:cNvPr>
            <p:cNvSpPr txBox="1"/>
            <p:nvPr/>
          </p:nvSpPr>
          <p:spPr>
            <a:xfrm>
              <a:off x="2471600" y="4814849"/>
              <a:ext cx="317716" cy="369332"/>
            </a:xfrm>
            <a:prstGeom prst="rect">
              <a:avLst/>
            </a:prstGeom>
            <a:noFill/>
          </p:spPr>
          <p:txBody>
            <a:bodyPr wrap="none" rtlCol="0">
              <a:spAutoFit/>
            </a:bodyPr>
            <a:lstStyle/>
            <a:p>
              <a:r>
                <a:rPr lang="en-US"/>
                <a:t>A</a:t>
              </a:r>
              <a:endParaRPr lang="ru-RU"/>
            </a:p>
          </p:txBody>
        </p:sp>
        <p:sp>
          <p:nvSpPr>
            <p:cNvPr id="19" name="TextBox 18">
              <a:extLst>
                <a:ext uri="{FF2B5EF4-FFF2-40B4-BE49-F238E27FC236}">
                  <a16:creationId xmlns:a16="http://schemas.microsoft.com/office/drawing/2014/main" id="{FBE09902-53BC-44A3-BCEE-518B07606CA7}"/>
                </a:ext>
              </a:extLst>
            </p:cNvPr>
            <p:cNvSpPr txBox="1"/>
            <p:nvPr/>
          </p:nvSpPr>
          <p:spPr>
            <a:xfrm>
              <a:off x="1829128" y="5137323"/>
              <a:ext cx="317716" cy="369332"/>
            </a:xfrm>
            <a:prstGeom prst="rect">
              <a:avLst/>
            </a:prstGeom>
            <a:noFill/>
          </p:spPr>
          <p:txBody>
            <a:bodyPr wrap="none" rtlCol="0">
              <a:spAutoFit/>
            </a:bodyPr>
            <a:lstStyle/>
            <a:p>
              <a:r>
                <a:rPr lang="en-US"/>
                <a:t>C</a:t>
              </a:r>
              <a:endParaRPr lang="ru-RU"/>
            </a:p>
          </p:txBody>
        </p:sp>
        <p:sp>
          <p:nvSpPr>
            <p:cNvPr id="20" name="TextBox 19">
              <a:extLst>
                <a:ext uri="{FF2B5EF4-FFF2-40B4-BE49-F238E27FC236}">
                  <a16:creationId xmlns:a16="http://schemas.microsoft.com/office/drawing/2014/main" id="{CD280233-8BD2-4716-8F52-67B41C547145}"/>
                </a:ext>
              </a:extLst>
            </p:cNvPr>
            <p:cNvSpPr txBox="1"/>
            <p:nvPr/>
          </p:nvSpPr>
          <p:spPr>
            <a:xfrm>
              <a:off x="2473202" y="5836607"/>
              <a:ext cx="308098" cy="369332"/>
            </a:xfrm>
            <a:prstGeom prst="rect">
              <a:avLst/>
            </a:prstGeom>
            <a:noFill/>
          </p:spPr>
          <p:txBody>
            <a:bodyPr wrap="none" rtlCol="0">
              <a:spAutoFit/>
            </a:bodyPr>
            <a:lstStyle/>
            <a:p>
              <a:r>
                <a:rPr lang="en-US"/>
                <a:t>B</a:t>
              </a:r>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ACBCCE-355B-4341-A142-F9CA9D9100CC}"/>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BFACBCCE-355B-4341-A142-F9CA9D9100CC}"/>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C35B2D-76C7-402C-8107-C7510744CBB9}"/>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2" name="TextBox 21">
                  <a:extLst>
                    <a:ext uri="{FF2B5EF4-FFF2-40B4-BE49-F238E27FC236}">
                      <a16:creationId xmlns:a16="http://schemas.microsoft.com/office/drawing/2014/main" id="{E9C35B2D-76C7-402C-8107-C7510744CBB9}"/>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3448"/>
                  </a:stretch>
                </a:blipFill>
              </p:spPr>
              <p:txBody>
                <a:bodyPr/>
                <a:lstStyle/>
                <a:p>
                  <a:r>
                    <a:rPr lang="en-US">
                      <a:noFill/>
                    </a:rPr>
                    <a:t> </a:t>
                  </a:r>
                </a:p>
              </p:txBody>
            </p:sp>
          </mc:Fallback>
        </mc:AlternateContent>
        <p:cxnSp>
          <p:nvCxnSpPr>
            <p:cNvPr id="23" name="Прямая со стрелкой 22">
              <a:extLst>
                <a:ext uri="{FF2B5EF4-FFF2-40B4-BE49-F238E27FC236}">
                  <a16:creationId xmlns:a16="http://schemas.microsoft.com/office/drawing/2014/main" id="{74765F96-1412-480D-8FE1-FDA52E792BB7}"/>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0050F64F-C7F5-4216-833C-888AA7E19196}"/>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6E4275-5DCE-4333-9998-7D2324924BB2}"/>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5" name="TextBox 24">
                  <a:extLst>
                    <a:ext uri="{FF2B5EF4-FFF2-40B4-BE49-F238E27FC236}">
                      <a16:creationId xmlns:a16="http://schemas.microsoft.com/office/drawing/2014/main" id="{8D6E4275-5DCE-4333-9998-7D2324924BB2}"/>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6EABF5ED-BF8B-49F2-BCFE-B66F3BA2BBCD}"/>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121136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How to change voltage and frequency</a:t>
            </a:r>
            <a:endParaRPr lang="ru-RU" sz="1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E6C261-5F26-40BF-1C5A-8DFB1BA0A82A}"/>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4" name="TextBox 3">
                <a:extLst>
                  <a:ext uri="{FF2B5EF4-FFF2-40B4-BE49-F238E27FC236}">
                    <a16:creationId xmlns:a16="http://schemas.microsoft.com/office/drawing/2014/main" id="{82E6C261-5F26-40BF-1C5A-8DFB1BA0A82A}"/>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6D314-30DF-4FCD-9351-1813539CB4EE}"/>
                  </a:ext>
                </a:extLst>
              </p:cNvPr>
              <p:cNvSpPr txBox="1"/>
              <p:nvPr/>
            </p:nvSpPr>
            <p:spPr>
              <a:xfrm>
                <a:off x="334963" y="1125538"/>
                <a:ext cx="5761037" cy="2274149"/>
              </a:xfrm>
              <a:prstGeom prst="rect">
                <a:avLst/>
              </a:prstGeom>
              <a:noFill/>
            </p:spPr>
            <p:txBody>
              <a:bodyPr wrap="square">
                <a:spAutoFit/>
              </a:bodyPr>
              <a:lstStyle/>
              <a:p>
                <a:pPr>
                  <a:lnSpc>
                    <a:spcPct val="115000"/>
                  </a:lnSpc>
                  <a:spcAft>
                    <a:spcPts val="1000"/>
                  </a:spcAft>
                </a:pPr>
                <a:r>
                  <a:rPr lang="en-US" sz="1400" dirty="0"/>
                  <a:t>When choosing the ratio between voltage and frequency, it is recommended to take into account the overload capacity of the engine.
</a:t>
                </a:r>
                <a:r>
                  <a:rPr lang="ru-RU" sz="1400" dirty="0">
                    <a:ea typeface="Calibri" panose="020F0502020204030204" pitchFamily="34" charset="0"/>
                    <a:cs typeface="Times New Roman" panose="02020603050405020304" pitchFamily="18" charset="0"/>
                  </a:rPr>
                  <a:t> </a:t>
                </a:r>
                <a14:m>
                  <m:oMath xmlns:m="http://schemas.openxmlformats.org/officeDocument/2006/math">
                    <m:r>
                      <a:rPr lang="ru-RU" sz="1400" i="1">
                        <a:latin typeface="Cambria Math" panose="02040503050406030204" pitchFamily="18" charset="0"/>
                        <a:ea typeface="Calibri" panose="020F0502020204030204" pitchFamily="34" charset="0"/>
                        <a:cs typeface="Times New Roman" panose="02020603050405020304" pitchFamily="18" charset="0"/>
                      </a:rPr>
                      <m:t>𝜆</m:t>
                    </m:r>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cs typeface="Times New Roman" panose="02020603050405020304" pitchFamily="18" charset="0"/>
                          </a:rPr>
                        </m:ctrlPr>
                      </m:fPr>
                      <m:num>
                        <m:sSub>
                          <m:sSubPr>
                            <m:ctrlPr>
                              <a:rPr lang="ru-RU" sz="140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cs typeface="Times New Roman" panose="02020603050405020304" pitchFamily="18" charset="0"/>
                              </a:rPr>
                              <m:t>𝑇</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𝑠𝑡</m:t>
                            </m:r>
                          </m:sub>
                        </m:sSub>
                      </m:num>
                      <m:den>
                        <m:sSub>
                          <m:sSubPr>
                            <m:ctrlPr>
                              <a:rPr lang="ru-RU" sz="1400" i="1" smtClean="0">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en-US" sz="1400" dirty="0">
                    <a:latin typeface="Calibri" panose="020F0502020204030204" pitchFamily="34" charset="0"/>
                    <a:ea typeface="Calibri" panose="020F0502020204030204" pitchFamily="34" charset="0"/>
                  </a:rPr>
                  <a:t>			(4)</a:t>
                </a:r>
                <a:endParaRPr lang="ru-RU" sz="1400" dirty="0">
                  <a:latin typeface="Calibri" panose="020F0502020204030204" pitchFamily="34" charset="0"/>
                  <a:ea typeface="Calibri" panose="020F0502020204030204" pitchFamily="34" charset="0"/>
                </a:endParaRPr>
              </a:p>
              <a:p>
                <a:pPr>
                  <a:lnSpc>
                    <a:spcPct val="115000"/>
                  </a:lnSpc>
                  <a:spcAft>
                    <a:spcPts val="1000"/>
                  </a:spcAft>
                </a:pPr>
                <a14:m>
                  <m:oMath xmlns:m="http://schemas.openxmlformats.org/officeDocument/2006/math">
                    <m:sSub>
                      <m:sSubPr>
                        <m:ctrlPr>
                          <a:rPr lang="ru-RU" sz="1400" i="1">
                            <a:solidFill>
                              <a:schemeClr val="accent2">
                                <a:lumMod val="75000"/>
                              </a:schemeClr>
                            </a:solidFill>
                            <a:latin typeface="Cambria Math" panose="02040503050406030204" pitchFamily="18"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cs typeface="Times New Roman" panose="02020603050405020304" pitchFamily="18" charset="0"/>
                          </a:rPr>
                          <m:t>𝑇</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𝑠𝑡</m:t>
                        </m:r>
                      </m:sub>
                    </m:sSub>
                    <m:r>
                      <a:rPr lang="ru-RU" sz="1400" i="1">
                        <a:latin typeface="Cambria Math" panose="02040503050406030204" pitchFamily="18" charset="0"/>
                        <a:ea typeface="Calibri" panose="020F0502020204030204" pitchFamily="34"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3</m:t>
                        </m:r>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𝜔</m:t>
                            </m:r>
                          </m:e>
                          <m:sub>
                            <m:r>
                              <a:rPr lang="en-US" sz="1400" i="1">
                                <a:latin typeface="Cambria Math" panose="02040503050406030204" pitchFamily="18" charset="0"/>
                                <a:ea typeface="Calibri" panose="020F0502020204030204" pitchFamily="34" charset="0"/>
                                <a:cs typeface="Times New Roman" panose="02020603050405020304" pitchFamily="18" charset="0"/>
                              </a:rPr>
                              <m:t>𝑠</m:t>
                            </m:r>
                          </m:sub>
                        </m:sSub>
                        <m:sSub>
                          <m:sSubPr>
                            <m:ctrlP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𝑋</m:t>
                            </m:r>
                          </m:e>
                          <m:sub>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𝐾</m:t>
                            </m:r>
                          </m:sub>
                        </m:sSub>
                      </m:den>
                    </m:f>
                    <m:r>
                      <a:rPr lang="en-US"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3</m:t>
                            </m:r>
                            <m:r>
                              <a:rPr lang="ru-RU"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en-US" sz="1400" i="1">
                            <a:latin typeface="Cambria Math" panose="02040503050406030204" pitchFamily="18" charset="0"/>
                            <a:ea typeface="Calibri" panose="020F0502020204030204" pitchFamily="34" charset="0"/>
                            <a:cs typeface="Times New Roman" panose="02020603050405020304" pitchFamily="18" charset="0"/>
                          </a:rPr>
                          <m:t>)(</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𝐿</m:t>
                            </m:r>
                          </m:e>
                          <m:sub>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𝐾</m:t>
                            </m:r>
                          </m:sub>
                        </m:sSub>
                        <m:r>
                          <a:rPr lang="en-US" sz="1400" i="1">
                            <a:latin typeface="Cambria Math" panose="02040503050406030204" pitchFamily="18" charset="0"/>
                            <a:ea typeface="Calibri" panose="020F0502020204030204" pitchFamily="34" charset="0"/>
                            <a:cs typeface="Times New Roman" panose="02020603050405020304" pitchFamily="18" charset="0"/>
                          </a:rPr>
                          <m:t>)</m:t>
                        </m:r>
                      </m:den>
                    </m:f>
                    <m:r>
                      <a:rPr lang="en-US" sz="1400" i="1">
                        <a:latin typeface="Cambria Math" panose="02040503050406030204" pitchFamily="18" charset="0"/>
                        <a:ea typeface="Calibri" panose="020F0502020204030204" pitchFamily="34" charset="0"/>
                        <a:cs typeface="Times New Roman" panose="02020603050405020304" pitchFamily="18" charset="0"/>
                      </a:rPr>
                      <m:t>=</m:t>
                    </m:r>
                    <m: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𝐴</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en-US" sz="1400" dirty="0">
                    <a:latin typeface="Calibri" panose="020F0502020204030204" pitchFamily="34" charset="0"/>
                    <a:ea typeface="Calibri" panose="020F0502020204030204" pitchFamily="34" charset="0"/>
                  </a:rPr>
                  <a:t>	(5)</a:t>
                </a:r>
                <a:endParaRPr lang="ru-RU" sz="1400" dirty="0">
                  <a:latin typeface="Calibri" panose="020F0502020204030204" pitchFamily="34" charset="0"/>
                  <a:ea typeface="Calibri" panose="020F0502020204030204" pitchFamily="34" charset="0"/>
                </a:endParaRPr>
              </a:p>
              <a:p>
                <a:pPr indent="449580">
                  <a:lnSpc>
                    <a:spcPct val="115000"/>
                  </a:lnSpc>
                  <a:spcAft>
                    <a:spcPts val="1000"/>
                  </a:spcAft>
                </a:pPr>
                <a:r>
                  <a:rPr lang="en-US" sz="1400" dirty="0">
                    <a:latin typeface="Times New Roman" panose="02020603050405020304" pitchFamily="18" charset="0"/>
                    <a:ea typeface="Calibri" panose="020F0502020204030204" pitchFamily="34" charset="0"/>
                  </a:rPr>
                  <a:t>Where A is a proportionality coefficient independent of voltage and frequency.</a:t>
                </a:r>
                <a:endParaRPr lang="ru-RU" dirty="0"/>
              </a:p>
            </p:txBody>
          </p:sp>
        </mc:Choice>
        <mc:Fallback xmlns="">
          <p:sp>
            <p:nvSpPr>
              <p:cNvPr id="8" name="TextBox 7">
                <a:extLst>
                  <a:ext uri="{FF2B5EF4-FFF2-40B4-BE49-F238E27FC236}">
                    <a16:creationId xmlns:a16="http://schemas.microsoft.com/office/drawing/2014/main" id="{5E46D314-30DF-4FCD-9351-1813539CB4EE}"/>
                  </a:ext>
                </a:extLst>
              </p:cNvPr>
              <p:cNvSpPr txBox="1">
                <a:spLocks noRot="1" noChangeAspect="1" noMove="1" noResize="1" noEditPoints="1" noAdjustHandles="1" noChangeArrowheads="1" noChangeShapeType="1" noTextEdit="1"/>
              </p:cNvSpPr>
              <p:nvPr/>
            </p:nvSpPr>
            <p:spPr>
              <a:xfrm>
                <a:off x="334963" y="1125538"/>
                <a:ext cx="5761037" cy="2274149"/>
              </a:xfrm>
              <a:prstGeom prst="rect">
                <a:avLst/>
              </a:prstGeom>
              <a:blipFill>
                <a:blip r:embed="rId5"/>
                <a:stretch>
                  <a:fillRect l="-317" r="-106" b="-1609"/>
                </a:stretch>
              </a:blipFill>
            </p:spPr>
            <p:txBody>
              <a:bodyPr/>
              <a:lstStyle/>
              <a:p>
                <a:r>
                  <a:rPr lang="ru-RU">
                    <a:noFill/>
                  </a:rPr>
                  <a:t> </a:t>
                </a:r>
              </a:p>
            </p:txBody>
          </p:sp>
        </mc:Fallback>
      </mc:AlternateContent>
    </p:spTree>
    <p:extLst>
      <p:ext uri="{BB962C8B-B14F-4D97-AF65-F5344CB8AC3E}">
        <p14:creationId xmlns:p14="http://schemas.microsoft.com/office/powerpoint/2010/main" val="3066436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76679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A0D13482-7EA4-4A80-B967-0900CD99DCC5}"/>
              </a:ext>
            </a:extLst>
          </p:cNvPr>
          <p:cNvPicPr>
            <a:picLocks noChangeAspect="1"/>
          </p:cNvPicPr>
          <p:nvPr/>
        </p:nvPicPr>
        <p:blipFill>
          <a:blip r:embed="rId6"/>
          <a:stretch>
            <a:fillRect/>
          </a:stretch>
        </p:blipFill>
        <p:spPr>
          <a:xfrm>
            <a:off x="1524000" y="1087886"/>
            <a:ext cx="4335854" cy="3081337"/>
          </a:xfrm>
          <a:prstGeom prst="rect">
            <a:avLst/>
          </a:prstGeom>
        </p:spPr>
      </p:pic>
      <p:grpSp>
        <p:nvGrpSpPr>
          <p:cNvPr id="15" name="Группа 14">
            <a:extLst>
              <a:ext uri="{FF2B5EF4-FFF2-40B4-BE49-F238E27FC236}">
                <a16:creationId xmlns:a16="http://schemas.microsoft.com/office/drawing/2014/main" id="{C42F73DC-4428-4F08-9ADC-359C64809B9B}"/>
              </a:ext>
            </a:extLst>
          </p:cNvPr>
          <p:cNvGrpSpPr/>
          <p:nvPr/>
        </p:nvGrpSpPr>
        <p:grpSpPr>
          <a:xfrm>
            <a:off x="1877740" y="4179344"/>
            <a:ext cx="2207290" cy="2372363"/>
            <a:chOff x="886066" y="4068707"/>
            <a:chExt cx="2207290" cy="2372363"/>
          </a:xfrm>
        </p:grpSpPr>
        <p:pic>
          <p:nvPicPr>
            <p:cNvPr id="17" name="Рисунок 16">
              <a:extLst>
                <a:ext uri="{FF2B5EF4-FFF2-40B4-BE49-F238E27FC236}">
                  <a16:creationId xmlns:a16="http://schemas.microsoft.com/office/drawing/2014/main" id="{75C15D57-9275-4BC6-B4F0-D6AA66C4145F}"/>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a:off x="1427162" y="4068707"/>
              <a:ext cx="1666194" cy="2372363"/>
            </a:xfrm>
            <a:prstGeom prst="rect">
              <a:avLst/>
            </a:prstGeom>
          </p:spPr>
        </p:pic>
        <p:sp>
          <p:nvSpPr>
            <p:cNvPr id="18" name="TextBox 17">
              <a:extLst>
                <a:ext uri="{FF2B5EF4-FFF2-40B4-BE49-F238E27FC236}">
                  <a16:creationId xmlns:a16="http://schemas.microsoft.com/office/drawing/2014/main" id="{B377B143-833D-4AD6-98AB-C4963131B957}"/>
                </a:ext>
              </a:extLst>
            </p:cNvPr>
            <p:cNvSpPr txBox="1"/>
            <p:nvPr/>
          </p:nvSpPr>
          <p:spPr>
            <a:xfrm>
              <a:off x="2319704" y="4445517"/>
              <a:ext cx="309700" cy="369332"/>
            </a:xfrm>
            <a:prstGeom prst="rect">
              <a:avLst/>
            </a:prstGeom>
            <a:noFill/>
          </p:spPr>
          <p:txBody>
            <a:bodyPr wrap="none" rtlCol="0">
              <a:spAutoFit/>
            </a:bodyPr>
            <a:lstStyle/>
            <a:p>
              <a:r>
                <a:rPr lang="en-US"/>
                <a:t>C</a:t>
              </a:r>
              <a:endParaRPr lang="ru-RU"/>
            </a:p>
          </p:txBody>
        </p:sp>
        <p:sp>
          <p:nvSpPr>
            <p:cNvPr id="19" name="TextBox 18">
              <a:extLst>
                <a:ext uri="{FF2B5EF4-FFF2-40B4-BE49-F238E27FC236}">
                  <a16:creationId xmlns:a16="http://schemas.microsoft.com/office/drawing/2014/main" id="{0FF777D5-6612-4862-A15A-B5BA12B161BE}"/>
                </a:ext>
              </a:extLst>
            </p:cNvPr>
            <p:cNvSpPr txBox="1"/>
            <p:nvPr/>
          </p:nvSpPr>
          <p:spPr>
            <a:xfrm>
              <a:off x="1714575" y="4445517"/>
              <a:ext cx="317716" cy="369332"/>
            </a:xfrm>
            <a:prstGeom prst="rect">
              <a:avLst/>
            </a:prstGeom>
            <a:noFill/>
          </p:spPr>
          <p:txBody>
            <a:bodyPr wrap="none" rtlCol="0">
              <a:spAutoFit/>
            </a:bodyPr>
            <a:lstStyle/>
            <a:p>
              <a:r>
                <a:rPr lang="en-US"/>
                <a:t>A</a:t>
              </a:r>
              <a:endParaRPr lang="ru-RU"/>
            </a:p>
          </p:txBody>
        </p:sp>
        <p:sp>
          <p:nvSpPr>
            <p:cNvPr id="20" name="TextBox 19">
              <a:extLst>
                <a:ext uri="{FF2B5EF4-FFF2-40B4-BE49-F238E27FC236}">
                  <a16:creationId xmlns:a16="http://schemas.microsoft.com/office/drawing/2014/main" id="{969182FA-9DDD-4C8D-A25C-41E762FC793C}"/>
                </a:ext>
              </a:extLst>
            </p:cNvPr>
            <p:cNvSpPr txBox="1"/>
            <p:nvPr/>
          </p:nvSpPr>
          <p:spPr>
            <a:xfrm>
              <a:off x="2419518" y="5443293"/>
              <a:ext cx="308098" cy="369332"/>
            </a:xfrm>
            <a:prstGeom prst="rect">
              <a:avLst/>
            </a:prstGeom>
            <a:noFill/>
          </p:spPr>
          <p:txBody>
            <a:bodyPr wrap="none" rtlCol="0">
              <a:spAutoFit/>
            </a:bodyPr>
            <a:lstStyle/>
            <a:p>
              <a:r>
                <a:rPr lang="en-US"/>
                <a:t>B</a:t>
              </a:r>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BDA980-2ADB-4A2A-931F-BF0235B1E992}"/>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5CBDA980-2ADB-4A2A-931F-BF0235B1E992}"/>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D653030-89BD-440F-8EB7-66C4DB1D6A71}"/>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2" name="TextBox 21">
                  <a:extLst>
                    <a:ext uri="{FF2B5EF4-FFF2-40B4-BE49-F238E27FC236}">
                      <a16:creationId xmlns:a16="http://schemas.microsoft.com/office/drawing/2014/main" id="{AD653030-89BD-440F-8EB7-66C4DB1D6A71}"/>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28736"/>
                  </a:stretch>
                </a:blipFill>
              </p:spPr>
              <p:txBody>
                <a:bodyPr/>
                <a:lstStyle/>
                <a:p>
                  <a:r>
                    <a:rPr lang="en-US">
                      <a:noFill/>
                    </a:rPr>
                    <a:t> </a:t>
                  </a:r>
                </a:p>
              </p:txBody>
            </p:sp>
          </mc:Fallback>
        </mc:AlternateContent>
        <p:cxnSp>
          <p:nvCxnSpPr>
            <p:cNvPr id="23" name="Прямая со стрелкой 22">
              <a:extLst>
                <a:ext uri="{FF2B5EF4-FFF2-40B4-BE49-F238E27FC236}">
                  <a16:creationId xmlns:a16="http://schemas.microsoft.com/office/drawing/2014/main" id="{48D40F92-44A9-4354-BFC4-708A9C019843}"/>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69CC914A-15CB-4C86-B093-1F14A59C9D68}"/>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0E5B62-C7A5-4030-86CA-FB4A43A4A330}"/>
                    </a:ext>
                  </a:extLst>
                </p:cNvPr>
                <p:cNvSpPr txBox="1"/>
                <p:nvPr/>
              </p:nvSpPr>
              <p:spPr>
                <a:xfrm>
                  <a:off x="2018190" y="4858663"/>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5" name="TextBox 24">
                  <a:extLst>
                    <a:ext uri="{FF2B5EF4-FFF2-40B4-BE49-F238E27FC236}">
                      <a16:creationId xmlns:a16="http://schemas.microsoft.com/office/drawing/2014/main" id="{2B0E5B62-C7A5-4030-86CA-FB4A43A4A330}"/>
                    </a:ext>
                  </a:extLst>
                </p:cNvPr>
                <p:cNvSpPr txBox="1">
                  <a:spLocks noRot="1" noChangeAspect="1" noMove="1" noResize="1" noEditPoints="1" noAdjustHandles="1" noChangeArrowheads="1" noChangeShapeType="1" noTextEdit="1"/>
                </p:cNvSpPr>
                <p:nvPr/>
              </p:nvSpPr>
              <p:spPr>
                <a:xfrm>
                  <a:off x="2018190" y="4858663"/>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51C95008-AEEC-4DC3-B3BF-161752083BA8}"/>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106550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7858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8" name="Рисунок 7">
            <a:extLst>
              <a:ext uri="{FF2B5EF4-FFF2-40B4-BE49-F238E27FC236}">
                <a16:creationId xmlns:a16="http://schemas.microsoft.com/office/drawing/2014/main" id="{23A07CFD-45D8-4618-BD0D-11923FFF73C3}"/>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26" name="Группа 25">
            <a:extLst>
              <a:ext uri="{FF2B5EF4-FFF2-40B4-BE49-F238E27FC236}">
                <a16:creationId xmlns:a16="http://schemas.microsoft.com/office/drawing/2014/main" id="{166BD411-4693-4B93-941A-C5DAA349D00C}"/>
              </a:ext>
            </a:extLst>
          </p:cNvPr>
          <p:cNvGrpSpPr/>
          <p:nvPr/>
        </p:nvGrpSpPr>
        <p:grpSpPr>
          <a:xfrm>
            <a:off x="1932273" y="4206238"/>
            <a:ext cx="2495499" cy="2508735"/>
            <a:chOff x="597857" y="4068707"/>
            <a:chExt cx="2495499" cy="2508735"/>
          </a:xfrm>
        </p:grpSpPr>
        <p:pic>
          <p:nvPicPr>
            <p:cNvPr id="27" name="Рисунок 26">
              <a:extLst>
                <a:ext uri="{FF2B5EF4-FFF2-40B4-BE49-F238E27FC236}">
                  <a16:creationId xmlns:a16="http://schemas.microsoft.com/office/drawing/2014/main" id="{8A8F3B67-62E1-45BF-B2F5-55BCF1D46D71}"/>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28" name="TextBox 27">
              <a:extLst>
                <a:ext uri="{FF2B5EF4-FFF2-40B4-BE49-F238E27FC236}">
                  <a16:creationId xmlns:a16="http://schemas.microsoft.com/office/drawing/2014/main" id="{944DE639-4573-4AEF-BF5B-C4EB5FD829FF}"/>
                </a:ext>
              </a:extLst>
            </p:cNvPr>
            <p:cNvSpPr txBox="1"/>
            <p:nvPr/>
          </p:nvSpPr>
          <p:spPr>
            <a:xfrm>
              <a:off x="2471600" y="4814849"/>
              <a:ext cx="317716" cy="369332"/>
            </a:xfrm>
            <a:prstGeom prst="rect">
              <a:avLst/>
            </a:prstGeom>
            <a:noFill/>
          </p:spPr>
          <p:txBody>
            <a:bodyPr wrap="none" rtlCol="0">
              <a:spAutoFit/>
            </a:bodyPr>
            <a:lstStyle/>
            <a:p>
              <a:r>
                <a:rPr lang="en-US"/>
                <a:t>C</a:t>
              </a:r>
              <a:endParaRPr lang="ru-RU"/>
            </a:p>
          </p:txBody>
        </p:sp>
        <p:sp>
          <p:nvSpPr>
            <p:cNvPr id="29" name="TextBox 28">
              <a:extLst>
                <a:ext uri="{FF2B5EF4-FFF2-40B4-BE49-F238E27FC236}">
                  <a16:creationId xmlns:a16="http://schemas.microsoft.com/office/drawing/2014/main" id="{AF0FC721-036E-4956-99F0-B919996BBFCD}"/>
                </a:ext>
              </a:extLst>
            </p:cNvPr>
            <p:cNvSpPr txBox="1"/>
            <p:nvPr/>
          </p:nvSpPr>
          <p:spPr>
            <a:xfrm>
              <a:off x="1829128" y="5137323"/>
              <a:ext cx="317716" cy="369332"/>
            </a:xfrm>
            <a:prstGeom prst="rect">
              <a:avLst/>
            </a:prstGeom>
            <a:noFill/>
          </p:spPr>
          <p:txBody>
            <a:bodyPr wrap="none" rtlCol="0">
              <a:spAutoFit/>
            </a:bodyPr>
            <a:lstStyle/>
            <a:p>
              <a:r>
                <a:rPr lang="en-US"/>
                <a:t>A</a:t>
              </a:r>
              <a:endParaRPr lang="ru-RU"/>
            </a:p>
          </p:txBody>
        </p:sp>
        <p:sp>
          <p:nvSpPr>
            <p:cNvPr id="30" name="TextBox 29">
              <a:extLst>
                <a:ext uri="{FF2B5EF4-FFF2-40B4-BE49-F238E27FC236}">
                  <a16:creationId xmlns:a16="http://schemas.microsoft.com/office/drawing/2014/main" id="{24B498F9-E947-49AA-B2FF-50EF40C77A5A}"/>
                </a:ext>
              </a:extLst>
            </p:cNvPr>
            <p:cNvSpPr txBox="1"/>
            <p:nvPr/>
          </p:nvSpPr>
          <p:spPr>
            <a:xfrm>
              <a:off x="2473202" y="5836607"/>
              <a:ext cx="308098" cy="369332"/>
            </a:xfrm>
            <a:prstGeom prst="rect">
              <a:avLst/>
            </a:prstGeom>
            <a:noFill/>
          </p:spPr>
          <p:txBody>
            <a:bodyPr wrap="none" rtlCol="0">
              <a:spAutoFit/>
            </a:bodyPr>
            <a:lstStyle/>
            <a:p>
              <a:r>
                <a:rPr lang="en-US"/>
                <a:t>B</a:t>
              </a:r>
              <a:endParaRPr lang="ru-RU"/>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29BCAC0-B8F5-4636-A06A-915CCC0ED128}"/>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31" name="TextBox 30">
                  <a:extLst>
                    <a:ext uri="{FF2B5EF4-FFF2-40B4-BE49-F238E27FC236}">
                      <a16:creationId xmlns:a16="http://schemas.microsoft.com/office/drawing/2014/main" id="{429BCAC0-B8F5-4636-A06A-915CCC0ED128}"/>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0BE62F4-2315-4887-AB2F-DDFAC15264BC}"/>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32" name="TextBox 31">
                  <a:extLst>
                    <a:ext uri="{FF2B5EF4-FFF2-40B4-BE49-F238E27FC236}">
                      <a16:creationId xmlns:a16="http://schemas.microsoft.com/office/drawing/2014/main" id="{80BE62F4-2315-4887-AB2F-DDFAC15264BC}"/>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3448"/>
                  </a:stretch>
                </a:blipFill>
              </p:spPr>
              <p:txBody>
                <a:bodyPr/>
                <a:lstStyle/>
                <a:p>
                  <a:r>
                    <a:rPr lang="en-US">
                      <a:noFill/>
                    </a:rPr>
                    <a:t> </a:t>
                  </a:r>
                </a:p>
              </p:txBody>
            </p:sp>
          </mc:Fallback>
        </mc:AlternateContent>
        <p:cxnSp>
          <p:nvCxnSpPr>
            <p:cNvPr id="33" name="Прямая со стрелкой 32">
              <a:extLst>
                <a:ext uri="{FF2B5EF4-FFF2-40B4-BE49-F238E27FC236}">
                  <a16:creationId xmlns:a16="http://schemas.microsoft.com/office/drawing/2014/main" id="{0AAF299C-B647-40C2-8DD8-A59A0A85608D}"/>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B08A227A-C467-4E12-AE91-266D12CC07E4}"/>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80B74C1-9063-4EA0-807D-39D4A0B42AD9}"/>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35" name="TextBox 34">
                  <a:extLst>
                    <a:ext uri="{FF2B5EF4-FFF2-40B4-BE49-F238E27FC236}">
                      <a16:creationId xmlns:a16="http://schemas.microsoft.com/office/drawing/2014/main" id="{780B74C1-9063-4EA0-807D-39D4A0B42AD9}"/>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53AB62A5-88A3-45CF-92D1-173AB5413E35}"/>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1580204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80489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903F580C-CB9E-422B-8997-1DEBBAF61195}"/>
              </a:ext>
            </a:extLst>
          </p:cNvPr>
          <p:cNvPicPr>
            <a:picLocks noChangeAspect="1"/>
          </p:cNvPicPr>
          <p:nvPr/>
        </p:nvPicPr>
        <p:blipFill>
          <a:blip r:embed="rId6"/>
          <a:stretch>
            <a:fillRect/>
          </a:stretch>
        </p:blipFill>
        <p:spPr>
          <a:xfrm>
            <a:off x="1524000" y="1110878"/>
            <a:ext cx="4335854" cy="3081337"/>
          </a:xfrm>
          <a:prstGeom prst="rect">
            <a:avLst/>
          </a:prstGeom>
        </p:spPr>
      </p:pic>
      <p:grpSp>
        <p:nvGrpSpPr>
          <p:cNvPr id="13" name="Группа 12">
            <a:extLst>
              <a:ext uri="{FF2B5EF4-FFF2-40B4-BE49-F238E27FC236}">
                <a16:creationId xmlns:a16="http://schemas.microsoft.com/office/drawing/2014/main" id="{57FEC923-857E-45A6-8697-5083E1A19087}"/>
              </a:ext>
            </a:extLst>
          </p:cNvPr>
          <p:cNvGrpSpPr/>
          <p:nvPr/>
        </p:nvGrpSpPr>
        <p:grpSpPr>
          <a:xfrm>
            <a:off x="1753995" y="4106541"/>
            <a:ext cx="2366549" cy="2372363"/>
            <a:chOff x="886066" y="3969010"/>
            <a:chExt cx="2366549" cy="2372363"/>
          </a:xfrm>
        </p:grpSpPr>
        <p:pic>
          <p:nvPicPr>
            <p:cNvPr id="15" name="Рисунок 14">
              <a:extLst>
                <a:ext uri="{FF2B5EF4-FFF2-40B4-BE49-F238E27FC236}">
                  <a16:creationId xmlns:a16="http://schemas.microsoft.com/office/drawing/2014/main" id="{C16BFE88-9973-478E-A94F-1D2D9C003F25}"/>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rot="10800000">
              <a:off x="1586421" y="3969010"/>
              <a:ext cx="1666194" cy="2372363"/>
            </a:xfrm>
            <a:prstGeom prst="rect">
              <a:avLst/>
            </a:prstGeom>
          </p:spPr>
        </p:pic>
        <p:sp>
          <p:nvSpPr>
            <p:cNvPr id="17" name="TextBox 16">
              <a:extLst>
                <a:ext uri="{FF2B5EF4-FFF2-40B4-BE49-F238E27FC236}">
                  <a16:creationId xmlns:a16="http://schemas.microsoft.com/office/drawing/2014/main" id="{DD58B867-5183-4F19-A433-E33D66E96B3E}"/>
                </a:ext>
              </a:extLst>
            </p:cNvPr>
            <p:cNvSpPr txBox="1"/>
            <p:nvPr/>
          </p:nvSpPr>
          <p:spPr>
            <a:xfrm>
              <a:off x="2018190" y="5532067"/>
              <a:ext cx="317716" cy="369332"/>
            </a:xfrm>
            <a:prstGeom prst="rect">
              <a:avLst/>
            </a:prstGeom>
            <a:noFill/>
          </p:spPr>
          <p:txBody>
            <a:bodyPr wrap="none" rtlCol="0">
              <a:spAutoFit/>
            </a:bodyPr>
            <a:lstStyle/>
            <a:p>
              <a:r>
                <a:rPr lang="en-US"/>
                <a:t>A</a:t>
              </a:r>
              <a:endParaRPr lang="ru-RU"/>
            </a:p>
          </p:txBody>
        </p:sp>
        <p:sp>
          <p:nvSpPr>
            <p:cNvPr id="18" name="TextBox 17">
              <a:extLst>
                <a:ext uri="{FF2B5EF4-FFF2-40B4-BE49-F238E27FC236}">
                  <a16:creationId xmlns:a16="http://schemas.microsoft.com/office/drawing/2014/main" id="{C5DCDFA7-2824-4D31-8484-53CAC3916294}"/>
                </a:ext>
              </a:extLst>
            </p:cNvPr>
            <p:cNvSpPr txBox="1"/>
            <p:nvPr/>
          </p:nvSpPr>
          <p:spPr>
            <a:xfrm>
              <a:off x="2364473" y="4557086"/>
              <a:ext cx="317716" cy="369332"/>
            </a:xfrm>
            <a:prstGeom prst="rect">
              <a:avLst/>
            </a:prstGeom>
            <a:noFill/>
          </p:spPr>
          <p:txBody>
            <a:bodyPr wrap="none" rtlCol="0">
              <a:spAutoFit/>
            </a:bodyPr>
            <a:lstStyle/>
            <a:p>
              <a:r>
                <a:rPr lang="en-US"/>
                <a:t>C</a:t>
              </a:r>
              <a:endParaRPr lang="ru-RU"/>
            </a:p>
          </p:txBody>
        </p:sp>
        <p:sp>
          <p:nvSpPr>
            <p:cNvPr id="19" name="TextBox 18">
              <a:extLst>
                <a:ext uri="{FF2B5EF4-FFF2-40B4-BE49-F238E27FC236}">
                  <a16:creationId xmlns:a16="http://schemas.microsoft.com/office/drawing/2014/main" id="{9DC6FB63-3FD1-40EE-966E-1B45FC8A7B45}"/>
                </a:ext>
              </a:extLst>
            </p:cNvPr>
            <p:cNvSpPr txBox="1"/>
            <p:nvPr/>
          </p:nvSpPr>
          <p:spPr>
            <a:xfrm>
              <a:off x="2616790" y="5532067"/>
              <a:ext cx="308098" cy="369332"/>
            </a:xfrm>
            <a:prstGeom prst="rect">
              <a:avLst/>
            </a:prstGeom>
            <a:noFill/>
          </p:spPr>
          <p:txBody>
            <a:bodyPr wrap="none" rtlCol="0">
              <a:spAutoFit/>
            </a:bodyPr>
            <a:lstStyle/>
            <a:p>
              <a:r>
                <a:rPr lang="en-US"/>
                <a:t>B</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DBE6042-36C2-4783-A084-BB3F7E6220CB}"/>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EDBE6042-36C2-4783-A084-BB3F7E6220CB}"/>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C0D41D-5D5F-41DF-94D1-997206D2A6DF}"/>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DEC0D41D-5D5F-41DF-94D1-997206D2A6DF}"/>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4651"/>
                  </a:stretch>
                </a:blipFill>
              </p:spPr>
              <p:txBody>
                <a:bodyPr/>
                <a:lstStyle/>
                <a:p>
                  <a:r>
                    <a:rPr lang="en-US">
                      <a:noFill/>
                    </a:rPr>
                    <a:t> </a:t>
                  </a:r>
                </a:p>
              </p:txBody>
            </p:sp>
          </mc:Fallback>
        </mc:AlternateContent>
        <p:cxnSp>
          <p:nvCxnSpPr>
            <p:cNvPr id="22" name="Прямая со стрелкой 21">
              <a:extLst>
                <a:ext uri="{FF2B5EF4-FFF2-40B4-BE49-F238E27FC236}">
                  <a16:creationId xmlns:a16="http://schemas.microsoft.com/office/drawing/2014/main" id="{9D8D7F17-DB5E-4D55-849C-E8BF05288E51}"/>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31957A31-8443-443B-9EE2-FD630A9C762E}"/>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9306883-DAA4-4393-89A1-0366608C69DC}"/>
                    </a:ext>
                  </a:extLst>
                </p:cNvPr>
                <p:cNvSpPr txBox="1"/>
                <p:nvPr/>
              </p:nvSpPr>
              <p:spPr>
                <a:xfrm>
                  <a:off x="2004013" y="4926418"/>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4" name="TextBox 23">
                  <a:extLst>
                    <a:ext uri="{FF2B5EF4-FFF2-40B4-BE49-F238E27FC236}">
                      <a16:creationId xmlns:a16="http://schemas.microsoft.com/office/drawing/2014/main" id="{79306883-DAA4-4393-89A1-0366608C69DC}"/>
                    </a:ext>
                  </a:extLst>
                </p:cNvPr>
                <p:cNvSpPr txBox="1">
                  <a:spLocks noRot="1" noChangeAspect="1" noMove="1" noResize="1" noEditPoints="1" noAdjustHandles="1" noChangeArrowheads="1" noChangeShapeType="1" noTextEdit="1"/>
                </p:cNvSpPr>
                <p:nvPr/>
              </p:nvSpPr>
              <p:spPr>
                <a:xfrm>
                  <a:off x="2004013" y="4926418"/>
                  <a:ext cx="528638" cy="369332"/>
                </a:xfrm>
                <a:prstGeom prst="rect">
                  <a:avLst/>
                </a:prstGeom>
                <a:blipFill>
                  <a:blip r:embed="rId10"/>
                  <a:stretch>
                    <a:fillRect/>
                  </a:stretch>
                </a:blipFill>
              </p:spPr>
              <p:txBody>
                <a:bodyPr/>
                <a:lstStyle/>
                <a:p>
                  <a:r>
                    <a:rPr lang="en-US">
                      <a:noFill/>
                    </a:rPr>
                    <a:t> </a:t>
                  </a:r>
                </a:p>
              </p:txBody>
            </p:sp>
          </mc:Fallback>
        </mc:AlternateContent>
      </p:grpSp>
      <p:sp>
        <p:nvSpPr>
          <p:cNvPr id="4" name="Заголовок 3">
            <a:extLst>
              <a:ext uri="{FF2B5EF4-FFF2-40B4-BE49-F238E27FC236}">
                <a16:creationId xmlns:a16="http://schemas.microsoft.com/office/drawing/2014/main" id="{6C6EB605-00A3-4D56-B7ED-CFE1BA651A54}"/>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2132916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8239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FBDAE579-6AE9-4004-9766-C28349CC5716}"/>
              </a:ext>
            </a:extLst>
          </p:cNvPr>
          <p:cNvPicPr>
            <a:picLocks noChangeAspect="1"/>
          </p:cNvPicPr>
          <p:nvPr/>
        </p:nvPicPr>
        <p:blipFill>
          <a:blip r:embed="rId6"/>
          <a:stretch>
            <a:fillRect/>
          </a:stretch>
        </p:blipFill>
        <p:spPr>
          <a:xfrm>
            <a:off x="1524000" y="1081087"/>
            <a:ext cx="4335854" cy="3081337"/>
          </a:xfrm>
          <a:prstGeom prst="rect">
            <a:avLst/>
          </a:prstGeom>
        </p:spPr>
      </p:pic>
      <p:grpSp>
        <p:nvGrpSpPr>
          <p:cNvPr id="13" name="Группа 12">
            <a:extLst>
              <a:ext uri="{FF2B5EF4-FFF2-40B4-BE49-F238E27FC236}">
                <a16:creationId xmlns:a16="http://schemas.microsoft.com/office/drawing/2014/main" id="{3A35CC28-FE72-44CF-BFCC-065E94E9945B}"/>
              </a:ext>
            </a:extLst>
          </p:cNvPr>
          <p:cNvGrpSpPr/>
          <p:nvPr/>
        </p:nvGrpSpPr>
        <p:grpSpPr>
          <a:xfrm>
            <a:off x="1932273" y="4206238"/>
            <a:ext cx="2495499" cy="2508735"/>
            <a:chOff x="597857" y="4068707"/>
            <a:chExt cx="2495499" cy="2508735"/>
          </a:xfrm>
        </p:grpSpPr>
        <p:pic>
          <p:nvPicPr>
            <p:cNvPr id="15" name="Рисунок 14">
              <a:extLst>
                <a:ext uri="{FF2B5EF4-FFF2-40B4-BE49-F238E27FC236}">
                  <a16:creationId xmlns:a16="http://schemas.microsoft.com/office/drawing/2014/main" id="{6D71A967-BF4A-4688-9856-0EE53BC1E42A}"/>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17" name="TextBox 16">
              <a:extLst>
                <a:ext uri="{FF2B5EF4-FFF2-40B4-BE49-F238E27FC236}">
                  <a16:creationId xmlns:a16="http://schemas.microsoft.com/office/drawing/2014/main" id="{B4F6CA83-F5F6-478D-8BBD-3A977255A9D6}"/>
                </a:ext>
              </a:extLst>
            </p:cNvPr>
            <p:cNvSpPr txBox="1"/>
            <p:nvPr/>
          </p:nvSpPr>
          <p:spPr>
            <a:xfrm>
              <a:off x="2471600" y="4814849"/>
              <a:ext cx="317716" cy="369332"/>
            </a:xfrm>
            <a:prstGeom prst="rect">
              <a:avLst/>
            </a:prstGeom>
            <a:noFill/>
          </p:spPr>
          <p:txBody>
            <a:bodyPr wrap="none" rtlCol="0">
              <a:spAutoFit/>
            </a:bodyPr>
            <a:lstStyle/>
            <a:p>
              <a:r>
                <a:rPr lang="en-US"/>
                <a:t>C</a:t>
              </a:r>
              <a:endParaRPr lang="ru-RU"/>
            </a:p>
          </p:txBody>
        </p:sp>
        <p:sp>
          <p:nvSpPr>
            <p:cNvPr id="18" name="TextBox 17">
              <a:extLst>
                <a:ext uri="{FF2B5EF4-FFF2-40B4-BE49-F238E27FC236}">
                  <a16:creationId xmlns:a16="http://schemas.microsoft.com/office/drawing/2014/main" id="{48A88189-1850-40CA-9BB3-16CB286538AA}"/>
                </a:ext>
              </a:extLst>
            </p:cNvPr>
            <p:cNvSpPr txBox="1"/>
            <p:nvPr/>
          </p:nvSpPr>
          <p:spPr>
            <a:xfrm>
              <a:off x="1829128" y="5137323"/>
              <a:ext cx="309700" cy="369332"/>
            </a:xfrm>
            <a:prstGeom prst="rect">
              <a:avLst/>
            </a:prstGeom>
            <a:noFill/>
          </p:spPr>
          <p:txBody>
            <a:bodyPr wrap="none" rtlCol="0">
              <a:spAutoFit/>
            </a:bodyPr>
            <a:lstStyle/>
            <a:p>
              <a:r>
                <a:rPr lang="en-US"/>
                <a:t>B</a:t>
              </a:r>
              <a:endParaRPr lang="ru-RU"/>
            </a:p>
          </p:txBody>
        </p:sp>
        <p:sp>
          <p:nvSpPr>
            <p:cNvPr id="19" name="TextBox 18">
              <a:extLst>
                <a:ext uri="{FF2B5EF4-FFF2-40B4-BE49-F238E27FC236}">
                  <a16:creationId xmlns:a16="http://schemas.microsoft.com/office/drawing/2014/main" id="{80869632-1C56-4A6B-BB3F-70E9D1D593D1}"/>
                </a:ext>
              </a:extLst>
            </p:cNvPr>
            <p:cNvSpPr txBox="1"/>
            <p:nvPr/>
          </p:nvSpPr>
          <p:spPr>
            <a:xfrm>
              <a:off x="2473202" y="5836607"/>
              <a:ext cx="317716" cy="369332"/>
            </a:xfrm>
            <a:prstGeom prst="rect">
              <a:avLst/>
            </a:prstGeom>
            <a:noFill/>
          </p:spPr>
          <p:txBody>
            <a:bodyPr wrap="none" rtlCol="0">
              <a:spAutoFit/>
            </a:bodyPr>
            <a:lstStyle/>
            <a:p>
              <a:r>
                <a:rPr lang="en-US"/>
                <a:t>A</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7D00F20-AE3F-44EC-B369-D6E528311751}"/>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47D00F20-AE3F-44EC-B369-D6E528311751}"/>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39EA68-592C-45E2-8E94-2D487D6CE192}"/>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AD39EA68-592C-45E2-8E94-2D487D6CE192}"/>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3448"/>
                  </a:stretch>
                </a:blipFill>
              </p:spPr>
              <p:txBody>
                <a:bodyPr/>
                <a:lstStyle/>
                <a:p>
                  <a:r>
                    <a:rPr lang="en-US">
                      <a:noFill/>
                    </a:rPr>
                    <a:t> </a:t>
                  </a:r>
                </a:p>
              </p:txBody>
            </p:sp>
          </mc:Fallback>
        </mc:AlternateContent>
        <p:cxnSp>
          <p:nvCxnSpPr>
            <p:cNvPr id="22" name="Прямая со стрелкой 21">
              <a:extLst>
                <a:ext uri="{FF2B5EF4-FFF2-40B4-BE49-F238E27FC236}">
                  <a16:creationId xmlns:a16="http://schemas.microsoft.com/office/drawing/2014/main" id="{13EF0C7A-17B9-4A93-ACF7-748396E0A27D}"/>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3F3AFE63-497E-4146-8CA5-EB2A515BC380}"/>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7418876-A636-48F3-990F-6E228DAF24B6}"/>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4" name="TextBox 23">
                  <a:extLst>
                    <a:ext uri="{FF2B5EF4-FFF2-40B4-BE49-F238E27FC236}">
                      <a16:creationId xmlns:a16="http://schemas.microsoft.com/office/drawing/2014/main" id="{77418876-A636-48F3-990F-6E228DAF24B6}"/>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2C6779A2-DE39-4FE3-825E-146A6D102F87}"/>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2639681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84299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6E136618-1DE5-4053-9B86-6D13ABB3F6BD}"/>
              </a:ext>
            </a:extLst>
          </p:cNvPr>
          <p:cNvPicPr>
            <a:picLocks noChangeAspect="1"/>
          </p:cNvPicPr>
          <p:nvPr/>
        </p:nvPicPr>
        <p:blipFill>
          <a:blip r:embed="rId6"/>
          <a:stretch>
            <a:fillRect/>
          </a:stretch>
        </p:blipFill>
        <p:spPr>
          <a:xfrm>
            <a:off x="1526872" y="1087885"/>
            <a:ext cx="4332983" cy="3079296"/>
          </a:xfrm>
          <a:prstGeom prst="rect">
            <a:avLst/>
          </a:prstGeom>
        </p:spPr>
      </p:pic>
      <p:grpSp>
        <p:nvGrpSpPr>
          <p:cNvPr id="25" name="Группа 24">
            <a:extLst>
              <a:ext uri="{FF2B5EF4-FFF2-40B4-BE49-F238E27FC236}">
                <a16:creationId xmlns:a16="http://schemas.microsoft.com/office/drawing/2014/main" id="{E4DD6D08-4E35-45E8-AD06-6A5CF657306A}"/>
              </a:ext>
            </a:extLst>
          </p:cNvPr>
          <p:cNvGrpSpPr/>
          <p:nvPr/>
        </p:nvGrpSpPr>
        <p:grpSpPr>
          <a:xfrm>
            <a:off x="1877740" y="4179344"/>
            <a:ext cx="2207290" cy="2372363"/>
            <a:chOff x="886066" y="4068707"/>
            <a:chExt cx="2207290" cy="2372363"/>
          </a:xfrm>
        </p:grpSpPr>
        <p:pic>
          <p:nvPicPr>
            <p:cNvPr id="26" name="Рисунок 25">
              <a:extLst>
                <a:ext uri="{FF2B5EF4-FFF2-40B4-BE49-F238E27FC236}">
                  <a16:creationId xmlns:a16="http://schemas.microsoft.com/office/drawing/2014/main" id="{4EB90161-0EFA-4310-84D4-A3E195CEC9CE}"/>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a:off x="1427162" y="4068707"/>
              <a:ext cx="1666194" cy="2372363"/>
            </a:xfrm>
            <a:prstGeom prst="rect">
              <a:avLst/>
            </a:prstGeom>
          </p:spPr>
        </p:pic>
        <p:sp>
          <p:nvSpPr>
            <p:cNvPr id="27" name="TextBox 26">
              <a:extLst>
                <a:ext uri="{FF2B5EF4-FFF2-40B4-BE49-F238E27FC236}">
                  <a16:creationId xmlns:a16="http://schemas.microsoft.com/office/drawing/2014/main" id="{4BEBDAF4-DF6C-4C6C-9C79-FFC220E3A3D3}"/>
                </a:ext>
              </a:extLst>
            </p:cNvPr>
            <p:cNvSpPr txBox="1"/>
            <p:nvPr/>
          </p:nvSpPr>
          <p:spPr>
            <a:xfrm>
              <a:off x="2319704" y="4445517"/>
              <a:ext cx="309700" cy="369332"/>
            </a:xfrm>
            <a:prstGeom prst="rect">
              <a:avLst/>
            </a:prstGeom>
            <a:noFill/>
          </p:spPr>
          <p:txBody>
            <a:bodyPr wrap="none" rtlCol="0">
              <a:spAutoFit/>
            </a:bodyPr>
            <a:lstStyle/>
            <a:p>
              <a:r>
                <a:rPr lang="en-US"/>
                <a:t>C</a:t>
              </a:r>
              <a:endParaRPr lang="ru-RU"/>
            </a:p>
          </p:txBody>
        </p:sp>
        <p:sp>
          <p:nvSpPr>
            <p:cNvPr id="28" name="TextBox 27">
              <a:extLst>
                <a:ext uri="{FF2B5EF4-FFF2-40B4-BE49-F238E27FC236}">
                  <a16:creationId xmlns:a16="http://schemas.microsoft.com/office/drawing/2014/main" id="{553DEF4F-D52A-4233-A9CF-F8C8FEF1451A}"/>
                </a:ext>
              </a:extLst>
            </p:cNvPr>
            <p:cNvSpPr txBox="1"/>
            <p:nvPr/>
          </p:nvSpPr>
          <p:spPr>
            <a:xfrm>
              <a:off x="1714575" y="4445517"/>
              <a:ext cx="317716" cy="369332"/>
            </a:xfrm>
            <a:prstGeom prst="rect">
              <a:avLst/>
            </a:prstGeom>
            <a:noFill/>
          </p:spPr>
          <p:txBody>
            <a:bodyPr wrap="none" rtlCol="0">
              <a:spAutoFit/>
            </a:bodyPr>
            <a:lstStyle/>
            <a:p>
              <a:r>
                <a:rPr lang="en-US"/>
                <a:t>B</a:t>
              </a:r>
              <a:endParaRPr lang="ru-RU"/>
            </a:p>
          </p:txBody>
        </p:sp>
        <p:sp>
          <p:nvSpPr>
            <p:cNvPr id="29" name="TextBox 28">
              <a:extLst>
                <a:ext uri="{FF2B5EF4-FFF2-40B4-BE49-F238E27FC236}">
                  <a16:creationId xmlns:a16="http://schemas.microsoft.com/office/drawing/2014/main" id="{44790DB0-B546-406D-B0D9-961BF9CFB420}"/>
                </a:ext>
              </a:extLst>
            </p:cNvPr>
            <p:cNvSpPr txBox="1"/>
            <p:nvPr/>
          </p:nvSpPr>
          <p:spPr>
            <a:xfrm>
              <a:off x="2419518" y="5443293"/>
              <a:ext cx="317716" cy="369332"/>
            </a:xfrm>
            <a:prstGeom prst="rect">
              <a:avLst/>
            </a:prstGeom>
            <a:noFill/>
          </p:spPr>
          <p:txBody>
            <a:bodyPr wrap="none" rtlCol="0">
              <a:spAutoFit/>
            </a:bodyPr>
            <a:lstStyle/>
            <a:p>
              <a:r>
                <a:rPr lang="en-US"/>
                <a:t>A</a:t>
              </a:r>
              <a:endParaRPr lang="ru-RU"/>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F9754A5-0943-4092-B1E7-14C50D79EDD5}"/>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30" name="TextBox 29">
                  <a:extLst>
                    <a:ext uri="{FF2B5EF4-FFF2-40B4-BE49-F238E27FC236}">
                      <a16:creationId xmlns:a16="http://schemas.microsoft.com/office/drawing/2014/main" id="{2F9754A5-0943-4092-B1E7-14C50D79EDD5}"/>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8567FCD-A3FF-452F-B5BC-0F67783123FC}"/>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31" name="TextBox 30">
                  <a:extLst>
                    <a:ext uri="{FF2B5EF4-FFF2-40B4-BE49-F238E27FC236}">
                      <a16:creationId xmlns:a16="http://schemas.microsoft.com/office/drawing/2014/main" id="{C8567FCD-A3FF-452F-B5BC-0F67783123FC}"/>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28736"/>
                  </a:stretch>
                </a:blipFill>
              </p:spPr>
              <p:txBody>
                <a:bodyPr/>
                <a:lstStyle/>
                <a:p>
                  <a:r>
                    <a:rPr lang="en-US">
                      <a:noFill/>
                    </a:rPr>
                    <a:t> </a:t>
                  </a:r>
                </a:p>
              </p:txBody>
            </p:sp>
          </mc:Fallback>
        </mc:AlternateContent>
        <p:cxnSp>
          <p:nvCxnSpPr>
            <p:cNvPr id="32" name="Прямая со стрелкой 31">
              <a:extLst>
                <a:ext uri="{FF2B5EF4-FFF2-40B4-BE49-F238E27FC236}">
                  <a16:creationId xmlns:a16="http://schemas.microsoft.com/office/drawing/2014/main" id="{04C12E2F-4B0A-42B9-8722-9A8FCFFB6DD9}"/>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6CF6A0F1-8A66-4059-BEB7-9A4DC8BE555A}"/>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3FB845C-AEEA-4741-AA59-91350C96AE9B}"/>
                    </a:ext>
                  </a:extLst>
                </p:cNvPr>
                <p:cNvSpPr txBox="1"/>
                <p:nvPr/>
              </p:nvSpPr>
              <p:spPr>
                <a:xfrm>
                  <a:off x="2018190" y="4858663"/>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34" name="TextBox 33">
                  <a:extLst>
                    <a:ext uri="{FF2B5EF4-FFF2-40B4-BE49-F238E27FC236}">
                      <a16:creationId xmlns:a16="http://schemas.microsoft.com/office/drawing/2014/main" id="{23FB845C-AEEA-4741-AA59-91350C96AE9B}"/>
                    </a:ext>
                  </a:extLst>
                </p:cNvPr>
                <p:cNvSpPr txBox="1">
                  <a:spLocks noRot="1" noChangeAspect="1" noMove="1" noResize="1" noEditPoints="1" noAdjustHandles="1" noChangeArrowheads="1" noChangeShapeType="1" noTextEdit="1"/>
                </p:cNvSpPr>
                <p:nvPr/>
              </p:nvSpPr>
              <p:spPr>
                <a:xfrm>
                  <a:off x="2018190" y="4858663"/>
                  <a:ext cx="528638" cy="369332"/>
                </a:xfrm>
                <a:prstGeom prst="rect">
                  <a:avLst/>
                </a:prstGeom>
                <a:blipFill>
                  <a:blip r:embed="rId10"/>
                  <a:stretch>
                    <a:fillRect/>
                  </a:stretch>
                </a:blipFill>
              </p:spPr>
              <p:txBody>
                <a:bodyPr/>
                <a:lstStyle/>
                <a:p>
                  <a:r>
                    <a:rPr lang="en-US">
                      <a:noFill/>
                    </a:rPr>
                    <a:t> </a:t>
                  </a:r>
                </a:p>
              </p:txBody>
            </p:sp>
          </mc:Fallback>
        </mc:AlternateContent>
      </p:grpSp>
      <p:sp>
        <p:nvSpPr>
          <p:cNvPr id="4" name="Заголовок 3">
            <a:extLst>
              <a:ext uri="{FF2B5EF4-FFF2-40B4-BE49-F238E27FC236}">
                <a16:creationId xmlns:a16="http://schemas.microsoft.com/office/drawing/2014/main" id="{8A37D914-4E25-459B-83FF-319CAECD0C68}"/>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3167296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86204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6" name="Рисунок 5">
            <a:extLst>
              <a:ext uri="{FF2B5EF4-FFF2-40B4-BE49-F238E27FC236}">
                <a16:creationId xmlns:a16="http://schemas.microsoft.com/office/drawing/2014/main" id="{EBC7392D-523E-4FA2-AE5E-E70422986FD0}"/>
              </a:ext>
            </a:extLst>
          </p:cNvPr>
          <p:cNvPicPr>
            <a:picLocks noChangeAspect="1"/>
          </p:cNvPicPr>
          <p:nvPr/>
        </p:nvPicPr>
        <p:blipFill>
          <a:blip r:embed="rId6"/>
          <a:stretch>
            <a:fillRect/>
          </a:stretch>
        </p:blipFill>
        <p:spPr>
          <a:xfrm>
            <a:off x="1524000" y="1087886"/>
            <a:ext cx="4335854" cy="3081337"/>
          </a:xfrm>
          <a:prstGeom prst="rect">
            <a:avLst/>
          </a:prstGeom>
        </p:spPr>
      </p:pic>
      <p:grpSp>
        <p:nvGrpSpPr>
          <p:cNvPr id="13" name="Группа 12">
            <a:extLst>
              <a:ext uri="{FF2B5EF4-FFF2-40B4-BE49-F238E27FC236}">
                <a16:creationId xmlns:a16="http://schemas.microsoft.com/office/drawing/2014/main" id="{3BB4B11C-6E28-4DC7-AEF8-3787EB933C24}"/>
              </a:ext>
            </a:extLst>
          </p:cNvPr>
          <p:cNvGrpSpPr/>
          <p:nvPr/>
        </p:nvGrpSpPr>
        <p:grpSpPr>
          <a:xfrm>
            <a:off x="1932273" y="4206238"/>
            <a:ext cx="2495499" cy="2508735"/>
            <a:chOff x="597857" y="4068707"/>
            <a:chExt cx="2495499" cy="2508735"/>
          </a:xfrm>
        </p:grpSpPr>
        <p:pic>
          <p:nvPicPr>
            <p:cNvPr id="15" name="Рисунок 14">
              <a:extLst>
                <a:ext uri="{FF2B5EF4-FFF2-40B4-BE49-F238E27FC236}">
                  <a16:creationId xmlns:a16="http://schemas.microsoft.com/office/drawing/2014/main" id="{F48C6101-F18E-4E8A-8621-529B126B3AD5}"/>
                </a:ext>
              </a:extLst>
            </p:cNvPr>
            <p:cNvPicPr>
              <a:picLocks noChangeAspect="1"/>
            </p:cNvPicPr>
            <p:nvPr/>
          </p:nvPicPr>
          <p:blipFill rotWithShape="1">
            <a:blip r:embed="rId7">
              <a:clrChange>
                <a:clrFrom>
                  <a:srgbClr val="FFFFFF"/>
                </a:clrFrom>
                <a:clrTo>
                  <a:srgbClr val="FFFFFF">
                    <a:alpha val="0"/>
                  </a:srgbClr>
                </a:clrTo>
              </a:clrChange>
            </a:blip>
            <a:srcRect b="73703"/>
            <a:stretch/>
          </p:blipFill>
          <p:spPr>
            <a:xfrm>
              <a:off x="1427162" y="4068707"/>
              <a:ext cx="1666194" cy="2506565"/>
            </a:xfrm>
            <a:prstGeom prst="rect">
              <a:avLst/>
            </a:prstGeom>
          </p:spPr>
        </p:pic>
        <p:sp>
          <p:nvSpPr>
            <p:cNvPr id="17" name="TextBox 16">
              <a:extLst>
                <a:ext uri="{FF2B5EF4-FFF2-40B4-BE49-F238E27FC236}">
                  <a16:creationId xmlns:a16="http://schemas.microsoft.com/office/drawing/2014/main" id="{B8FDDB83-053C-41A1-97DD-8F7220106EAD}"/>
                </a:ext>
              </a:extLst>
            </p:cNvPr>
            <p:cNvSpPr txBox="1"/>
            <p:nvPr/>
          </p:nvSpPr>
          <p:spPr>
            <a:xfrm>
              <a:off x="2471600" y="4814849"/>
              <a:ext cx="317716" cy="369332"/>
            </a:xfrm>
            <a:prstGeom prst="rect">
              <a:avLst/>
            </a:prstGeom>
            <a:noFill/>
          </p:spPr>
          <p:txBody>
            <a:bodyPr wrap="none" rtlCol="0">
              <a:spAutoFit/>
            </a:bodyPr>
            <a:lstStyle/>
            <a:p>
              <a:r>
                <a:rPr lang="en-US"/>
                <a:t>B</a:t>
              </a:r>
              <a:endParaRPr lang="ru-RU"/>
            </a:p>
          </p:txBody>
        </p:sp>
        <p:sp>
          <p:nvSpPr>
            <p:cNvPr id="18" name="TextBox 17">
              <a:extLst>
                <a:ext uri="{FF2B5EF4-FFF2-40B4-BE49-F238E27FC236}">
                  <a16:creationId xmlns:a16="http://schemas.microsoft.com/office/drawing/2014/main" id="{14EAF4AD-09A2-4AE8-8528-D98C6190A1E4}"/>
                </a:ext>
              </a:extLst>
            </p:cNvPr>
            <p:cNvSpPr txBox="1"/>
            <p:nvPr/>
          </p:nvSpPr>
          <p:spPr>
            <a:xfrm>
              <a:off x="1829128" y="5137323"/>
              <a:ext cx="309700" cy="369332"/>
            </a:xfrm>
            <a:prstGeom prst="rect">
              <a:avLst/>
            </a:prstGeom>
            <a:noFill/>
          </p:spPr>
          <p:txBody>
            <a:bodyPr wrap="none" rtlCol="0">
              <a:spAutoFit/>
            </a:bodyPr>
            <a:lstStyle/>
            <a:p>
              <a:r>
                <a:rPr lang="en-US"/>
                <a:t>C</a:t>
              </a:r>
              <a:endParaRPr lang="ru-RU"/>
            </a:p>
          </p:txBody>
        </p:sp>
        <p:sp>
          <p:nvSpPr>
            <p:cNvPr id="19" name="TextBox 18">
              <a:extLst>
                <a:ext uri="{FF2B5EF4-FFF2-40B4-BE49-F238E27FC236}">
                  <a16:creationId xmlns:a16="http://schemas.microsoft.com/office/drawing/2014/main" id="{404C83FA-BEFD-4AE0-9605-03AEA6CE3F83}"/>
                </a:ext>
              </a:extLst>
            </p:cNvPr>
            <p:cNvSpPr txBox="1"/>
            <p:nvPr/>
          </p:nvSpPr>
          <p:spPr>
            <a:xfrm>
              <a:off x="2473202" y="5836607"/>
              <a:ext cx="317716" cy="369332"/>
            </a:xfrm>
            <a:prstGeom prst="rect">
              <a:avLst/>
            </a:prstGeom>
            <a:noFill/>
          </p:spPr>
          <p:txBody>
            <a:bodyPr wrap="none" rtlCol="0">
              <a:spAutoFit/>
            </a:bodyPr>
            <a:lstStyle/>
            <a:p>
              <a:r>
                <a:rPr lang="en-US"/>
                <a:t>A</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83C8912-DB4F-498D-AA9A-79C4BC9A5E88}"/>
                    </a:ext>
                  </a:extLst>
                </p:cNvPr>
                <p:cNvSpPr txBox="1"/>
                <p:nvPr/>
              </p:nvSpPr>
              <p:spPr>
                <a:xfrm>
                  <a:off x="726456" y="469497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083C8912-DB4F-498D-AA9A-79C4BC9A5E88}"/>
                    </a:ext>
                  </a:extLst>
                </p:cNvPr>
                <p:cNvSpPr txBox="1">
                  <a:spLocks noRot="1" noChangeAspect="1" noMove="1" noResize="1" noEditPoints="1" noAdjustHandles="1" noChangeArrowheads="1" noChangeShapeType="1" noTextEdit="1"/>
                </p:cNvSpPr>
                <p:nvPr/>
              </p:nvSpPr>
              <p:spPr>
                <a:xfrm>
                  <a:off x="726456" y="469497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4AFEEF-881D-4F14-BF9D-08D70EF37251}"/>
                    </a:ext>
                  </a:extLst>
                </p:cNvPr>
                <p:cNvSpPr txBox="1"/>
                <p:nvPr/>
              </p:nvSpPr>
              <p:spPr>
                <a:xfrm>
                  <a:off x="597857" y="5716734"/>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2</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C04AFEEF-881D-4F14-BF9D-08D70EF37251}"/>
                    </a:ext>
                  </a:extLst>
                </p:cNvPr>
                <p:cNvSpPr txBox="1">
                  <a:spLocks noRot="1" noChangeAspect="1" noMove="1" noResize="1" noEditPoints="1" noAdjustHandles="1" noChangeArrowheads="1" noChangeShapeType="1" noTextEdit="1"/>
                </p:cNvSpPr>
                <p:nvPr/>
              </p:nvSpPr>
              <p:spPr>
                <a:xfrm>
                  <a:off x="597857" y="5716734"/>
                  <a:ext cx="528638" cy="609077"/>
                </a:xfrm>
                <a:prstGeom prst="rect">
                  <a:avLst/>
                </a:prstGeom>
                <a:blipFill>
                  <a:blip r:embed="rId9"/>
                  <a:stretch>
                    <a:fillRect r="-3448"/>
                  </a:stretch>
                </a:blipFill>
              </p:spPr>
              <p:txBody>
                <a:bodyPr/>
                <a:lstStyle/>
                <a:p>
                  <a:r>
                    <a:rPr lang="en-US">
                      <a:noFill/>
                    </a:rPr>
                    <a:t> </a:t>
                  </a:r>
                </a:p>
              </p:txBody>
            </p:sp>
          </mc:Fallback>
        </mc:AlternateContent>
        <p:cxnSp>
          <p:nvCxnSpPr>
            <p:cNvPr id="22" name="Прямая со стрелкой 21">
              <a:extLst>
                <a:ext uri="{FF2B5EF4-FFF2-40B4-BE49-F238E27FC236}">
                  <a16:creationId xmlns:a16="http://schemas.microsoft.com/office/drawing/2014/main" id="{4E6B97CF-4517-4349-8F0F-06215B5B47C9}"/>
                </a:ext>
              </a:extLst>
            </p:cNvPr>
            <p:cNvCxnSpPr/>
            <p:nvPr/>
          </p:nvCxnSpPr>
          <p:spPr>
            <a:xfrm>
              <a:off x="1255094" y="4527396"/>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FA15CCE3-14E2-4852-8A97-CCA9203C16C4}"/>
                </a:ext>
              </a:extLst>
            </p:cNvPr>
            <p:cNvCxnSpPr/>
            <p:nvPr/>
          </p:nvCxnSpPr>
          <p:spPr>
            <a:xfrm>
              <a:off x="1255094" y="5598183"/>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E93E52-DA6A-48FA-A118-382A94319CC7}"/>
                    </a:ext>
                  </a:extLst>
                </p:cNvPr>
                <p:cNvSpPr txBox="1"/>
                <p:nvPr/>
              </p:nvSpPr>
              <p:spPr>
                <a:xfrm>
                  <a:off x="1064344" y="5142241"/>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4" name="TextBox 23">
                  <a:extLst>
                    <a:ext uri="{FF2B5EF4-FFF2-40B4-BE49-F238E27FC236}">
                      <a16:creationId xmlns:a16="http://schemas.microsoft.com/office/drawing/2014/main" id="{66E93E52-DA6A-48FA-A118-382A94319CC7}"/>
                    </a:ext>
                  </a:extLst>
                </p:cNvPr>
                <p:cNvSpPr txBox="1">
                  <a:spLocks noRot="1" noChangeAspect="1" noMove="1" noResize="1" noEditPoints="1" noAdjustHandles="1" noChangeArrowheads="1" noChangeShapeType="1" noTextEdit="1"/>
                </p:cNvSpPr>
                <p:nvPr/>
              </p:nvSpPr>
              <p:spPr>
                <a:xfrm>
                  <a:off x="1064344" y="5142241"/>
                  <a:ext cx="528638" cy="369332"/>
                </a:xfrm>
                <a:prstGeom prst="rect">
                  <a:avLst/>
                </a:prstGeom>
                <a:blipFill>
                  <a:blip r:embed="rId10"/>
                  <a:stretch>
                    <a:fillRect/>
                  </a:stretch>
                </a:blipFill>
              </p:spPr>
              <p:txBody>
                <a:bodyPr/>
                <a:lstStyle/>
                <a:p>
                  <a:r>
                    <a:rPr lang="en-US">
                      <a:noFill/>
                    </a:rPr>
                    <a:t> </a:t>
                  </a:r>
                </a:p>
              </p:txBody>
            </p:sp>
          </mc:Fallback>
        </mc:AlternateContent>
      </p:grpSp>
      <p:sp>
        <p:nvSpPr>
          <p:cNvPr id="3" name="Заголовок 2">
            <a:extLst>
              <a:ext uri="{FF2B5EF4-FFF2-40B4-BE49-F238E27FC236}">
                <a16:creationId xmlns:a16="http://schemas.microsoft.com/office/drawing/2014/main" id="{2B76C6C9-5192-4278-BB4D-E015C9D82A76}"/>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221364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Объект 11">
            <a:extLst>
              <a:ext uri="{FF2B5EF4-FFF2-40B4-BE49-F238E27FC236}">
                <a16:creationId xmlns:a16="http://schemas.microsoft.com/office/drawing/2014/main" id="{8E608CC1-B864-4DB9-842F-67EA287C9B15}"/>
              </a:ext>
            </a:extLst>
          </p:cNvPr>
          <p:cNvGraphicFramePr>
            <a:graphicFrameLocks noChangeAspect="1"/>
          </p:cNvGraphicFramePr>
          <p:nvPr/>
        </p:nvGraphicFramePr>
        <p:xfrm>
          <a:off x="6096000" y="899647"/>
          <a:ext cx="4427538" cy="3497262"/>
        </p:xfrm>
        <a:graphic>
          <a:graphicData uri="http://schemas.openxmlformats.org/presentationml/2006/ole">
            <mc:AlternateContent xmlns:mc="http://schemas.openxmlformats.org/markup-compatibility/2006">
              <mc:Choice xmlns:v="urn:schemas-microsoft-com:vml" Requires="v">
                <p:oleObj name="Worksheet" r:id="rId2" imgW="4427367" imgH="3497502" progId="Excel.Sheet.12">
                  <p:embed/>
                </p:oleObj>
              </mc:Choice>
              <mc:Fallback>
                <p:oleObj name="Worksheet" r:id="rId2" imgW="4427367" imgH="3497502" progId="Excel.Sheet.12">
                  <p:embed/>
                  <p:pic>
                    <p:nvPicPr>
                      <p:cNvPr id="12" name="Объект 11">
                        <a:extLst>
                          <a:ext uri="{FF2B5EF4-FFF2-40B4-BE49-F238E27FC236}">
                            <a16:creationId xmlns:a16="http://schemas.microsoft.com/office/drawing/2014/main" id="{8E608CC1-B864-4DB9-842F-67EA287C9B15}"/>
                          </a:ext>
                        </a:extLst>
                      </p:cNvPr>
                      <p:cNvPicPr/>
                      <p:nvPr/>
                    </p:nvPicPr>
                    <p:blipFill>
                      <a:blip r:embed="rId3"/>
                      <a:stretch>
                        <a:fillRect/>
                      </a:stretch>
                    </p:blipFill>
                    <p:spPr>
                      <a:xfrm>
                        <a:off x="6096000" y="899647"/>
                        <a:ext cx="4427538" cy="3497262"/>
                      </a:xfrm>
                      <a:prstGeom prst="rect">
                        <a:avLst/>
                      </a:prstGeom>
                    </p:spPr>
                  </p:pic>
                </p:oleObj>
              </mc:Fallback>
            </mc:AlternateContent>
          </a:graphicData>
        </a:graphic>
      </p:graphicFrame>
      <p:graphicFrame>
        <p:nvGraphicFramePr>
          <p:cNvPr id="14" name="Объект 13">
            <a:extLst>
              <a:ext uri="{FF2B5EF4-FFF2-40B4-BE49-F238E27FC236}">
                <a16:creationId xmlns:a16="http://schemas.microsoft.com/office/drawing/2014/main" id="{0C40D733-DE4C-4094-AE67-6B18DA3B59E3}"/>
              </a:ext>
            </a:extLst>
          </p:cNvPr>
          <p:cNvGraphicFramePr>
            <a:graphicFrameLocks noChangeAspect="1"/>
          </p:cNvGraphicFramePr>
          <p:nvPr/>
        </p:nvGraphicFramePr>
        <p:xfrm>
          <a:off x="6096000" y="4527397"/>
          <a:ext cx="4427538" cy="2187575"/>
        </p:xfrm>
        <a:graphic>
          <a:graphicData uri="http://schemas.openxmlformats.org/presentationml/2006/ole">
            <mc:AlternateContent xmlns:mc="http://schemas.openxmlformats.org/markup-compatibility/2006">
              <mc:Choice xmlns:v="urn:schemas-microsoft-com:vml" Requires="v">
                <p:oleObj name="Worksheet" r:id="rId4" imgW="4427367" imgH="2186989" progId="Excel.Sheet.12">
                  <p:embed/>
                </p:oleObj>
              </mc:Choice>
              <mc:Fallback>
                <p:oleObj name="Worksheet" r:id="rId4" imgW="4427367" imgH="2186989" progId="Excel.Sheet.12">
                  <p:embed/>
                  <p:pic>
                    <p:nvPicPr>
                      <p:cNvPr id="14" name="Объект 13">
                        <a:extLst>
                          <a:ext uri="{FF2B5EF4-FFF2-40B4-BE49-F238E27FC236}">
                            <a16:creationId xmlns:a16="http://schemas.microsoft.com/office/drawing/2014/main" id="{0C40D733-DE4C-4094-AE67-6B18DA3B59E3}"/>
                          </a:ext>
                        </a:extLst>
                      </p:cNvPr>
                      <p:cNvPicPr/>
                      <p:nvPr/>
                    </p:nvPicPr>
                    <p:blipFill>
                      <a:blip r:embed="rId5"/>
                      <a:stretch>
                        <a:fillRect/>
                      </a:stretch>
                    </p:blipFill>
                    <p:spPr>
                      <a:xfrm>
                        <a:off x="6096000" y="4527397"/>
                        <a:ext cx="4427538" cy="2187575"/>
                      </a:xfrm>
                      <a:prstGeom prst="rect">
                        <a:avLst/>
                      </a:prstGeom>
                    </p:spPr>
                  </p:pic>
                </p:oleObj>
              </mc:Fallback>
            </mc:AlternateContent>
          </a:graphicData>
        </a:graphic>
      </p:graphicFrame>
      <p:sp>
        <p:nvSpPr>
          <p:cNvPr id="16" name="Прямоугольник 15">
            <a:extLst>
              <a:ext uri="{FF2B5EF4-FFF2-40B4-BE49-F238E27FC236}">
                <a16:creationId xmlns:a16="http://schemas.microsoft.com/office/drawing/2014/main" id="{AEC68FE1-927D-4FE7-8721-69C034F53A97}"/>
              </a:ext>
            </a:extLst>
          </p:cNvPr>
          <p:cNvSpPr/>
          <p:nvPr/>
        </p:nvSpPr>
        <p:spPr>
          <a:xfrm>
            <a:off x="8823630" y="899648"/>
            <a:ext cx="161620" cy="5815324"/>
          </a:xfrm>
          <a:prstGeom prst="rect">
            <a:avLst/>
          </a:prstGeom>
          <a:solidFill>
            <a:srgbClr val="00B050">
              <a:alpha val="50196"/>
            </a:srgbClr>
          </a:solidFill>
          <a:ln w="28575">
            <a:solidFill>
              <a:srgbClr val="0230AC"/>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3" name="Рисунок 2">
            <a:extLst>
              <a:ext uri="{FF2B5EF4-FFF2-40B4-BE49-F238E27FC236}">
                <a16:creationId xmlns:a16="http://schemas.microsoft.com/office/drawing/2014/main" id="{7099C7BF-2773-405E-BD4E-F4DA331A076A}"/>
              </a:ext>
            </a:extLst>
          </p:cNvPr>
          <p:cNvPicPr>
            <a:picLocks noChangeAspect="1"/>
          </p:cNvPicPr>
          <p:nvPr/>
        </p:nvPicPr>
        <p:blipFill>
          <a:blip r:embed="rId6"/>
          <a:stretch>
            <a:fillRect/>
          </a:stretch>
        </p:blipFill>
        <p:spPr>
          <a:xfrm>
            <a:off x="1532927" y="1081087"/>
            <a:ext cx="4335854" cy="3081337"/>
          </a:xfrm>
          <a:prstGeom prst="rect">
            <a:avLst/>
          </a:prstGeom>
        </p:spPr>
      </p:pic>
      <p:grpSp>
        <p:nvGrpSpPr>
          <p:cNvPr id="13" name="Группа 12">
            <a:extLst>
              <a:ext uri="{FF2B5EF4-FFF2-40B4-BE49-F238E27FC236}">
                <a16:creationId xmlns:a16="http://schemas.microsoft.com/office/drawing/2014/main" id="{8E22363F-193C-4237-97CC-C4535680B80F}"/>
              </a:ext>
            </a:extLst>
          </p:cNvPr>
          <p:cNvGrpSpPr/>
          <p:nvPr/>
        </p:nvGrpSpPr>
        <p:grpSpPr>
          <a:xfrm>
            <a:off x="1753995" y="4106541"/>
            <a:ext cx="2366549" cy="2372363"/>
            <a:chOff x="886066" y="3969010"/>
            <a:chExt cx="2366549" cy="2372363"/>
          </a:xfrm>
        </p:grpSpPr>
        <p:pic>
          <p:nvPicPr>
            <p:cNvPr id="15" name="Рисунок 14">
              <a:extLst>
                <a:ext uri="{FF2B5EF4-FFF2-40B4-BE49-F238E27FC236}">
                  <a16:creationId xmlns:a16="http://schemas.microsoft.com/office/drawing/2014/main" id="{7DFD536E-FA25-4A10-B136-25C914F33ECF}"/>
                </a:ext>
              </a:extLst>
            </p:cNvPr>
            <p:cNvPicPr>
              <a:picLocks noChangeAspect="1"/>
            </p:cNvPicPr>
            <p:nvPr/>
          </p:nvPicPr>
          <p:blipFill rotWithShape="1">
            <a:blip r:embed="rId7">
              <a:clrChange>
                <a:clrFrom>
                  <a:srgbClr val="FFFFFF"/>
                </a:clrFrom>
                <a:clrTo>
                  <a:srgbClr val="FFFFFF">
                    <a:alpha val="0"/>
                  </a:srgbClr>
                </a:clrTo>
              </a:clrChange>
            </a:blip>
            <a:srcRect t="26321" b="48790"/>
            <a:stretch/>
          </p:blipFill>
          <p:spPr>
            <a:xfrm rot="10800000">
              <a:off x="1586421" y="3969010"/>
              <a:ext cx="1666194" cy="2372363"/>
            </a:xfrm>
            <a:prstGeom prst="rect">
              <a:avLst/>
            </a:prstGeom>
          </p:spPr>
        </p:pic>
        <p:sp>
          <p:nvSpPr>
            <p:cNvPr id="17" name="TextBox 16">
              <a:extLst>
                <a:ext uri="{FF2B5EF4-FFF2-40B4-BE49-F238E27FC236}">
                  <a16:creationId xmlns:a16="http://schemas.microsoft.com/office/drawing/2014/main" id="{E6FDDEFB-9AF4-4353-8FC5-89F7FA21BDD6}"/>
                </a:ext>
              </a:extLst>
            </p:cNvPr>
            <p:cNvSpPr txBox="1"/>
            <p:nvPr/>
          </p:nvSpPr>
          <p:spPr>
            <a:xfrm>
              <a:off x="2018190" y="5532067"/>
              <a:ext cx="317716" cy="369332"/>
            </a:xfrm>
            <a:prstGeom prst="rect">
              <a:avLst/>
            </a:prstGeom>
            <a:noFill/>
          </p:spPr>
          <p:txBody>
            <a:bodyPr wrap="none" rtlCol="0">
              <a:spAutoFit/>
            </a:bodyPr>
            <a:lstStyle/>
            <a:p>
              <a:r>
                <a:rPr lang="en-US"/>
                <a:t>A</a:t>
              </a:r>
              <a:endParaRPr lang="ru-RU"/>
            </a:p>
          </p:txBody>
        </p:sp>
        <p:sp>
          <p:nvSpPr>
            <p:cNvPr id="18" name="TextBox 17">
              <a:extLst>
                <a:ext uri="{FF2B5EF4-FFF2-40B4-BE49-F238E27FC236}">
                  <a16:creationId xmlns:a16="http://schemas.microsoft.com/office/drawing/2014/main" id="{4BEA831A-92B8-4FE0-81C3-93079E7DD039}"/>
                </a:ext>
              </a:extLst>
            </p:cNvPr>
            <p:cNvSpPr txBox="1"/>
            <p:nvPr/>
          </p:nvSpPr>
          <p:spPr>
            <a:xfrm>
              <a:off x="2364473" y="4557086"/>
              <a:ext cx="317716" cy="369332"/>
            </a:xfrm>
            <a:prstGeom prst="rect">
              <a:avLst/>
            </a:prstGeom>
            <a:noFill/>
          </p:spPr>
          <p:txBody>
            <a:bodyPr wrap="none" rtlCol="0">
              <a:spAutoFit/>
            </a:bodyPr>
            <a:lstStyle/>
            <a:p>
              <a:r>
                <a:rPr lang="en-US"/>
                <a:t>B</a:t>
              </a:r>
              <a:endParaRPr lang="ru-RU"/>
            </a:p>
          </p:txBody>
        </p:sp>
        <p:sp>
          <p:nvSpPr>
            <p:cNvPr id="19" name="TextBox 18">
              <a:extLst>
                <a:ext uri="{FF2B5EF4-FFF2-40B4-BE49-F238E27FC236}">
                  <a16:creationId xmlns:a16="http://schemas.microsoft.com/office/drawing/2014/main" id="{929A17EC-C4F8-49B8-80E9-2CB6213D21B9}"/>
                </a:ext>
              </a:extLst>
            </p:cNvPr>
            <p:cNvSpPr txBox="1"/>
            <p:nvPr/>
          </p:nvSpPr>
          <p:spPr>
            <a:xfrm>
              <a:off x="2616790" y="5532067"/>
              <a:ext cx="308098" cy="369332"/>
            </a:xfrm>
            <a:prstGeom prst="rect">
              <a:avLst/>
            </a:prstGeom>
            <a:noFill/>
          </p:spPr>
          <p:txBody>
            <a:bodyPr wrap="none" rtlCol="0">
              <a:spAutoFit/>
            </a:bodyPr>
            <a:lstStyle/>
            <a:p>
              <a:r>
                <a:rPr lang="en-US"/>
                <a:t>C</a:t>
              </a:r>
              <a:endParaRPr lang="ru-RU"/>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24DF6BE-E869-49C6-B5F8-A7F54EFFD1BB}"/>
                    </a:ext>
                  </a:extLst>
                </p:cNvPr>
                <p:cNvSpPr txBox="1"/>
                <p:nvPr/>
              </p:nvSpPr>
              <p:spPr>
                <a:xfrm>
                  <a:off x="1099904" y="4389866"/>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2</m:t>
                                </m:r>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0" name="TextBox 19">
                  <a:extLst>
                    <a:ext uri="{FF2B5EF4-FFF2-40B4-BE49-F238E27FC236}">
                      <a16:creationId xmlns:a16="http://schemas.microsoft.com/office/drawing/2014/main" id="{524DF6BE-E869-49C6-B5F8-A7F54EFFD1BB}"/>
                    </a:ext>
                  </a:extLst>
                </p:cNvPr>
                <p:cNvSpPr txBox="1">
                  <a:spLocks noRot="1" noChangeAspect="1" noMove="1" noResize="1" noEditPoints="1" noAdjustHandles="1" noChangeArrowheads="1" noChangeShapeType="1" noTextEdit="1"/>
                </p:cNvSpPr>
                <p:nvPr/>
              </p:nvSpPr>
              <p:spPr>
                <a:xfrm>
                  <a:off x="1099904" y="4389866"/>
                  <a:ext cx="528638" cy="6090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E6BD10C-D8EA-4D95-B435-04DD58F6723E}"/>
                    </a:ext>
                  </a:extLst>
                </p:cNvPr>
                <p:cNvSpPr txBox="1"/>
                <p:nvPr/>
              </p:nvSpPr>
              <p:spPr>
                <a:xfrm>
                  <a:off x="886066" y="5429007"/>
                  <a:ext cx="528638" cy="609077"/>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m:t>
                        </m:r>
                        <m:f>
                          <m:fPr>
                            <m:ctrlPr>
                              <a:rPr lang="en-US" i="1">
                                <a:solidFill>
                                  <a:srgbClr val="0070FF"/>
                                </a:solidFill>
                                <a:latin typeface="Cambria Math" panose="02040503050406030204" pitchFamily="18" charset="0"/>
                              </a:rPr>
                            </m:ctrlPr>
                          </m:fPr>
                          <m:num>
                            <m:sSub>
                              <m:sSubPr>
                                <m:ctrlPr>
                                  <a:rPr lang="en-US" i="1">
                                    <a:solidFill>
                                      <a:srgbClr val="0070FF"/>
                                    </a:solidFill>
                                    <a:latin typeface="Cambria Math" panose="02040503050406030204" pitchFamily="18" charset="0"/>
                                  </a:rPr>
                                </m:ctrlPr>
                              </m:sSubPr>
                              <m:e>
                                <m:r>
                                  <a:rPr lang="en-US" i="1">
                                    <a:solidFill>
                                      <a:srgbClr val="0070FF"/>
                                    </a:solidFill>
                                    <a:latin typeface="Cambria Math" panose="02040503050406030204" pitchFamily="18" charset="0"/>
                                  </a:rPr>
                                  <m:t>𝑈</m:t>
                                </m:r>
                              </m:e>
                              <m:sub>
                                <m:r>
                                  <a:rPr lang="en-US" i="1">
                                    <a:solidFill>
                                      <a:srgbClr val="0070FF"/>
                                    </a:solidFill>
                                    <a:latin typeface="Cambria Math" panose="02040503050406030204" pitchFamily="18" charset="0"/>
                                  </a:rPr>
                                  <m:t>0</m:t>
                                </m:r>
                              </m:sub>
                            </m:sSub>
                          </m:num>
                          <m:den>
                            <m:r>
                              <a:rPr lang="en-US" i="1">
                                <a:solidFill>
                                  <a:srgbClr val="0070FF"/>
                                </a:solidFill>
                                <a:latin typeface="Cambria Math" panose="02040503050406030204" pitchFamily="18" charset="0"/>
                              </a:rPr>
                              <m:t>3</m:t>
                            </m:r>
                          </m:den>
                        </m:f>
                      </m:oMath>
                    </m:oMathPara>
                  </a14:m>
                  <a:endParaRPr lang="ru-RU">
                    <a:solidFill>
                      <a:srgbClr val="0070FF"/>
                    </a:solidFill>
                  </a:endParaRPr>
                </a:p>
              </p:txBody>
            </p:sp>
          </mc:Choice>
          <mc:Fallback xmlns="">
            <p:sp>
              <p:nvSpPr>
                <p:cNvPr id="21" name="TextBox 20">
                  <a:extLst>
                    <a:ext uri="{FF2B5EF4-FFF2-40B4-BE49-F238E27FC236}">
                      <a16:creationId xmlns:a16="http://schemas.microsoft.com/office/drawing/2014/main" id="{4E6BD10C-D8EA-4D95-B435-04DD58F6723E}"/>
                    </a:ext>
                  </a:extLst>
                </p:cNvPr>
                <p:cNvSpPr txBox="1">
                  <a:spLocks noRot="1" noChangeAspect="1" noMove="1" noResize="1" noEditPoints="1" noAdjustHandles="1" noChangeArrowheads="1" noChangeShapeType="1" noTextEdit="1"/>
                </p:cNvSpPr>
                <p:nvPr/>
              </p:nvSpPr>
              <p:spPr>
                <a:xfrm>
                  <a:off x="886066" y="5429007"/>
                  <a:ext cx="528638" cy="609077"/>
                </a:xfrm>
                <a:prstGeom prst="rect">
                  <a:avLst/>
                </a:prstGeom>
                <a:blipFill>
                  <a:blip r:embed="rId9"/>
                  <a:stretch>
                    <a:fillRect r="-4651"/>
                  </a:stretch>
                </a:blipFill>
              </p:spPr>
              <p:txBody>
                <a:bodyPr/>
                <a:lstStyle/>
                <a:p>
                  <a:r>
                    <a:rPr lang="en-US">
                      <a:noFill/>
                    </a:rPr>
                    <a:t> </a:t>
                  </a:r>
                </a:p>
              </p:txBody>
            </p:sp>
          </mc:Fallback>
        </mc:AlternateContent>
        <p:cxnSp>
          <p:nvCxnSpPr>
            <p:cNvPr id="22" name="Прямая со стрелкой 21">
              <a:extLst>
                <a:ext uri="{FF2B5EF4-FFF2-40B4-BE49-F238E27FC236}">
                  <a16:creationId xmlns:a16="http://schemas.microsoft.com/office/drawing/2014/main" id="{1B1A037C-E5CF-40AE-851E-91369270C22A}"/>
                </a:ext>
              </a:extLst>
            </p:cNvPr>
            <p:cNvCxnSpPr/>
            <p:nvPr/>
          </p:nvCxnSpPr>
          <p:spPr>
            <a:xfrm>
              <a:off x="1592982" y="4275629"/>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p:cxnSp>
          <p:nvCxnSpPr>
            <p:cNvPr id="23" name="Прямая со стрелкой 22">
              <a:extLst>
                <a:ext uri="{FF2B5EF4-FFF2-40B4-BE49-F238E27FC236}">
                  <a16:creationId xmlns:a16="http://schemas.microsoft.com/office/drawing/2014/main" id="{1AA8133A-ECCC-42C1-AF76-95D109815437}"/>
                </a:ext>
              </a:extLst>
            </p:cNvPr>
            <p:cNvCxnSpPr/>
            <p:nvPr/>
          </p:nvCxnSpPr>
          <p:spPr>
            <a:xfrm>
              <a:off x="1592982" y="5227104"/>
              <a:ext cx="0" cy="979259"/>
            </a:xfrm>
            <a:prstGeom prst="straightConnector1">
              <a:avLst/>
            </a:prstGeom>
            <a:ln>
              <a:solidFill>
                <a:srgbClr val="0070FF"/>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A6F0F01-D7F4-4AEF-AB52-E278E4A4B2EE}"/>
                    </a:ext>
                  </a:extLst>
                </p:cNvPr>
                <p:cNvSpPr txBox="1"/>
                <p:nvPr/>
              </p:nvSpPr>
              <p:spPr>
                <a:xfrm>
                  <a:off x="2004013" y="4926418"/>
                  <a:ext cx="528638" cy="369332"/>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i="1">
                            <a:solidFill>
                              <a:srgbClr val="0070FF"/>
                            </a:solidFill>
                            <a:latin typeface="Cambria Math" panose="02040503050406030204" pitchFamily="18" charset="0"/>
                          </a:rPr>
                          <m:t>0</m:t>
                        </m:r>
                      </m:oMath>
                    </m:oMathPara>
                  </a14:m>
                  <a:endParaRPr lang="ru-RU">
                    <a:solidFill>
                      <a:srgbClr val="0070FF"/>
                    </a:solidFill>
                  </a:endParaRPr>
                </a:p>
              </p:txBody>
            </p:sp>
          </mc:Choice>
          <mc:Fallback xmlns="">
            <p:sp>
              <p:nvSpPr>
                <p:cNvPr id="24" name="TextBox 23">
                  <a:extLst>
                    <a:ext uri="{FF2B5EF4-FFF2-40B4-BE49-F238E27FC236}">
                      <a16:creationId xmlns:a16="http://schemas.microsoft.com/office/drawing/2014/main" id="{DA6F0F01-D7F4-4AEF-AB52-E278E4A4B2EE}"/>
                    </a:ext>
                  </a:extLst>
                </p:cNvPr>
                <p:cNvSpPr txBox="1">
                  <a:spLocks noRot="1" noChangeAspect="1" noMove="1" noResize="1" noEditPoints="1" noAdjustHandles="1" noChangeArrowheads="1" noChangeShapeType="1" noTextEdit="1"/>
                </p:cNvSpPr>
                <p:nvPr/>
              </p:nvSpPr>
              <p:spPr>
                <a:xfrm>
                  <a:off x="2004013" y="4926418"/>
                  <a:ext cx="528638" cy="369332"/>
                </a:xfrm>
                <a:prstGeom prst="rect">
                  <a:avLst/>
                </a:prstGeom>
                <a:blipFill>
                  <a:blip r:embed="rId10"/>
                  <a:stretch>
                    <a:fillRect/>
                  </a:stretch>
                </a:blipFill>
              </p:spPr>
              <p:txBody>
                <a:bodyPr/>
                <a:lstStyle/>
                <a:p>
                  <a:r>
                    <a:rPr lang="en-US">
                      <a:noFill/>
                    </a:rPr>
                    <a:t> </a:t>
                  </a:r>
                </a:p>
              </p:txBody>
            </p:sp>
          </mc:Fallback>
        </mc:AlternateContent>
      </p:grpSp>
      <p:sp>
        <p:nvSpPr>
          <p:cNvPr id="4" name="Заголовок 3">
            <a:extLst>
              <a:ext uri="{FF2B5EF4-FFF2-40B4-BE49-F238E27FC236}">
                <a16:creationId xmlns:a16="http://schemas.microsoft.com/office/drawing/2014/main" id="{299DE517-CEC7-4C25-883B-5A81C0E702B0}"/>
              </a:ext>
            </a:extLst>
          </p:cNvPr>
          <p:cNvSpPr>
            <a:spLocks noGrp="1"/>
          </p:cNvSpPr>
          <p:nvPr>
            <p:ph type="title"/>
          </p:nvPr>
        </p:nvSpPr>
        <p:spPr/>
        <p:txBody>
          <a:bodyPr/>
          <a:lstStyle/>
          <a:p>
            <a:r>
              <a:rPr lang="en-US" dirty="0"/>
              <a:t>PWM in a three-level inverter </a:t>
            </a:r>
            <a:endParaRPr lang="ru-RU" dirty="0"/>
          </a:p>
        </p:txBody>
      </p:sp>
    </p:spTree>
    <p:extLst>
      <p:ext uri="{BB962C8B-B14F-4D97-AF65-F5344CB8AC3E}">
        <p14:creationId xmlns:p14="http://schemas.microsoft.com/office/powerpoint/2010/main" val="1583955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головок 17"/>
          <p:cNvSpPr>
            <a:spLocks noGrp="1"/>
          </p:cNvSpPr>
          <p:nvPr>
            <p:ph type="title"/>
          </p:nvPr>
        </p:nvSpPr>
        <p:spPr/>
        <p:txBody>
          <a:bodyPr>
            <a:normAutofit fontScale="90000"/>
          </a:bodyPr>
          <a:lstStyle/>
          <a:p>
            <a:pPr>
              <a:defRPr/>
            </a:pPr>
            <a:r>
              <a:rPr lang="en-US" sz="2800" dirty="0">
                <a:latin typeface="ALS Schlange sans" panose="02000506030000020004" pitchFamily="50" charset="-52"/>
              </a:rPr>
              <a:t>Inverter circuit based on single-phase H-bridge circuits</a:t>
            </a:r>
            <a:endParaRPr lang="ru-RU" sz="2800" dirty="0">
              <a:latin typeface="ALS Schlange sans" panose="02000506030000020004" pitchFamily="50" charset="-52"/>
            </a:endParaRPr>
          </a:p>
        </p:txBody>
      </p:sp>
      <p:pic>
        <p:nvPicPr>
          <p:cNvPr id="3" name="Рисунок 2">
            <a:extLst>
              <a:ext uri="{FF2B5EF4-FFF2-40B4-BE49-F238E27FC236}">
                <a16:creationId xmlns:a16="http://schemas.microsoft.com/office/drawing/2014/main" id="{5A0A0EF2-967B-4BC9-A876-3F22D17D386D}"/>
              </a:ext>
            </a:extLst>
          </p:cNvPr>
          <p:cNvPicPr>
            <a:picLocks noChangeAspect="1"/>
          </p:cNvPicPr>
          <p:nvPr/>
        </p:nvPicPr>
        <p:blipFill rotWithShape="1">
          <a:blip r:embed="rId3"/>
          <a:srcRect b="13115"/>
          <a:stretch/>
        </p:blipFill>
        <p:spPr>
          <a:xfrm>
            <a:off x="2821087" y="1145502"/>
            <a:ext cx="5857875" cy="1895159"/>
          </a:xfrm>
          <a:prstGeom prst="rect">
            <a:avLst/>
          </a:prstGeom>
        </p:spPr>
      </p:pic>
      <p:sp>
        <p:nvSpPr>
          <p:cNvPr id="12" name="TextBox 11">
            <a:extLst>
              <a:ext uri="{FF2B5EF4-FFF2-40B4-BE49-F238E27FC236}">
                <a16:creationId xmlns:a16="http://schemas.microsoft.com/office/drawing/2014/main" id="{519FDC31-F96A-4BB4-ACC0-2C73C3E236DA}"/>
              </a:ext>
            </a:extLst>
          </p:cNvPr>
          <p:cNvSpPr txBox="1"/>
          <p:nvPr/>
        </p:nvSpPr>
        <p:spPr>
          <a:xfrm>
            <a:off x="3352253" y="3301947"/>
            <a:ext cx="5487494" cy="646331"/>
          </a:xfrm>
          <a:prstGeom prst="rect">
            <a:avLst/>
          </a:prstGeom>
          <a:noFill/>
        </p:spPr>
        <p:txBody>
          <a:bodyPr wrap="square">
            <a:spAutoFit/>
          </a:bodyPr>
          <a:lstStyle/>
          <a:p>
            <a:r>
              <a:rPr lang="en-US" dirty="0"/>
              <a:t>Circuit of 3-phase voltage converter 2L-H-Bridge
</a:t>
            </a:r>
            <a:endParaRPr lang="ru-RU" dirty="0"/>
          </a:p>
        </p:txBody>
      </p:sp>
      <p:pic>
        <p:nvPicPr>
          <p:cNvPr id="33" name="Рисунок 32">
            <a:extLst>
              <a:ext uri="{FF2B5EF4-FFF2-40B4-BE49-F238E27FC236}">
                <a16:creationId xmlns:a16="http://schemas.microsoft.com/office/drawing/2014/main" id="{1F32189D-12DE-4E6F-ACDE-9F3054CFB34E}"/>
              </a:ext>
            </a:extLst>
          </p:cNvPr>
          <p:cNvPicPr>
            <a:picLocks noChangeAspect="1"/>
          </p:cNvPicPr>
          <p:nvPr/>
        </p:nvPicPr>
        <p:blipFill>
          <a:blip r:embed="rId4"/>
          <a:stretch>
            <a:fillRect/>
          </a:stretch>
        </p:blipFill>
        <p:spPr>
          <a:xfrm>
            <a:off x="257962" y="3757961"/>
            <a:ext cx="3714454" cy="2763410"/>
          </a:xfrm>
          <a:prstGeom prst="rect">
            <a:avLst/>
          </a:prstGeom>
        </p:spPr>
      </p:pic>
      <p:sp>
        <p:nvSpPr>
          <p:cNvPr id="36" name="TextBox 35">
            <a:extLst>
              <a:ext uri="{FF2B5EF4-FFF2-40B4-BE49-F238E27FC236}">
                <a16:creationId xmlns:a16="http://schemas.microsoft.com/office/drawing/2014/main" id="{9790EA8C-72AE-4492-AFB9-EC4518232291}"/>
              </a:ext>
            </a:extLst>
          </p:cNvPr>
          <p:cNvSpPr txBox="1"/>
          <p:nvPr/>
        </p:nvSpPr>
        <p:spPr>
          <a:xfrm>
            <a:off x="675459" y="6443621"/>
            <a:ext cx="3296957" cy="461665"/>
          </a:xfrm>
          <a:prstGeom prst="rect">
            <a:avLst/>
          </a:prstGeom>
          <a:noFill/>
        </p:spPr>
        <p:txBody>
          <a:bodyPr wrap="square">
            <a:spAutoFit/>
          </a:bodyPr>
          <a:lstStyle/>
          <a:p>
            <a:r>
              <a:rPr lang="en-US" sz="1200" dirty="0">
                <a:latin typeface="Times New Roman" panose="02020603050405020304" pitchFamily="18" charset="0"/>
                <a:ea typeface="Calibri" panose="020F0502020204030204" pitchFamily="34" charset="0"/>
              </a:rPr>
              <a:t>Sinusoidal PWM for 5L Inverter
</a:t>
            </a:r>
            <a:endParaRPr lang="ru-RU" sz="1200" dirty="0"/>
          </a:p>
        </p:txBody>
      </p:sp>
      <p:pic>
        <p:nvPicPr>
          <p:cNvPr id="2" name="Рисунок 1">
            <a:extLst>
              <a:ext uri="{FF2B5EF4-FFF2-40B4-BE49-F238E27FC236}">
                <a16:creationId xmlns:a16="http://schemas.microsoft.com/office/drawing/2014/main" id="{23DD3A48-4347-051C-E18E-94A7A1FCF96C}"/>
              </a:ext>
            </a:extLst>
          </p:cNvPr>
          <p:cNvPicPr>
            <a:picLocks noChangeAspect="1"/>
          </p:cNvPicPr>
          <p:nvPr/>
        </p:nvPicPr>
        <p:blipFill>
          <a:blip r:embed="rId5"/>
          <a:stretch>
            <a:fillRect/>
          </a:stretch>
        </p:blipFill>
        <p:spPr>
          <a:xfrm>
            <a:off x="4411051" y="3757961"/>
            <a:ext cx="7398859" cy="2920215"/>
          </a:xfrm>
          <a:prstGeom prst="rect">
            <a:avLst/>
          </a:prstGeom>
        </p:spPr>
      </p:pic>
    </p:spTree>
    <p:extLst>
      <p:ext uri="{BB962C8B-B14F-4D97-AF65-F5344CB8AC3E}">
        <p14:creationId xmlns:p14="http://schemas.microsoft.com/office/powerpoint/2010/main" val="10061734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pole tekstowe 15"/>
          <p:cNvSpPr txBox="1">
            <a:spLocks noChangeArrowheads="1"/>
          </p:cNvSpPr>
          <p:nvPr/>
        </p:nvSpPr>
        <p:spPr bwMode="auto">
          <a:xfrm>
            <a:off x="1524001" y="1439863"/>
            <a:ext cx="9109075" cy="1200329"/>
          </a:xfrm>
          <a:prstGeom prst="rect">
            <a:avLst/>
          </a:prstGeom>
          <a:noFill/>
          <a:ln>
            <a:noFill/>
          </a:ln>
        </p:spPr>
        <p:txBody>
          <a:bodyPr>
            <a:spAutoFit/>
          </a:bodyPr>
          <a:lstStyle>
            <a:lvl1pPr>
              <a:spcBef>
                <a:spcPct val="20000"/>
              </a:spcBef>
              <a:buSzPct val="100000"/>
              <a:buBlip>
                <a:blip r:embed="rId3"/>
              </a:buBlip>
              <a:defRPr sz="20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6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6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16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16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16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1600">
                <a:solidFill>
                  <a:schemeClr val="tx1"/>
                </a:solidFill>
                <a:latin typeface="Calibri" panose="020F0502020204030204" pitchFamily="34" charset="0"/>
              </a:defRPr>
            </a:lvl9pPr>
          </a:lstStyle>
          <a:p>
            <a:pPr algn="ctr">
              <a:spcBef>
                <a:spcPct val="0"/>
              </a:spcBef>
              <a:buSzTx/>
              <a:buNone/>
              <a:defRPr/>
            </a:pPr>
            <a:r>
              <a:rPr lang="en-US" altLang="en-US" sz="2400" dirty="0">
                <a:latin typeface="+mj-lt"/>
              </a:rPr>
              <a:t>Comparison of the output voltage quality of inverters at different numbers of levels
</a:t>
            </a:r>
            <a:endParaRPr lang="pl-PL" altLang="en-US" sz="2400" dirty="0">
              <a:latin typeface="+mj-lt"/>
            </a:endParaRPr>
          </a:p>
        </p:txBody>
      </p:sp>
      <p:grpSp>
        <p:nvGrpSpPr>
          <p:cNvPr id="53251" name="Grupa 35"/>
          <p:cNvGrpSpPr>
            <a:grpSpLocks/>
          </p:cNvGrpSpPr>
          <p:nvPr/>
        </p:nvGrpSpPr>
        <p:grpSpPr bwMode="auto">
          <a:xfrm>
            <a:off x="2279652" y="2220913"/>
            <a:ext cx="7920037" cy="4521200"/>
            <a:chOff x="539440" y="1916770"/>
            <a:chExt cx="7921100" cy="4520424"/>
          </a:xfrm>
        </p:grpSpPr>
        <p:grpSp>
          <p:nvGrpSpPr>
            <p:cNvPr id="53255" name="Grupa 33"/>
            <p:cNvGrpSpPr>
              <a:grpSpLocks/>
            </p:cNvGrpSpPr>
            <p:nvPr/>
          </p:nvGrpSpPr>
          <p:grpSpPr bwMode="auto">
            <a:xfrm>
              <a:off x="539440" y="1916770"/>
              <a:ext cx="7921100" cy="4520424"/>
              <a:chOff x="539440" y="1916770"/>
              <a:chExt cx="7921100" cy="4520424"/>
            </a:xfrm>
          </p:grpSpPr>
          <p:sp>
            <p:nvSpPr>
              <p:cNvPr id="30" name="Prostokąt 29"/>
              <p:cNvSpPr/>
              <p:nvPr/>
            </p:nvSpPr>
            <p:spPr>
              <a:xfrm>
                <a:off x="2771764" y="2277070"/>
                <a:ext cx="5688776" cy="287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sz="1600" b="1" i="1"/>
              </a:p>
            </p:txBody>
          </p:sp>
          <p:pic>
            <p:nvPicPr>
              <p:cNvPr id="53258" name="Picture 5"/>
              <p:cNvPicPr>
                <a:picLocks noChangeAspect="1" noChangeArrowheads="1"/>
              </p:cNvPicPr>
              <p:nvPr/>
            </p:nvPicPr>
            <p:blipFill>
              <a:blip r:embed="rId4" cstate="print"/>
              <a:srcRect/>
              <a:stretch>
                <a:fillRect/>
              </a:stretch>
            </p:blipFill>
            <p:spPr bwMode="auto">
              <a:xfrm>
                <a:off x="611384" y="2006464"/>
                <a:ext cx="7570150" cy="4430730"/>
              </a:xfrm>
              <a:prstGeom prst="rect">
                <a:avLst/>
              </a:prstGeom>
              <a:noFill/>
              <a:ln w="9525">
                <a:noFill/>
                <a:miter lim="800000"/>
                <a:headEnd/>
                <a:tailEnd/>
              </a:ln>
            </p:spPr>
          </p:pic>
          <p:sp>
            <p:nvSpPr>
              <p:cNvPr id="29" name="Prostokąt 28"/>
              <p:cNvSpPr/>
              <p:nvPr/>
            </p:nvSpPr>
            <p:spPr>
              <a:xfrm>
                <a:off x="539440" y="2996085"/>
                <a:ext cx="720822" cy="288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sz="1600" b="1" i="1"/>
              </a:p>
            </p:txBody>
          </p:sp>
          <p:sp>
            <p:nvSpPr>
              <p:cNvPr id="53260" name="pole tekstowe 25"/>
              <p:cNvSpPr txBox="1">
                <a:spLocks noChangeArrowheads="1"/>
              </p:cNvSpPr>
              <p:nvPr/>
            </p:nvSpPr>
            <p:spPr bwMode="auto">
              <a:xfrm>
                <a:off x="2484388" y="3285201"/>
                <a:ext cx="1440056" cy="290513"/>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THD=1,9%</a:t>
                </a:r>
              </a:p>
            </p:txBody>
          </p:sp>
          <p:sp>
            <p:nvSpPr>
              <p:cNvPr id="32" name="Prostokąt 31"/>
              <p:cNvSpPr/>
              <p:nvPr/>
            </p:nvSpPr>
            <p:spPr>
              <a:xfrm>
                <a:off x="7236413" y="3284960"/>
                <a:ext cx="720822" cy="287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sz="1600" b="1" i="1"/>
              </a:p>
            </p:txBody>
          </p:sp>
          <p:sp>
            <p:nvSpPr>
              <p:cNvPr id="53262" name="pole tekstowe 32"/>
              <p:cNvSpPr txBox="1">
                <a:spLocks noChangeArrowheads="1"/>
              </p:cNvSpPr>
              <p:nvPr/>
            </p:nvSpPr>
            <p:spPr bwMode="auto">
              <a:xfrm>
                <a:off x="5651876" y="3285201"/>
                <a:ext cx="1513090" cy="290513"/>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THD=1,1%</a:t>
                </a:r>
              </a:p>
            </p:txBody>
          </p:sp>
          <p:sp>
            <p:nvSpPr>
              <p:cNvPr id="53263" name="pole tekstowe 23"/>
              <p:cNvSpPr txBox="1">
                <a:spLocks noChangeArrowheads="1"/>
              </p:cNvSpPr>
              <p:nvPr/>
            </p:nvSpPr>
            <p:spPr bwMode="auto">
              <a:xfrm>
                <a:off x="2555835" y="1916770"/>
                <a:ext cx="1440056" cy="290514"/>
              </a:xfrm>
              <a:prstGeom prst="rect">
                <a:avLst/>
              </a:prstGeom>
              <a:solidFill>
                <a:schemeClr val="bg1"/>
              </a:solidFill>
              <a:ln w="9525">
                <a:noFill/>
                <a:miter lim="800000"/>
                <a:headEnd/>
                <a:tailEnd/>
              </a:ln>
            </p:spPr>
            <p:txBody>
              <a:bodyPr>
                <a:spAutoFit/>
              </a:bodyPr>
              <a:lstStyle/>
              <a:p>
                <a:pPr eaLnBrk="1" hangingPunct="1"/>
                <a:r>
                  <a:rPr lang="pl-PL" altLang="en-US" sz="1300" b="1">
                    <a:solidFill>
                      <a:srgbClr val="4D4D4D"/>
                    </a:solidFill>
                  </a:rPr>
                  <a:t>THD=24,6%</a:t>
                </a:r>
              </a:p>
            </p:txBody>
          </p:sp>
          <p:sp>
            <p:nvSpPr>
              <p:cNvPr id="53264" name="pole tekstowe 24"/>
              <p:cNvSpPr txBox="1">
                <a:spLocks noChangeArrowheads="1"/>
              </p:cNvSpPr>
              <p:nvPr/>
            </p:nvSpPr>
            <p:spPr bwMode="auto">
              <a:xfrm>
                <a:off x="5724911" y="1916770"/>
                <a:ext cx="1440055" cy="290514"/>
              </a:xfrm>
              <a:prstGeom prst="rect">
                <a:avLst/>
              </a:prstGeom>
              <a:solidFill>
                <a:schemeClr val="bg1"/>
              </a:solidFill>
              <a:ln w="9525">
                <a:noFill/>
                <a:miter lim="800000"/>
                <a:headEnd/>
                <a:tailEnd/>
              </a:ln>
            </p:spPr>
            <p:txBody>
              <a:bodyPr>
                <a:spAutoFit/>
              </a:bodyPr>
              <a:lstStyle/>
              <a:p>
                <a:pPr eaLnBrk="1" hangingPunct="1"/>
                <a:r>
                  <a:rPr lang="pl-PL" altLang="en-US" sz="1300" b="1">
                    <a:solidFill>
                      <a:srgbClr val="4D4D4D"/>
                    </a:solidFill>
                  </a:rPr>
                  <a:t>THD=4,6%</a:t>
                </a:r>
              </a:p>
            </p:txBody>
          </p:sp>
          <p:sp>
            <p:nvSpPr>
              <p:cNvPr id="53265" name="pole tekstowe 27"/>
              <p:cNvSpPr txBox="1">
                <a:spLocks noChangeArrowheads="1"/>
              </p:cNvSpPr>
              <p:nvPr/>
            </p:nvSpPr>
            <p:spPr bwMode="auto">
              <a:xfrm>
                <a:off x="4936827" y="5239984"/>
                <a:ext cx="1295574" cy="290514"/>
              </a:xfrm>
              <a:prstGeom prst="rect">
                <a:avLst/>
              </a:prstGeom>
              <a:solidFill>
                <a:schemeClr val="bg1"/>
              </a:solidFill>
              <a:ln w="9525">
                <a:noFill/>
                <a:miter lim="800000"/>
                <a:headEnd/>
                <a:tailEnd/>
              </a:ln>
            </p:spPr>
            <p:txBody>
              <a:bodyPr>
                <a:spAutoFit/>
              </a:bodyPr>
              <a:lstStyle/>
              <a:p>
                <a:pPr eaLnBrk="1" hangingPunct="1"/>
                <a:r>
                  <a:rPr lang="pl-PL" altLang="en-US" sz="1300" b="1">
                    <a:solidFill>
                      <a:srgbClr val="4D4D4D"/>
                    </a:solidFill>
                  </a:rPr>
                  <a:t>THD=0,3%</a:t>
                </a:r>
              </a:p>
            </p:txBody>
          </p:sp>
          <p:sp>
            <p:nvSpPr>
              <p:cNvPr id="53266" name="pole tekstowe 17"/>
              <p:cNvSpPr txBox="1">
                <a:spLocks noChangeArrowheads="1"/>
              </p:cNvSpPr>
              <p:nvPr/>
            </p:nvSpPr>
            <p:spPr bwMode="auto">
              <a:xfrm>
                <a:off x="4788160" y="2853399"/>
                <a:ext cx="1079645" cy="290513"/>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11-level</a:t>
                </a:r>
              </a:p>
            </p:txBody>
          </p:sp>
          <p:sp>
            <p:nvSpPr>
              <p:cNvPr id="53267" name="pole tekstowe 18"/>
              <p:cNvSpPr txBox="1">
                <a:spLocks noChangeArrowheads="1"/>
              </p:cNvSpPr>
              <p:nvPr/>
            </p:nvSpPr>
            <p:spPr bwMode="auto">
              <a:xfrm>
                <a:off x="1547638" y="2924837"/>
                <a:ext cx="1008197" cy="290513"/>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3-level</a:t>
                </a:r>
              </a:p>
            </p:txBody>
          </p:sp>
          <p:sp>
            <p:nvSpPr>
              <p:cNvPr id="53268" name="pole tekstowe 20"/>
              <p:cNvSpPr txBox="1">
                <a:spLocks noChangeArrowheads="1"/>
              </p:cNvSpPr>
              <p:nvPr/>
            </p:nvSpPr>
            <p:spPr bwMode="auto">
              <a:xfrm>
                <a:off x="1692120" y="4293267"/>
                <a:ext cx="1079644" cy="290514"/>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21-level</a:t>
                </a:r>
              </a:p>
            </p:txBody>
          </p:sp>
          <p:sp>
            <p:nvSpPr>
              <p:cNvPr id="53269" name="pole tekstowe 21"/>
              <p:cNvSpPr txBox="1">
                <a:spLocks noChangeArrowheads="1"/>
              </p:cNvSpPr>
              <p:nvPr/>
            </p:nvSpPr>
            <p:spPr bwMode="auto">
              <a:xfrm>
                <a:off x="4788160" y="4221829"/>
                <a:ext cx="1079645" cy="290514"/>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31-level</a:t>
                </a:r>
              </a:p>
            </p:txBody>
          </p:sp>
          <p:sp>
            <p:nvSpPr>
              <p:cNvPr id="53270" name="pole tekstowe 22"/>
              <p:cNvSpPr txBox="1">
                <a:spLocks noChangeArrowheads="1"/>
              </p:cNvSpPr>
              <p:nvPr/>
            </p:nvSpPr>
            <p:spPr bwMode="auto">
              <a:xfrm>
                <a:off x="3348104" y="5588672"/>
                <a:ext cx="935163" cy="290514"/>
              </a:xfrm>
              <a:prstGeom prst="rect">
                <a:avLst/>
              </a:prstGeom>
              <a:solidFill>
                <a:schemeClr val="bg1"/>
              </a:solidFill>
              <a:ln w="9525">
                <a:noFill/>
                <a:miter lim="800000"/>
                <a:headEnd/>
                <a:tailEnd/>
              </a:ln>
            </p:spPr>
            <p:txBody>
              <a:bodyPr>
                <a:spAutoFit/>
              </a:bodyPr>
              <a:lstStyle/>
              <a:p>
                <a:pPr algn="ctr" eaLnBrk="1" hangingPunct="1"/>
                <a:r>
                  <a:rPr lang="pl-PL" altLang="en-US" sz="1300" b="1">
                    <a:solidFill>
                      <a:srgbClr val="4D4D4D"/>
                    </a:solidFill>
                  </a:rPr>
                  <a:t>81-level</a:t>
                </a:r>
              </a:p>
            </p:txBody>
          </p:sp>
        </p:grpSp>
        <p:sp>
          <p:nvSpPr>
            <p:cNvPr id="35" name="Prostokąt 34"/>
            <p:cNvSpPr/>
            <p:nvPr/>
          </p:nvSpPr>
          <p:spPr>
            <a:xfrm>
              <a:off x="2916247" y="4869013"/>
              <a:ext cx="503304" cy="1444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sz="1600" b="1" i="1"/>
            </a:p>
          </p:txBody>
        </p:sp>
      </p:grpSp>
      <p:sp>
        <p:nvSpPr>
          <p:cNvPr id="3" name="Заголовок 2">
            <a:extLst>
              <a:ext uri="{FF2B5EF4-FFF2-40B4-BE49-F238E27FC236}">
                <a16:creationId xmlns:a16="http://schemas.microsoft.com/office/drawing/2014/main" id="{EA0D9684-3CD7-4CFF-9978-929927D4946B}"/>
              </a:ext>
            </a:extLst>
          </p:cNvPr>
          <p:cNvSpPr>
            <a:spLocks noGrp="1"/>
          </p:cNvSpPr>
          <p:nvPr>
            <p:ph type="title"/>
          </p:nvPr>
        </p:nvSpPr>
        <p:spPr/>
        <p:txBody>
          <a:bodyPr>
            <a:normAutofit/>
          </a:bodyPr>
          <a:lstStyle/>
          <a:p>
            <a:r>
              <a:rPr lang="en-US" altLang="ru-RU" dirty="0">
                <a:latin typeface="ALS Schlange sans" panose="02000506030000020004" pitchFamily="50" charset="-52"/>
              </a:rPr>
              <a:t>TOPOLOGY OF MULTI-LEVEL INVERTERS</a:t>
            </a:r>
            <a:endParaRPr lang="ru-RU" dirty="0">
              <a:latin typeface="ALS Schlange sans" panose="02000506030000020004" pitchFamily="50" charset="-5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79A20-1B36-A833-BA0A-ADEE67A67D96}"/>
              </a:ext>
            </a:extLst>
          </p:cNvPr>
          <p:cNvSpPr>
            <a:spLocks noGrp="1"/>
          </p:cNvSpPr>
          <p:nvPr>
            <p:ph type="title"/>
          </p:nvPr>
        </p:nvSpPr>
        <p:spPr/>
        <p:txBody>
          <a:bodyPr/>
          <a:lstStyle/>
          <a:p>
            <a:r>
              <a:rPr lang="en-US" dirty="0"/>
              <a:t>Question 1</a:t>
            </a:r>
            <a:endParaRPr lang="ru-RU" dirty="0"/>
          </a:p>
        </p:txBody>
      </p:sp>
      <p:sp>
        <p:nvSpPr>
          <p:cNvPr id="4" name="TextBox 3">
            <a:extLst>
              <a:ext uri="{FF2B5EF4-FFF2-40B4-BE49-F238E27FC236}">
                <a16:creationId xmlns:a16="http://schemas.microsoft.com/office/drawing/2014/main" id="{2F2687F5-2DD7-479C-9F3B-5774E6320C65}"/>
              </a:ext>
            </a:extLst>
          </p:cNvPr>
          <p:cNvSpPr txBox="1"/>
          <p:nvPr/>
        </p:nvSpPr>
        <p:spPr>
          <a:xfrm>
            <a:off x="1450974" y="1125538"/>
            <a:ext cx="7220585" cy="923330"/>
          </a:xfrm>
          <a:prstGeom prst="rect">
            <a:avLst/>
          </a:prstGeom>
          <a:noFill/>
        </p:spPr>
        <p:txBody>
          <a:bodyPr wrap="square">
            <a:spAutoFit/>
          </a:bodyPr>
          <a:lstStyle/>
          <a:p>
            <a:r>
              <a:rPr lang="en-US" dirty="0">
                <a:latin typeface="ALSSchlangesans" panose="02000506030000020004" pitchFamily="50" charset="0"/>
                <a:hlinkClick r:id="rId2"/>
              </a:rPr>
              <a:t>https://forms.yandex.com/cloud/644ece1590fa7b2731c79518/</a:t>
            </a:r>
            <a:endParaRPr lang="en-US" dirty="0">
              <a:latin typeface="ALSSchlangesans" panose="02000506030000020004" pitchFamily="50" charset="0"/>
            </a:endParaRPr>
          </a:p>
          <a:p>
            <a:endParaRPr lang="en-US" dirty="0">
              <a:latin typeface="ALSSchlangesans" panose="02000506030000020004" pitchFamily="50" charset="0"/>
              <a:hlinkClick r:id="rId3"/>
            </a:endParaRPr>
          </a:p>
          <a:p>
            <a:r>
              <a:rPr lang="en-US" dirty="0">
                <a:latin typeface="ALSSchlangesans" panose="02000506030000020004" pitchFamily="50" charset="0"/>
                <a:hlinkClick r:id="rId4"/>
              </a:rPr>
              <a:t>https://clck.ru/34ZTTZ</a:t>
            </a:r>
            <a:endParaRPr lang="en-US" dirty="0">
              <a:latin typeface="ALSSchlangesans" panose="02000506030000020004" pitchFamily="50" charset="0"/>
            </a:endParaRPr>
          </a:p>
        </p:txBody>
      </p:sp>
      <p:pic>
        <p:nvPicPr>
          <p:cNvPr id="5" name="Рисунок 4">
            <a:extLst>
              <a:ext uri="{FF2B5EF4-FFF2-40B4-BE49-F238E27FC236}">
                <a16:creationId xmlns:a16="http://schemas.microsoft.com/office/drawing/2014/main" id="{CB20D572-8506-8D4F-D0F6-B98AAACC019C}"/>
              </a:ext>
            </a:extLst>
          </p:cNvPr>
          <p:cNvPicPr>
            <a:picLocks noChangeAspect="1"/>
          </p:cNvPicPr>
          <p:nvPr/>
        </p:nvPicPr>
        <p:blipFill rotWithShape="1">
          <a:blip r:embed="rId5"/>
          <a:srcRect b="15172"/>
          <a:stretch/>
        </p:blipFill>
        <p:spPr>
          <a:xfrm>
            <a:off x="1450975" y="2168703"/>
            <a:ext cx="5982218" cy="4473397"/>
          </a:xfrm>
          <a:prstGeom prst="rect">
            <a:avLst/>
          </a:prstGeom>
        </p:spPr>
      </p:pic>
      <p:pic>
        <p:nvPicPr>
          <p:cNvPr id="8" name="Рисунок 7">
            <a:extLst>
              <a:ext uri="{FF2B5EF4-FFF2-40B4-BE49-F238E27FC236}">
                <a16:creationId xmlns:a16="http://schemas.microsoft.com/office/drawing/2014/main" id="{93318717-1FDC-1E19-9791-B71B426C2D3C}"/>
              </a:ext>
            </a:extLst>
          </p:cNvPr>
          <p:cNvPicPr>
            <a:picLocks noChangeAspect="1"/>
          </p:cNvPicPr>
          <p:nvPr/>
        </p:nvPicPr>
        <p:blipFill>
          <a:blip r:embed="rId6"/>
          <a:stretch>
            <a:fillRect/>
          </a:stretch>
        </p:blipFill>
        <p:spPr>
          <a:xfrm>
            <a:off x="7845092" y="1125538"/>
            <a:ext cx="4011946" cy="4011946"/>
          </a:xfrm>
          <a:prstGeom prst="rect">
            <a:avLst/>
          </a:prstGeom>
        </p:spPr>
      </p:pic>
    </p:spTree>
    <p:extLst>
      <p:ext uri="{BB962C8B-B14F-4D97-AF65-F5344CB8AC3E}">
        <p14:creationId xmlns:p14="http://schemas.microsoft.com/office/powerpoint/2010/main" val="229139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How to change voltage and frequency</a:t>
            </a:r>
            <a:endParaRPr lang="ru-RU" sz="14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DC5C24-560F-4DC2-BD7D-53DB81713B58}"/>
                  </a:ext>
                </a:extLst>
              </p:cNvPr>
              <p:cNvSpPr txBox="1"/>
              <p:nvPr/>
            </p:nvSpPr>
            <p:spPr>
              <a:xfrm>
                <a:off x="334963" y="1125538"/>
                <a:ext cx="5761037" cy="2274149"/>
              </a:xfrm>
              <a:prstGeom prst="rect">
                <a:avLst/>
              </a:prstGeom>
              <a:noFill/>
            </p:spPr>
            <p:txBody>
              <a:bodyPr wrap="square">
                <a:spAutoFit/>
              </a:bodyPr>
              <a:lstStyle/>
              <a:p>
                <a:pPr>
                  <a:lnSpc>
                    <a:spcPct val="115000"/>
                  </a:lnSpc>
                  <a:spcAft>
                    <a:spcPts val="1000"/>
                  </a:spcAft>
                </a:pPr>
                <a:r>
                  <a:rPr lang="en-US" sz="1400" dirty="0"/>
                  <a:t>When choosing the ratio between voltage and frequency, it is recommended to take into account the overload capacity of the engine.
</a:t>
                </a:r>
                <a:r>
                  <a:rPr lang="ru-RU" sz="1400" dirty="0">
                    <a:ea typeface="Calibri" panose="020F0502020204030204" pitchFamily="34" charset="0"/>
                    <a:cs typeface="Times New Roman" panose="02020603050405020304" pitchFamily="18" charset="0"/>
                  </a:rPr>
                  <a:t> </a:t>
                </a:r>
                <a14:m>
                  <m:oMath xmlns:m="http://schemas.openxmlformats.org/officeDocument/2006/math">
                    <m:r>
                      <a:rPr lang="ru-RU" sz="1400" i="1">
                        <a:latin typeface="Cambria Math" panose="02040503050406030204" pitchFamily="18" charset="0"/>
                        <a:ea typeface="Calibri" panose="020F0502020204030204" pitchFamily="34" charset="0"/>
                        <a:cs typeface="Times New Roman" panose="02020603050405020304" pitchFamily="18" charset="0"/>
                      </a:rPr>
                      <m:t>𝜆</m:t>
                    </m:r>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cs typeface="Times New Roman" panose="02020603050405020304" pitchFamily="18" charset="0"/>
                          </a:rPr>
                        </m:ctrlPr>
                      </m:fPr>
                      <m:num>
                        <m:sSub>
                          <m:sSubPr>
                            <m:ctrlPr>
                              <a:rPr lang="ru-RU" sz="140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cs typeface="Times New Roman" panose="02020603050405020304" pitchFamily="18" charset="0"/>
                              </a:rPr>
                              <m:t>𝑇</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𝑠𝑡</m:t>
                            </m:r>
                          </m:sub>
                        </m:sSub>
                      </m:num>
                      <m:den>
                        <m:sSub>
                          <m:sSubPr>
                            <m:ctrlPr>
                              <a:rPr lang="ru-RU" sz="1400" i="1" smtClean="0">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en-US" sz="1400" dirty="0">
                    <a:latin typeface="Calibri" panose="020F0502020204030204" pitchFamily="34" charset="0"/>
                    <a:ea typeface="Calibri" panose="020F0502020204030204" pitchFamily="34" charset="0"/>
                  </a:rPr>
                  <a:t>			(4)</a:t>
                </a:r>
                <a:endParaRPr lang="ru-RU" sz="1400" dirty="0">
                  <a:latin typeface="Calibri" panose="020F0502020204030204" pitchFamily="34" charset="0"/>
                  <a:ea typeface="Calibri" panose="020F0502020204030204" pitchFamily="34" charset="0"/>
                </a:endParaRPr>
              </a:p>
              <a:p>
                <a:pPr>
                  <a:lnSpc>
                    <a:spcPct val="115000"/>
                  </a:lnSpc>
                  <a:spcAft>
                    <a:spcPts val="1000"/>
                  </a:spcAft>
                </a:pPr>
                <a14:m>
                  <m:oMath xmlns:m="http://schemas.openxmlformats.org/officeDocument/2006/math">
                    <m:sSub>
                      <m:sSubPr>
                        <m:ctrlPr>
                          <a:rPr lang="ru-RU" sz="1400" i="1" smtClean="0">
                            <a:solidFill>
                              <a:schemeClr val="accent2">
                                <a:lumMod val="75000"/>
                              </a:schemeClr>
                            </a:solidFill>
                            <a:latin typeface="Cambria Math" panose="02040503050406030204" pitchFamily="18"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cs typeface="Times New Roman" panose="02020603050405020304" pitchFamily="18" charset="0"/>
                          </a:rPr>
                          <m:t>𝑇</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𝑠𝑡</m:t>
                        </m:r>
                      </m:sub>
                    </m:sSub>
                    <m:r>
                      <a:rPr lang="ru-RU" sz="1400" i="1">
                        <a:latin typeface="Cambria Math" panose="02040503050406030204" pitchFamily="18" charset="0"/>
                        <a:ea typeface="Calibri" panose="020F0502020204030204" pitchFamily="34"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3</m:t>
                        </m:r>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b="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ru-RU"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𝜔</m:t>
                            </m:r>
                          </m:e>
                          <m:sub>
                            <m:r>
                              <a:rPr lang="en-US" sz="1400" b="0" i="1" smtClean="0">
                                <a:latin typeface="Cambria Math" panose="02040503050406030204" pitchFamily="18" charset="0"/>
                                <a:ea typeface="Calibri" panose="020F0502020204030204" pitchFamily="34" charset="0"/>
                                <a:cs typeface="Times New Roman" panose="02020603050405020304" pitchFamily="18" charset="0"/>
                              </a:rPr>
                              <m:t>𝑠</m:t>
                            </m:r>
                          </m:sub>
                        </m:sSub>
                        <m:sSub>
                          <m:sSubPr>
                            <m:ctrlPr>
                              <a:rPr lang="ru-RU"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𝑋</m:t>
                            </m:r>
                          </m:e>
                          <m:sub>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𝐾</m:t>
                            </m:r>
                          </m:sub>
                        </m:sSub>
                      </m:den>
                    </m:f>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3</m:t>
                            </m:r>
                            <m:r>
                              <a:rPr lang="ru-RU" sz="140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b="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r>
                          <a:rPr lang="en-US"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latin typeface="Cambria Math" panose="02040503050406030204" pitchFamily="18" charset="0"/>
                            <a:ea typeface="Calibri" panose="020F0502020204030204" pitchFamily="34" charset="0"/>
                            <a:cs typeface="Times New Roman" panose="02020603050405020304" pitchFamily="18" charset="0"/>
                          </a:rPr>
                          <m:t>(</m:t>
                        </m:r>
                        <m:r>
                          <a:rPr lang="en-US"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en-US" sz="1400" i="1">
                            <a:latin typeface="Cambria Math" panose="02040503050406030204" pitchFamily="18" charset="0"/>
                            <a:ea typeface="Calibri" panose="020F0502020204030204" pitchFamily="34" charset="0"/>
                            <a:cs typeface="Times New Roman" panose="02020603050405020304" pitchFamily="18" charset="0"/>
                          </a:rPr>
                          <m:t>(</m:t>
                        </m:r>
                        <m:r>
                          <a:rPr lang="en-US"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2</m:t>
                        </m:r>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𝜋</m:t>
                        </m:r>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i="1">
                                <a:solidFill>
                                  <a:srgbClr val="0070C0"/>
                                </a:solidFill>
                                <a:latin typeface="Cambria Math" panose="02040503050406030204" pitchFamily="18" charset="0"/>
                              </a:rPr>
                              <m:t>𝑠</m:t>
                            </m:r>
                          </m:sub>
                        </m:sSub>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4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𝐿</m:t>
                            </m:r>
                          </m:e>
                          <m:sub>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𝐾</m:t>
                            </m:r>
                          </m:sub>
                        </m:sSub>
                        <m:r>
                          <a:rPr lang="en-US" sz="1400" i="1">
                            <a:latin typeface="Cambria Math" panose="02040503050406030204" pitchFamily="18" charset="0"/>
                            <a:ea typeface="Calibri" panose="020F0502020204030204" pitchFamily="34" charset="0"/>
                            <a:cs typeface="Times New Roman" panose="02020603050405020304" pitchFamily="18" charset="0"/>
                          </a:rPr>
                          <m:t>)</m:t>
                        </m:r>
                      </m:den>
                    </m:f>
                    <m:r>
                      <a:rPr lang="en-US" sz="1400" b="0" i="1" smtClean="0">
                        <a:latin typeface="Cambria Math" panose="02040503050406030204" pitchFamily="18" charset="0"/>
                        <a:ea typeface="Calibri" panose="020F0502020204030204" pitchFamily="34" charset="0"/>
                        <a:cs typeface="Times New Roman" panose="02020603050405020304" pitchFamily="18" charset="0"/>
                      </a:rPr>
                      <m:t>=</m:t>
                    </m:r>
                    <m:r>
                      <a:rPr lang="ru-RU" sz="14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𝐴</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b="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en-US" sz="1400" b="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𝑠</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den>
                    </m:f>
                  </m:oMath>
                </a14:m>
                <a:r>
                  <a:rPr lang="en-US" sz="1400" dirty="0">
                    <a:latin typeface="Calibri" panose="020F0502020204030204" pitchFamily="34" charset="0"/>
                    <a:ea typeface="Calibri" panose="020F0502020204030204" pitchFamily="34" charset="0"/>
                  </a:rPr>
                  <a:t>	(5)</a:t>
                </a:r>
                <a:endParaRPr lang="ru-RU" sz="1400" dirty="0">
                  <a:latin typeface="Calibri" panose="020F0502020204030204" pitchFamily="34" charset="0"/>
                  <a:ea typeface="Calibri" panose="020F0502020204030204" pitchFamily="34" charset="0"/>
                </a:endParaRPr>
              </a:p>
              <a:p>
                <a:pPr indent="449580">
                  <a:lnSpc>
                    <a:spcPct val="115000"/>
                  </a:lnSpc>
                  <a:spcAft>
                    <a:spcPts val="1000"/>
                  </a:spcAft>
                </a:pPr>
                <a:r>
                  <a:rPr lang="en-US" sz="1400" dirty="0">
                    <a:latin typeface="Times New Roman" panose="02020603050405020304" pitchFamily="18" charset="0"/>
                    <a:ea typeface="Calibri" panose="020F0502020204030204" pitchFamily="34" charset="0"/>
                  </a:rPr>
                  <a:t>Where A is a proportionality coefficient independent of voltage and frequency.</a:t>
                </a:r>
                <a:endParaRPr lang="ru-RU" dirty="0"/>
              </a:p>
            </p:txBody>
          </p:sp>
        </mc:Choice>
        <mc:Fallback xmlns="">
          <p:sp>
            <p:nvSpPr>
              <p:cNvPr id="14" name="TextBox 13">
                <a:extLst>
                  <a:ext uri="{FF2B5EF4-FFF2-40B4-BE49-F238E27FC236}">
                    <a16:creationId xmlns:a16="http://schemas.microsoft.com/office/drawing/2014/main" id="{0CDC5C24-560F-4DC2-BD7D-53DB81713B58}"/>
                  </a:ext>
                </a:extLst>
              </p:cNvPr>
              <p:cNvSpPr txBox="1">
                <a:spLocks noRot="1" noChangeAspect="1" noMove="1" noResize="1" noEditPoints="1" noAdjustHandles="1" noChangeArrowheads="1" noChangeShapeType="1" noTextEdit="1"/>
              </p:cNvSpPr>
              <p:nvPr/>
            </p:nvSpPr>
            <p:spPr>
              <a:xfrm>
                <a:off x="334963" y="1125538"/>
                <a:ext cx="5761037" cy="2274149"/>
              </a:xfrm>
              <a:prstGeom prst="rect">
                <a:avLst/>
              </a:prstGeom>
              <a:blipFill>
                <a:blip r:embed="rId3"/>
                <a:stretch>
                  <a:fillRect l="-317" r="-106" b="-16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E6C261-5F26-40BF-1C5A-8DFB1BA0A82A}"/>
                  </a:ext>
                </a:extLst>
              </p:cNvPr>
              <p:cNvSpPr txBox="1"/>
              <p:nvPr/>
            </p:nvSpPr>
            <p:spPr>
              <a:xfrm>
                <a:off x="7326020" y="1125538"/>
                <a:ext cx="4528714" cy="2082943"/>
              </a:xfrm>
              <a:prstGeom prst="rect">
                <a:avLst/>
              </a:prstGeom>
              <a:noFill/>
            </p:spPr>
            <p:txBody>
              <a:bodyPr wrap="square" rtlCol="0">
                <a:spAutoFit/>
              </a:bodyPr>
              <a:lstStyle/>
              <a:p>
                <a14:m>
                  <m:oMath xmlns:m="http://schemas.openxmlformats.org/officeDocument/2006/math">
                    <m:sSub>
                      <m:sSubPr>
                        <m:ctrlPr>
                          <a:rPr lang="ru-RU" sz="1000" i="1" smtClean="0">
                            <a:solidFill>
                              <a:srgbClr val="A4D86E"/>
                            </a:solidFill>
                            <a:latin typeface="Cambria Math" panose="02040503050406030204" pitchFamily="18" charset="0"/>
                            <a:cs typeface="Times New Roman" panose="02020603050405020304" pitchFamily="18" charset="0"/>
                          </a:rPr>
                        </m:ctrlPr>
                      </m:sSubPr>
                      <m:e>
                        <m:r>
                          <a:rPr lang="ru-RU" sz="10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A4D86E"/>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e>
                      <m:sub>
                        <m:r>
                          <a:rPr lang="en-US" sz="10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𝑚𝑒</m:t>
                        </m:r>
                      </m:sub>
                    </m:sSub>
                    <m:r>
                      <a:rPr lang="ru-RU" sz="1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000" i="1">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ru-RU" sz="1000" i="0">
                            <a:latin typeface="Cambria Math" panose="02040503050406030204" pitchFamily="18" charset="0"/>
                            <a:ea typeface="Cambria Math" panose="02040503050406030204" pitchFamily="18" charset="0"/>
                            <a:cs typeface="Times New Roman" panose="02020603050405020304" pitchFamily="18" charset="0"/>
                          </a:rPr>
                          <m:t>ω</m:t>
                        </m:r>
                      </m:e>
                      <m:sub>
                        <m:r>
                          <a:rPr lang="ru-RU" sz="1000"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000" b="0" i="1" smtClean="0">
                        <a:latin typeface="Cambria Math" panose="02040503050406030204" pitchFamily="18" charset="0"/>
                        <a:ea typeface="Cambria Math" panose="02040503050406030204" pitchFamily="18" charset="0"/>
                        <a:cs typeface="Times New Roman" panose="02020603050405020304" pitchFamily="18" charset="0"/>
                      </a:rPr>
                      <m:t>)</m:t>
                    </m:r>
                    <m:r>
                      <a:rPr lang="ru-RU" sz="1000"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1000" dirty="0">
                    <a:latin typeface="ALS Schlange sans" panose="02000506030000020004" pitchFamily="50" charset="-52"/>
                    <a:ea typeface="Calibri" panose="020F0502020204030204" pitchFamily="34" charset="0"/>
                  </a:rPr>
                  <a:t>	</a:t>
                </a:r>
                <a:r>
                  <a:rPr lang="en-US" sz="1000" dirty="0">
                    <a:latin typeface="ALS Schlange sans" panose="02000506030000020004" pitchFamily="50" charset="-52"/>
                  </a:rPr>
                  <a:t>- </a:t>
                </a:r>
                <a:r>
                  <a:rPr lang="en-US" sz="1000" dirty="0">
                    <a:latin typeface="ALS Schlange sans" panose="02000506030000020004" pitchFamily="50" charset="-52"/>
                    <a:ea typeface="Calibri" panose="020F0502020204030204" pitchFamily="34" charset="0"/>
                  </a:rPr>
                  <a:t>static torque of the machine at </a:t>
                </a:r>
                <a14:m>
                  <m:oMath xmlns:m="http://schemas.openxmlformats.org/officeDocument/2006/math">
                    <m:sSub>
                      <m:sSubPr>
                        <m:ctrlPr>
                          <a:rPr lang="ru-RU" sz="10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ru-RU" sz="1000" i="0">
                            <a:latin typeface="Cambria Math" panose="02040503050406030204" pitchFamily="18" charset="0"/>
                            <a:ea typeface="Calibri" panose="020F0502020204030204" pitchFamily="34" charset="0"/>
                            <a:cs typeface="Times New Roman" panose="02020603050405020304" pitchFamily="18" charset="0"/>
                          </a:rPr>
                          <m:t>ω</m:t>
                        </m:r>
                      </m:e>
                      <m:sub>
                        <m:r>
                          <a:rPr lang="ru-RU" sz="1000" i="1">
                            <a:latin typeface="Cambria Math" panose="02040503050406030204" pitchFamily="18" charset="0"/>
                            <a:ea typeface="Calibri" panose="020F0502020204030204" pitchFamily="34" charset="0"/>
                            <a:cs typeface="Times New Roman" panose="02020603050405020304" pitchFamily="18" charset="0"/>
                          </a:rPr>
                          <m:t>𝑖</m:t>
                        </m:r>
                      </m:sub>
                    </m:sSub>
                    <m:r>
                      <a:rPr lang="ru-RU" sz="1000" i="1">
                        <a:latin typeface="Cambria Math" panose="02040503050406030204" pitchFamily="18" charset="0"/>
                        <a:ea typeface="Calibri" panose="020F0502020204030204" pitchFamily="34" charset="0"/>
                        <a:cs typeface="Times New Roman" panose="02020603050405020304" pitchFamily="18" charset="0"/>
                      </a:rPr>
                      <m:t>=</m:t>
                    </m:r>
                    <m:f>
                      <m:fPr>
                        <m:ctrlPr>
                          <a:rPr lang="ru-RU" sz="1000" i="1">
                            <a:latin typeface="Cambria Math" panose="02040503050406030204" pitchFamily="18" charset="0"/>
                            <a:ea typeface="Calibri" panose="020F0502020204030204" pitchFamily="34" charset="0"/>
                            <a:cs typeface="Times New Roman" panose="02020603050405020304" pitchFamily="18" charset="0"/>
                          </a:rPr>
                        </m:ctrlPr>
                      </m:fPr>
                      <m:num>
                        <m:r>
                          <a:rPr lang="ru-RU" sz="1000" i="1">
                            <a:latin typeface="Cambria Math" panose="02040503050406030204" pitchFamily="18" charset="0"/>
                            <a:ea typeface="Calibri" panose="020F0502020204030204" pitchFamily="34" charset="0"/>
                            <a:cs typeface="Times New Roman" panose="02020603050405020304" pitchFamily="18" charset="0"/>
                          </a:rPr>
                          <m:t>2</m:t>
                        </m:r>
                        <m:r>
                          <a:rPr lang="ru-RU" sz="1000" i="1">
                            <a:latin typeface="Cambria Math" panose="02040503050406030204" pitchFamily="18" charset="0"/>
                            <a:ea typeface="Calibri" panose="020F0502020204030204" pitchFamily="34" charset="0"/>
                            <a:cs typeface="Times New Roman" panose="02020603050405020304" pitchFamily="18" charset="0"/>
                          </a:rPr>
                          <m:t>𝜋</m:t>
                        </m:r>
                        <m:sSub>
                          <m:sSubPr>
                            <m:ctrlPr>
                              <a:rPr lang="ru-RU" sz="10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0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en-US" sz="1000" i="1">
                                <a:latin typeface="Cambria Math" panose="02040503050406030204" pitchFamily="18" charset="0"/>
                                <a:cs typeface="Times New Roman" panose="02020603050405020304" pitchFamily="18" charset="0"/>
                              </a:rPr>
                            </m:ctrlPr>
                          </m:sSubPr>
                          <m:e>
                            <m:r>
                              <a:rPr lang="en-US" sz="1000" i="1">
                                <a:latin typeface="Cambria Math" panose="02040503050406030204" pitchFamily="18" charset="0"/>
                                <a:cs typeface="Times New Roman" panose="02020603050405020304" pitchFamily="18" charset="0"/>
                              </a:rPr>
                              <m:t>𝑧</m:t>
                            </m:r>
                          </m:e>
                          <m:sub>
                            <m:r>
                              <a:rPr lang="en-US" sz="1000" i="1">
                                <a:latin typeface="Cambria Math" panose="02040503050406030204" pitchFamily="18" charset="0"/>
                                <a:cs typeface="Times New Roman" panose="02020603050405020304" pitchFamily="18" charset="0"/>
                              </a:rPr>
                              <m:t>𝑝</m:t>
                            </m:r>
                          </m:sub>
                        </m:sSub>
                      </m:den>
                    </m:f>
                  </m:oMath>
                </a14:m>
                <a:endParaRPr lang="en-US" sz="1000" dirty="0">
                  <a:latin typeface="ALS Schlange sans" panose="02000506030000020004" pitchFamily="50" charset="-52"/>
                </a:endParaRP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4" name="TextBox 3">
                <a:extLst>
                  <a:ext uri="{FF2B5EF4-FFF2-40B4-BE49-F238E27FC236}">
                    <a16:creationId xmlns:a16="http://schemas.microsoft.com/office/drawing/2014/main" id="{82E6C261-5F26-40BF-1C5A-8DFB1BA0A82A}"/>
                  </a:ext>
                </a:extLst>
              </p:cNvPr>
              <p:cNvSpPr txBox="1">
                <a:spLocks noRot="1" noChangeAspect="1" noMove="1" noResize="1" noEditPoints="1" noAdjustHandles="1" noChangeArrowheads="1" noChangeShapeType="1" noTextEdit="1"/>
              </p:cNvSpPr>
              <p:nvPr/>
            </p:nvSpPr>
            <p:spPr>
              <a:xfrm>
                <a:off x="7326020" y="1125538"/>
                <a:ext cx="4528714" cy="208294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0D14158-DD43-3813-B00F-85B80CD85CF5}"/>
                  </a:ext>
                </a:extLst>
              </p:cNvPr>
              <p:cNvSpPr txBox="1"/>
              <p:nvPr/>
            </p:nvSpPr>
            <p:spPr>
              <a:xfrm>
                <a:off x="1337022" y="3514545"/>
                <a:ext cx="9881667" cy="2781595"/>
              </a:xfrm>
              <a:prstGeom prst="rect">
                <a:avLst/>
              </a:prstGeom>
              <a:noFill/>
            </p:spPr>
            <p:txBody>
              <a:bodyPr wrap="square">
                <a:spAutoFit/>
              </a:bodyPr>
              <a:lstStyle/>
              <a:p>
                <a:pPr>
                  <a:lnSpc>
                    <a:spcPct val="115000"/>
                  </a:lnSpc>
                </a:pPr>
                <a:r>
                  <a:rPr lang="en-US" sz="1400" dirty="0">
                    <a:latin typeface="Times New Roman" panose="02020603050405020304" pitchFamily="18" charset="0"/>
                    <a:ea typeface="Calibri" panose="020F0502020204030204" pitchFamily="34" charset="0"/>
                  </a:rPr>
                  <a:t>For any frequency </a:t>
                </a:r>
                <a14:m>
                  <m:oMath xmlns:m="http://schemas.openxmlformats.org/officeDocument/2006/math">
                    <m:sSub>
                      <m:sSubPr>
                        <m:ctrlP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𝑖</m:t>
                        </m:r>
                      </m:sub>
                    </m:sSub>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and the corresponding shaft speed </a:t>
                </a:r>
                <a14:m>
                  <m:oMath xmlns:m="http://schemas.openxmlformats.org/officeDocument/2006/math">
                    <m:sSub>
                      <m:sSubPr>
                        <m:ctrlP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ru-RU" sz="1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ω</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oMath>
                </a14:m>
                <a:endParaRPr lang="ru-RU" sz="1400" dirty="0">
                  <a:latin typeface="Calibri" panose="020F0502020204030204" pitchFamily="34" charset="0"/>
                  <a:ea typeface="Calibri" panose="020F0502020204030204" pitchFamily="34" charset="0"/>
                </a:endParaRPr>
              </a:p>
              <a:p>
                <a:pPr defTabSz="449263">
                  <a:lnSpc>
                    <a:spcPct val="115000"/>
                  </a:lnSpc>
                  <a:tabLst>
                    <a:tab pos="5291138" algn="l"/>
                    <a:tab pos="7893050" algn="l"/>
                    <a:tab pos="8070850" algn="l"/>
                  </a:tabLst>
                </a:pPr>
                <a14:m>
                  <m:oMath xmlns:m="http://schemas.openxmlformats.org/officeDocument/2006/math">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𝜆</m:t>
                        </m:r>
                      </m:e>
                      <m:sub>
                        <m:r>
                          <a:rPr lang="ru-RU" sz="1400" i="1">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chemeClr val="accent2">
                                    <a:lumMod val="75000"/>
                                  </a:schemeClr>
                                </a:solidFill>
                                <a:latin typeface="Cambria Math" panose="02040503050406030204" pitchFamily="18" charset="0"/>
                                <a:cs typeface="Times New Roman" panose="02020603050405020304" pitchFamily="18" charset="0"/>
                              </a:rPr>
                            </m:ctrlPr>
                          </m:sSubPr>
                          <m:e>
                            <m:r>
                              <a:rPr lang="en-US" sz="1400" i="1">
                                <a:solidFill>
                                  <a:schemeClr val="accent2">
                                    <a:lumMod val="75000"/>
                                  </a:schemeClr>
                                </a:solidFill>
                                <a:latin typeface="Cambria Math" panose="02040503050406030204" pitchFamily="18" charset="0"/>
                                <a:cs typeface="Times New Roman" panose="02020603050405020304" pitchFamily="18" charset="0"/>
                              </a:rPr>
                              <m:t>𝑇</m:t>
                            </m:r>
                          </m:e>
                          <m:sub>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𝑒</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1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𝑠𝑡</m:t>
                            </m:r>
                          </m:sub>
                        </m:sSub>
                      </m:num>
                      <m:den>
                        <m:sSub>
                          <m:sSubPr>
                            <m:ctrlPr>
                              <a:rPr lang="ru-RU" sz="1400" i="1">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b="0" i="1" smtClean="0">
                                <a:solidFill>
                                  <a:srgbClr val="FF0000"/>
                                </a:solidFill>
                                <a:latin typeface="Cambria Math" panose="02040503050406030204" pitchFamily="18" charset="0"/>
                                <a:cs typeface="Times New Roman" panose="02020603050405020304" pitchFamily="18" charset="0"/>
                              </a:rPr>
                              <m:t>𝑚</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den>
                    </m:f>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𝐴</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smtClean="0">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sz="140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𝑖</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𝑖</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den>
                    </m:f>
                    <m:r>
                      <a:rPr lang="ru-RU" sz="1400" i="1" smtClean="0">
                        <a:latin typeface="Cambria Math" panose="02040503050406030204" pitchFamily="18" charset="0"/>
                        <a:ea typeface="Calibri" panose="020F0502020204030204" pitchFamily="34" charset="0"/>
                        <a:cs typeface="Times New Roman" panose="02020603050405020304" pitchFamily="18" charset="0"/>
                      </a:rPr>
                      <m:t>=</m:t>
                    </m:r>
                    <m:r>
                      <a:rPr lang="ru-RU" sz="1400" i="1" smtClean="0">
                        <a:latin typeface="Cambria Math" panose="02040503050406030204" pitchFamily="18" charset="0"/>
                        <a:ea typeface="Calibri" panose="020F0502020204030204" pitchFamily="34" charset="0"/>
                        <a:cs typeface="Times New Roman" panose="02020603050405020304" pitchFamily="18" charset="0"/>
                      </a:rPr>
                      <m:t>𝑐𝑜𝑛𝑠𝑡</m:t>
                    </m:r>
                    <m:r>
                      <a:rPr lang="en-US" sz="14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400" dirty="0">
                    <a:latin typeface="Calibri" panose="020F0502020204030204" pitchFamily="34" charset="0"/>
                    <a:ea typeface="Calibri" panose="020F0502020204030204" pitchFamily="34" charset="0"/>
                  </a:rPr>
                  <a:t> 	</a:t>
                </a:r>
                <a:r>
                  <a:rPr lang="ru-RU" sz="1400" dirty="0">
                    <a:latin typeface="Calibri" panose="020F0502020204030204" pitchFamily="34" charset="0"/>
                    <a:ea typeface="Calibri" panose="020F0502020204030204" pitchFamily="34" charset="0"/>
                  </a:rPr>
                  <a:t>(7)</a:t>
                </a:r>
                <a:endParaRPr lang="en-US" sz="1400" i="1" dirty="0">
                  <a:latin typeface="Cambria Math" panose="02040503050406030204" pitchFamily="18" charset="0"/>
                  <a:ea typeface="Calibri" panose="020F0502020204030204" pitchFamily="34" charset="0"/>
                  <a:cs typeface="Times New Roman" panose="02020603050405020304" pitchFamily="18" charset="0"/>
                </a:endParaRPr>
              </a:p>
              <a:p>
                <a:pPr defTabSz="449263">
                  <a:lnSpc>
                    <a:spcPct val="115000"/>
                  </a:lnSpc>
                  <a:tabLst>
                    <a:tab pos="7893050" algn="l"/>
                    <a:tab pos="8070850" algn="l"/>
                  </a:tabLst>
                </a:pPr>
                <a14:m>
                  <m:oMath xmlns:m="http://schemas.openxmlformats.org/officeDocument/2006/math">
                    <m:sSub>
                      <m:sSubPr>
                        <m:ctrlPr>
                          <a:rPr lang="ru-RU" sz="14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𝑚𝑒</m:t>
                        </m:r>
                      </m:sub>
                    </m:sSub>
                    <m:r>
                      <a:rPr lang="ru-RU" sz="1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400" i="1" smtClean="0">
                            <a:solidFill>
                              <a:schemeClr val="accent6">
                                <a:lumMod val="7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ru-RU" sz="1400" i="0">
                            <a:solidFill>
                              <a:schemeClr val="accent6">
                                <a:lumMod val="75000"/>
                              </a:schemeClr>
                            </a:solidFill>
                            <a:latin typeface="Cambria Math" panose="02040503050406030204" pitchFamily="18" charset="0"/>
                            <a:ea typeface="Cambria Math" panose="02040503050406030204" pitchFamily="18" charset="0"/>
                            <a:cs typeface="Times New Roman" panose="02020603050405020304" pitchFamily="18" charset="0"/>
                          </a:rPr>
                          <m:t>ω</m:t>
                        </m:r>
                      </m:e>
                      <m:sub>
                        <m:r>
                          <a:rPr lang="ru-RU" sz="1400" i="1">
                            <a:solidFill>
                              <a:schemeClr val="accent6">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400" b="0" i="1" smtClean="0">
                        <a:latin typeface="Cambria Math" panose="02040503050406030204" pitchFamily="18" charset="0"/>
                        <a:ea typeface="Cambria Math" panose="02040503050406030204" pitchFamily="18" charset="0"/>
                        <a:cs typeface="Times New Roman" panose="02020603050405020304" pitchFamily="18" charset="0"/>
                      </a:rPr>
                      <m:t>)</m:t>
                    </m:r>
                    <m:r>
                      <a:rPr lang="ru-RU" sz="1400" i="1">
                        <a:latin typeface="Cambria Math" panose="02040503050406030204" pitchFamily="18" charset="0"/>
                        <a:ea typeface="Cambria Math" panose="02040503050406030204" pitchFamily="18" charset="0"/>
                        <a:cs typeface="Times New Roman" panose="02020603050405020304" pitchFamily="18" charset="0"/>
                      </a:rPr>
                      <m:t> </m:t>
                    </m:r>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static torque of the machine at </a:t>
                </a:r>
                <a14:m>
                  <m:oMath xmlns:m="http://schemas.openxmlformats.org/officeDocument/2006/math">
                    <m:sSub>
                      <m:sSubPr>
                        <m:ctrlPr>
                          <a:rPr lang="ru-RU" sz="140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ru-RU" sz="1400" i="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ω</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2</m:t>
                        </m:r>
                        <m:r>
                          <a:rPr lang="ru-RU" sz="1400" i="1">
                            <a:latin typeface="Cambria Math" panose="02040503050406030204" pitchFamily="18" charset="0"/>
                            <a:ea typeface="Calibri" panose="020F0502020204030204" pitchFamily="34" charset="0"/>
                            <a:cs typeface="Times New Roman" panose="02020603050405020304" pitchFamily="18" charset="0"/>
                          </a:rPr>
                          <m:t>𝜋</m:t>
                        </m:r>
                        <m:sSub>
                          <m:sSubPr>
                            <m:ctrlPr>
                              <a:rPr lang="ru-RU" sz="14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en-US"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𝑧</m:t>
                            </m:r>
                          </m:e>
                          <m:sub>
                            <m:r>
                              <a:rPr lang="en-US" sz="1400" i="1">
                                <a:latin typeface="Cambria Math" panose="02040503050406030204" pitchFamily="18" charset="0"/>
                                <a:cs typeface="Times New Roman" panose="02020603050405020304" pitchFamily="18" charset="0"/>
                              </a:rPr>
                              <m:t>𝑝</m:t>
                            </m:r>
                          </m:sub>
                        </m:sSub>
                      </m:den>
                    </m:f>
                  </m:oMath>
                </a14:m>
                <a:r>
                  <a:rPr lang="ru-RU" sz="1400" dirty="0">
                    <a:latin typeface="Times New Roman" panose="02020603050405020304" pitchFamily="18" charset="0"/>
                    <a:ea typeface="Calibri" panose="020F0502020204030204" pitchFamily="34" charset="0"/>
                  </a:rPr>
                  <a:t>.</a:t>
                </a:r>
                <a:endParaRPr lang="ru-RU" sz="1400" dirty="0">
                  <a:latin typeface="Calibri" panose="020F0502020204030204" pitchFamily="34" charset="0"/>
                  <a:ea typeface="Calibri" panose="020F0502020204030204" pitchFamily="34" charset="0"/>
                </a:endParaRPr>
              </a:p>
              <a:p>
                <a:pPr>
                  <a:lnSpc>
                    <a:spcPct val="115000"/>
                  </a:lnSpc>
                </a:pPr>
                <a:r>
                  <a:rPr lang="en-US" sz="1400" dirty="0">
                    <a:latin typeface="Times New Roman" panose="02020603050405020304" pitchFamily="18" charset="0"/>
                    <a:ea typeface="Calibri" panose="020F0502020204030204" pitchFamily="34" charset="0"/>
                  </a:rPr>
                  <a:t>From the equation </a:t>
                </a:r>
                <a:r>
                  <a:rPr lang="ru-RU" sz="1400" dirty="0">
                    <a:latin typeface="Times New Roman" panose="02020603050405020304" pitchFamily="18" charset="0"/>
                    <a:ea typeface="Calibri" panose="020F0502020204030204" pitchFamily="34" charset="0"/>
                  </a:rPr>
                  <a:t>(7) </a:t>
                </a:r>
                <a:r>
                  <a:rPr lang="en-US" sz="1400" dirty="0">
                    <a:latin typeface="Times New Roman" panose="02020603050405020304" pitchFamily="18" charset="0"/>
                    <a:ea typeface="Calibri" panose="020F0502020204030204" pitchFamily="34" charset="0"/>
                  </a:rPr>
                  <a:t>for any two adjustable frequency values </a:t>
                </a:r>
                <a14:m>
                  <m:oMath xmlns:m="http://schemas.openxmlformats.org/officeDocument/2006/math">
                    <m:sSub>
                      <m:sSubPr>
                        <m:ctrlPr>
                          <a:rPr lang="ru-RU" sz="1400" i="1" smtClean="0">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b="0" i="1" smtClean="0">
                            <a:solidFill>
                              <a:srgbClr val="0070C0"/>
                            </a:solidFill>
                            <a:latin typeface="Cambria Math" panose="02040503050406030204" pitchFamily="18" charset="0"/>
                          </a:rPr>
                          <m:t>1</m:t>
                        </m:r>
                      </m:sub>
                    </m:sSub>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and</a:t>
                </a:r>
                <a:r>
                  <a:rPr lang="ru-RU" sz="1400" dirty="0">
                    <a:latin typeface="Times New Roman" panose="02020603050405020304" pitchFamily="18" charset="0"/>
                    <a:ea typeface="Calibri" panose="020F0502020204030204" pitchFamily="34" charset="0"/>
                  </a:rPr>
                  <a:t> </a:t>
                </a:r>
                <a14:m>
                  <m:oMath xmlns:m="http://schemas.openxmlformats.org/officeDocument/2006/math">
                    <m:sSub>
                      <m:sSubPr>
                        <m:ctrlPr>
                          <a:rPr lang="ru-RU" sz="1400" i="1">
                            <a:solidFill>
                              <a:srgbClr val="0070C0"/>
                            </a:solidFill>
                            <a:latin typeface="Cambria Math" panose="02040503050406030204" pitchFamily="18" charset="0"/>
                          </a:rPr>
                        </m:ctrlPr>
                      </m:sSubPr>
                      <m:e>
                        <m:r>
                          <a:rPr lang="ru-RU" sz="1400" i="1">
                            <a:solidFill>
                              <a:srgbClr val="0070C0"/>
                            </a:solidFill>
                            <a:latin typeface="Cambria Math" panose="02040503050406030204" pitchFamily="18" charset="0"/>
                          </a:rPr>
                          <m:t>𝑓</m:t>
                        </m:r>
                      </m:e>
                      <m:sub>
                        <m:r>
                          <a:rPr lang="en-US" sz="1400" b="0" i="1" smtClean="0">
                            <a:solidFill>
                              <a:srgbClr val="0070C0"/>
                            </a:solidFill>
                            <a:latin typeface="Cambria Math" panose="02040503050406030204" pitchFamily="18" charset="0"/>
                          </a:rPr>
                          <m:t>𝑖</m:t>
                        </m:r>
                      </m:sub>
                    </m:sSub>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the following ratio should be provided:</a:t>
                </a:r>
                <a:endParaRPr lang="ru-RU" sz="1400" dirty="0">
                  <a:latin typeface="Times New Roman" panose="02020603050405020304" pitchFamily="18" charset="0"/>
                  <a:ea typeface="Calibri" panose="020F0502020204030204" pitchFamily="34" charset="0"/>
                </a:endParaRPr>
              </a:p>
              <a:p>
                <a:pPr>
                  <a:lnSpc>
                    <a:spcPct val="115000"/>
                  </a:lnSpc>
                  <a:tabLst>
                    <a:tab pos="5292725" algn="l"/>
                    <a:tab pos="8070850" algn="l"/>
                  </a:tabLst>
                </a:pP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𝑖</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𝑖</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sSub>
                          <m:sSubPr>
                            <m:ctrlPr>
                              <a:rPr lang="ru-RU" sz="1400" i="1">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cs typeface="Times New Roman" panose="02020603050405020304" pitchFamily="18" charset="0"/>
                              </a:rPr>
                              <m:t>𝑚</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4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1</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t>𝑓</m:t>
                            </m:r>
                          </m:e>
                          <m:sub>
                            <m:r>
                              <a:rPr lang="en-US" sz="1400" b="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t>1</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sSub>
                          <m:sSubPr>
                            <m:ctrlPr>
                              <a:rPr lang="ru-RU" sz="1400" i="1">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cs typeface="Times New Roman" panose="02020603050405020304" pitchFamily="18" charset="0"/>
                              </a:rPr>
                              <m:t>𝑚</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400"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1400" dirty="0">
                    <a:latin typeface="Times New Roman" panose="02020603050405020304" pitchFamily="18" charset="0"/>
                    <a:ea typeface="Calibri" panose="020F0502020204030204" pitchFamily="34" charset="0"/>
                  </a:rPr>
                  <a:t>	</a:t>
                </a:r>
                <a:r>
                  <a:rPr lang="ru-RU" sz="1400" dirty="0">
                    <a:latin typeface="Times New Roman" panose="02020603050405020304" pitchFamily="18" charset="0"/>
                    <a:ea typeface="Calibri" panose="020F0502020204030204" pitchFamily="34" charset="0"/>
                  </a:rPr>
                  <a:t>(8)</a:t>
                </a:r>
              </a:p>
              <a:p>
                <a:pPr>
                  <a:lnSpc>
                    <a:spcPct val="115000"/>
                  </a:lnSpc>
                  <a:spcAft>
                    <a:spcPts val="1000"/>
                  </a:spcAft>
                </a:pPr>
                <a:r>
                  <a:rPr lang="en-US" sz="1400" dirty="0">
                    <a:latin typeface="Times New Roman" panose="02020603050405020304" pitchFamily="18" charset="0"/>
                    <a:ea typeface="Calibri" panose="020F0502020204030204" pitchFamily="34" charset="0"/>
                  </a:rPr>
                  <a:t>From the equation </a:t>
                </a:r>
                <a:r>
                  <a:rPr lang="ru-RU" sz="1400" dirty="0">
                    <a:latin typeface="Times New Roman" panose="02020603050405020304" pitchFamily="18" charset="0"/>
                    <a:ea typeface="Calibri" panose="020F0502020204030204" pitchFamily="34" charset="0"/>
                  </a:rPr>
                  <a:t>(8) </a:t>
                </a:r>
                <a:r>
                  <a:rPr lang="en-US" sz="1400" dirty="0">
                    <a:latin typeface="Times New Roman" panose="02020603050405020304" pitchFamily="18" charset="0"/>
                    <a:ea typeface="Calibri" panose="020F0502020204030204" pitchFamily="34" charset="0"/>
                  </a:rPr>
                  <a:t>obtain the basic law of voltage change during frequency speed control</a:t>
                </a:r>
                <a:r>
                  <a:rPr lang="ru-RU" sz="1400" dirty="0">
                    <a:latin typeface="Times New Roman" panose="02020603050405020304" pitchFamily="18" charset="0"/>
                    <a:ea typeface="Calibri" panose="020F0502020204030204" pitchFamily="34" charset="0"/>
                  </a:rPr>
                  <a:t>:</a:t>
                </a:r>
                <a:endParaRPr lang="ru-RU" sz="1400" i="1" dirty="0">
                  <a:latin typeface="Cambria Math" panose="02040503050406030204" pitchFamily="18" charset="0"/>
                  <a:ea typeface="Calibri" panose="020F0502020204030204" pitchFamily="34" charset="0"/>
                  <a:cs typeface="Times New Roman" panose="02020603050405020304" pitchFamily="18" charset="0"/>
                </a:endParaRPr>
              </a:p>
              <a:p>
                <a:pPr>
                  <a:lnSpc>
                    <a:spcPct val="115000"/>
                  </a:lnSpc>
                  <a:spcAft>
                    <a:spcPts val="1000"/>
                  </a:spcAft>
                  <a:tabLst>
                    <a:tab pos="5292725" algn="l"/>
                    <a:tab pos="8070850" algn="l"/>
                  </a:tabLst>
                </a:pP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40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1</m:t>
                            </m:r>
                          </m:sub>
                        </m:sSub>
                      </m:den>
                    </m:f>
                    <m:r>
                      <a:rPr lang="ru-RU" sz="1400" i="1" smtClean="0">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smtClean="0">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400" i="1" smtClean="0">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1</m:t>
                            </m:r>
                          </m:sub>
                        </m:sSub>
                      </m:den>
                    </m:f>
                    <m:rad>
                      <m:radPr>
                        <m:degHide m:val="on"/>
                        <m:ctrlPr>
                          <a:rPr lang="ru-RU" sz="1400" i="1">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cs typeface="Times New Roman" panose="02020603050405020304" pitchFamily="18" charset="0"/>
                                  </a:rPr>
                                  <m:t>𝑚</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400" i="1">
                                    <a:solidFill>
                                      <a:srgbClr val="FF0000"/>
                                    </a:solidFill>
                                    <a:latin typeface="Cambria Math" panose="02040503050406030204" pitchFamily="18" charset="0"/>
                                    <a:cs typeface="Times New Roman" panose="02020603050405020304" pitchFamily="18" charset="0"/>
                                  </a:rPr>
                                </m:ctrlPr>
                              </m:sSubPr>
                              <m:e>
                                <m:r>
                                  <a:rPr lang="en-US" sz="1400" i="1">
                                    <a:solidFill>
                                      <a:srgbClr val="FF0000"/>
                                    </a:solidFill>
                                    <a:latin typeface="Cambria Math" panose="02040503050406030204" pitchFamily="18" charset="0"/>
                                    <a:cs typeface="Times New Roman" panose="02020603050405020304" pitchFamily="18" charset="0"/>
                                  </a:rPr>
                                  <m:t>𝑇</m:t>
                                </m:r>
                              </m:e>
                              <m:sub>
                                <m:r>
                                  <a:rPr lang="en-US" sz="1400" i="1">
                                    <a:solidFill>
                                      <a:srgbClr val="FF0000"/>
                                    </a:solidFill>
                                    <a:latin typeface="Cambria Math" panose="02040503050406030204" pitchFamily="18" charset="0"/>
                                    <a:cs typeface="Times New Roman" panose="02020603050405020304" pitchFamily="18" charset="0"/>
                                  </a:rPr>
                                  <m:t>𝑚</m:t>
                                </m:r>
                                <m:r>
                                  <a:rPr lang="en-US" sz="14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400"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ru-RU" sz="1400" i="1">
                                <a:latin typeface="Cambria Math" panose="02040503050406030204" pitchFamily="18" charset="0"/>
                                <a:ea typeface="Calibri" panose="020F0502020204030204" pitchFamily="34" charset="0"/>
                                <a:cs typeface="Times New Roman" panose="02020603050405020304" pitchFamily="18" charset="0"/>
                              </a:rPr>
                              <m:t>)</m:t>
                            </m:r>
                          </m:den>
                        </m:f>
                      </m:e>
                    </m:rad>
                  </m:oMath>
                </a14:m>
                <a:r>
                  <a:rPr lang="en-US" sz="1400" dirty="0">
                    <a:latin typeface="Calibri" panose="020F0502020204030204" pitchFamily="34" charset="0"/>
                    <a:ea typeface="Calibri" panose="020F0502020204030204" pitchFamily="34" charset="0"/>
                  </a:rPr>
                  <a:t> 	</a:t>
                </a:r>
                <a:r>
                  <a:rPr lang="ru-RU" sz="1400" dirty="0">
                    <a:latin typeface="Calibri" panose="020F0502020204030204" pitchFamily="34" charset="0"/>
                    <a:ea typeface="Calibri" panose="020F0502020204030204" pitchFamily="34" charset="0"/>
                  </a:rPr>
                  <a:t>(9)</a:t>
                </a:r>
              </a:p>
            </p:txBody>
          </p:sp>
        </mc:Choice>
        <mc:Fallback xmlns="">
          <p:sp>
            <p:nvSpPr>
              <p:cNvPr id="5" name="TextBox 4">
                <a:extLst>
                  <a:ext uri="{FF2B5EF4-FFF2-40B4-BE49-F238E27FC236}">
                    <a16:creationId xmlns:a16="http://schemas.microsoft.com/office/drawing/2014/main" id="{A0D14158-DD43-3813-B00F-85B80CD85CF5}"/>
                  </a:ext>
                </a:extLst>
              </p:cNvPr>
              <p:cNvSpPr txBox="1">
                <a:spLocks noRot="1" noChangeAspect="1" noMove="1" noResize="1" noEditPoints="1" noAdjustHandles="1" noChangeArrowheads="1" noChangeShapeType="1" noTextEdit="1"/>
              </p:cNvSpPr>
              <p:nvPr/>
            </p:nvSpPr>
            <p:spPr>
              <a:xfrm>
                <a:off x="1337022" y="3514545"/>
                <a:ext cx="9881667" cy="2781595"/>
              </a:xfrm>
              <a:prstGeom prst="rect">
                <a:avLst/>
              </a:prstGeom>
              <a:blipFill>
                <a:blip r:embed="rId5"/>
                <a:stretch>
                  <a:fillRect l="-185"/>
                </a:stretch>
              </a:blipFill>
            </p:spPr>
            <p:txBody>
              <a:bodyPr/>
              <a:lstStyle/>
              <a:p>
                <a:r>
                  <a:rPr lang="ru-RU">
                    <a:noFill/>
                  </a:rPr>
                  <a:t> </a:t>
                </a:r>
              </a:p>
            </p:txBody>
          </p:sp>
        </mc:Fallback>
      </mc:AlternateContent>
    </p:spTree>
    <p:extLst>
      <p:ext uri="{BB962C8B-B14F-4D97-AF65-F5344CB8AC3E}">
        <p14:creationId xmlns:p14="http://schemas.microsoft.com/office/powerpoint/2010/main" val="1572218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79A20-1B36-A833-BA0A-ADEE67A67D96}"/>
              </a:ext>
            </a:extLst>
          </p:cNvPr>
          <p:cNvSpPr>
            <a:spLocks noGrp="1"/>
          </p:cNvSpPr>
          <p:nvPr>
            <p:ph type="title"/>
          </p:nvPr>
        </p:nvSpPr>
        <p:spPr/>
        <p:txBody>
          <a:bodyPr/>
          <a:lstStyle/>
          <a:p>
            <a:r>
              <a:rPr lang="en-US" dirty="0"/>
              <a:t>Question 2</a:t>
            </a:r>
            <a:endParaRPr lang="ru-RU" dirty="0"/>
          </a:p>
        </p:txBody>
      </p:sp>
      <p:pic>
        <p:nvPicPr>
          <p:cNvPr id="6" name="Рисунок 5">
            <a:extLst>
              <a:ext uri="{FF2B5EF4-FFF2-40B4-BE49-F238E27FC236}">
                <a16:creationId xmlns:a16="http://schemas.microsoft.com/office/drawing/2014/main" id="{B955E8C0-371C-2915-D038-2B0BAAB585B2}"/>
              </a:ext>
            </a:extLst>
          </p:cNvPr>
          <p:cNvPicPr>
            <a:picLocks noChangeAspect="1"/>
          </p:cNvPicPr>
          <p:nvPr/>
        </p:nvPicPr>
        <p:blipFill>
          <a:blip r:embed="rId2"/>
          <a:stretch>
            <a:fillRect/>
          </a:stretch>
        </p:blipFill>
        <p:spPr>
          <a:xfrm>
            <a:off x="1517649" y="2120446"/>
            <a:ext cx="4316967" cy="4485317"/>
          </a:xfrm>
          <a:prstGeom prst="rect">
            <a:avLst/>
          </a:prstGeom>
        </p:spPr>
      </p:pic>
      <p:sp>
        <p:nvSpPr>
          <p:cNvPr id="3" name="TextBox 2">
            <a:extLst>
              <a:ext uri="{FF2B5EF4-FFF2-40B4-BE49-F238E27FC236}">
                <a16:creationId xmlns:a16="http://schemas.microsoft.com/office/drawing/2014/main" id="{96870212-D2ED-DB24-E0BF-BDC23396AB6F}"/>
              </a:ext>
            </a:extLst>
          </p:cNvPr>
          <p:cNvSpPr txBox="1"/>
          <p:nvPr/>
        </p:nvSpPr>
        <p:spPr>
          <a:xfrm>
            <a:off x="1450974" y="1125538"/>
            <a:ext cx="7220585" cy="923330"/>
          </a:xfrm>
          <a:prstGeom prst="rect">
            <a:avLst/>
          </a:prstGeom>
          <a:noFill/>
        </p:spPr>
        <p:txBody>
          <a:bodyPr wrap="square">
            <a:spAutoFit/>
          </a:bodyPr>
          <a:lstStyle/>
          <a:p>
            <a:r>
              <a:rPr lang="en-US" dirty="0">
                <a:latin typeface="ALSSchlangesans" panose="02000506030000020004" pitchFamily="50" charset="0"/>
                <a:hlinkClick r:id="rId3"/>
              </a:rPr>
              <a:t>https://forms.yandex.com/cloud/644ece1590fa7b2731c79518/</a:t>
            </a:r>
            <a:endParaRPr lang="en-US" dirty="0">
              <a:latin typeface="ALSSchlangesans" panose="02000506030000020004" pitchFamily="50" charset="0"/>
            </a:endParaRPr>
          </a:p>
          <a:p>
            <a:endParaRPr lang="en-US" dirty="0">
              <a:latin typeface="ALSSchlangesans" panose="02000506030000020004" pitchFamily="50" charset="0"/>
              <a:hlinkClick r:id="rId4"/>
            </a:endParaRPr>
          </a:p>
          <a:p>
            <a:r>
              <a:rPr lang="en-US" dirty="0">
                <a:latin typeface="ALSSchlangesans" panose="02000506030000020004" pitchFamily="50" charset="0"/>
                <a:hlinkClick r:id="rId5"/>
              </a:rPr>
              <a:t>https://clck.ru/34ZTTZ</a:t>
            </a:r>
            <a:endParaRPr lang="en-US" dirty="0">
              <a:latin typeface="ALSSchlangesans" panose="02000506030000020004" pitchFamily="50" charset="0"/>
            </a:endParaRPr>
          </a:p>
        </p:txBody>
      </p:sp>
      <p:pic>
        <p:nvPicPr>
          <p:cNvPr id="5" name="Рисунок 4">
            <a:extLst>
              <a:ext uri="{FF2B5EF4-FFF2-40B4-BE49-F238E27FC236}">
                <a16:creationId xmlns:a16="http://schemas.microsoft.com/office/drawing/2014/main" id="{17A91F7D-2C29-99DF-F5C0-38C2C808F7C4}"/>
              </a:ext>
            </a:extLst>
          </p:cNvPr>
          <p:cNvPicPr>
            <a:picLocks noChangeAspect="1"/>
          </p:cNvPicPr>
          <p:nvPr/>
        </p:nvPicPr>
        <p:blipFill>
          <a:blip r:embed="rId6"/>
          <a:stretch>
            <a:fillRect/>
          </a:stretch>
        </p:blipFill>
        <p:spPr>
          <a:xfrm>
            <a:off x="7845092" y="1125538"/>
            <a:ext cx="4011946" cy="4011946"/>
          </a:xfrm>
          <a:prstGeom prst="rect">
            <a:avLst/>
          </a:prstGeom>
        </p:spPr>
      </p:pic>
    </p:spTree>
    <p:extLst>
      <p:ext uri="{BB962C8B-B14F-4D97-AF65-F5344CB8AC3E}">
        <p14:creationId xmlns:p14="http://schemas.microsoft.com/office/powerpoint/2010/main" val="388438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dirty="0"/>
              <a:t>Summary: How to change voltage and frequency</a:t>
            </a:r>
            <a:endParaRPr lang="ru-RU" sz="1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F4DF41-49CD-A3B8-0B22-2DA32B7D32AB}"/>
                  </a:ext>
                </a:extLst>
              </p:cNvPr>
              <p:cNvSpPr txBox="1"/>
              <p:nvPr/>
            </p:nvSpPr>
            <p:spPr>
              <a:xfrm>
                <a:off x="7200900" y="1125538"/>
                <a:ext cx="4653834" cy="1825500"/>
              </a:xfrm>
              <a:prstGeom prst="rect">
                <a:avLst/>
              </a:prstGeom>
              <a:noFill/>
            </p:spPr>
            <p:txBody>
              <a:bodyPr wrap="square" rtlCol="0">
                <a:spAutoFit/>
              </a:bodyPr>
              <a:lstStyle/>
              <a:p>
                <a14:m>
                  <m:oMath xmlns:m="http://schemas.openxmlformats.org/officeDocument/2006/math">
                    <m:sSub>
                      <m:sSubPr>
                        <m:ctrlPr>
                          <a:rPr lang="ru-RU" sz="1000" i="1" smtClean="0">
                            <a:solidFill>
                              <a:srgbClr val="A4D86E"/>
                            </a:solidFill>
                            <a:latin typeface="Cambria Math" panose="02040503050406030204" pitchFamily="18" charset="0"/>
                            <a:cs typeface="Times New Roman" panose="02020603050405020304" pitchFamily="18" charset="0"/>
                          </a:rPr>
                        </m:ctrlPr>
                      </m:sSubPr>
                      <m:e>
                        <m:r>
                          <a:rPr lang="ru-RU" sz="1000" i="1">
                            <a:solidFill>
                              <a:srgbClr val="A4D86E"/>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rgbClr val="A4D86E"/>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rgbClr val="A4D86E"/>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r>
                      <a:rPr lang="en-US" sz="1000" b="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r>
                          <a:rPr lang="en-US" sz="1000" i="1">
                            <a:solidFill>
                              <a:srgbClr val="FF0000"/>
                            </a:solidFill>
                            <a:latin typeface="Cambria Math" panose="02040503050406030204" pitchFamily="18" charset="0"/>
                            <a:cs typeface="Times New Roman" panose="02020603050405020304" pitchFamily="18" charset="0"/>
                          </a:rPr>
                          <m:t>𝑚</m:t>
                        </m:r>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d>
                      <m:dPr>
                        <m:ctrlPr>
                          <a:rPr lang="ru-RU"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ru-RU" sz="10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0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e>
                    </m:d>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4" name="TextBox 3">
                <a:extLst>
                  <a:ext uri="{FF2B5EF4-FFF2-40B4-BE49-F238E27FC236}">
                    <a16:creationId xmlns:a16="http://schemas.microsoft.com/office/drawing/2014/main" id="{C6F4DF41-49CD-A3B8-0B22-2DA32B7D32AB}"/>
                  </a:ext>
                </a:extLst>
              </p:cNvPr>
              <p:cNvSpPr txBox="1">
                <a:spLocks noRot="1" noChangeAspect="1" noMove="1" noResize="1" noEditPoints="1" noAdjustHandles="1" noChangeArrowheads="1" noChangeShapeType="1" noTextEdit="1"/>
              </p:cNvSpPr>
              <p:nvPr/>
            </p:nvSpPr>
            <p:spPr>
              <a:xfrm>
                <a:off x="7200900" y="1125538"/>
                <a:ext cx="4653834" cy="1825500"/>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9D902B-2935-ED21-2DDA-63ED86F0B88E}"/>
                  </a:ext>
                </a:extLst>
              </p:cNvPr>
              <p:cNvSpPr txBox="1"/>
              <p:nvPr/>
            </p:nvSpPr>
            <p:spPr>
              <a:xfrm>
                <a:off x="426534" y="1082804"/>
                <a:ext cx="5669466" cy="5061514"/>
              </a:xfrm>
              <a:prstGeom prst="rect">
                <a:avLst/>
              </a:prstGeom>
              <a:noFill/>
            </p:spPr>
            <p:txBody>
              <a:bodyPr wrap="square">
                <a:spAutoFit/>
              </a:bodyPr>
              <a:lstStyle/>
              <a:p>
                <a:pPr>
                  <a:lnSpc>
                    <a:spcPct val="115000"/>
                  </a:lnSpc>
                  <a:spcAft>
                    <a:spcPts val="1000"/>
                  </a:spcAft>
                  <a:tabLst>
                    <a:tab pos="8070850" algn="l"/>
                  </a:tabLst>
                </a:pPr>
                <a:r>
                  <a:rPr lang="en-US" dirty="0">
                    <a:latin typeface="Calibri" panose="020F0502020204030204" pitchFamily="34" charset="0"/>
                    <a:ea typeface="Calibri" panose="020F0502020204030204" pitchFamily="34" charset="0"/>
                  </a:rPr>
                  <a:t>For idealized </a:t>
                </a:r>
                <a:r>
                  <a:rPr lang="en-US" dirty="0"/>
                  <a:t>AC Induction motor</a:t>
                </a:r>
                <a:r>
                  <a:rPr lang="en-US" dirty="0">
                    <a:latin typeface="Calibri" panose="020F0502020204030204" pitchFamily="34" charset="0"/>
                    <a:ea typeface="Calibri" panose="020F0502020204030204" pitchFamily="34" charset="0"/>
                  </a:rPr>
                  <a:t>, in which: 
</a:t>
                </a:r>
              </a:p>
              <a:p>
                <a:pPr marL="285750" indent="-285750">
                  <a:lnSpc>
                    <a:spcPct val="115000"/>
                  </a:lnSpc>
                  <a:spcAft>
                    <a:spcPts val="1000"/>
                  </a:spcAft>
                  <a:buFont typeface="Wingdings" panose="05000000000000000000" pitchFamily="2" charset="2"/>
                  <a:buChar char="ü"/>
                  <a:tabLst>
                    <a:tab pos="8070850" algn="l"/>
                  </a:tabLst>
                </a:pPr>
                <a:r>
                  <a:rPr lang="en-US" dirty="0">
                    <a:latin typeface="Calibri" panose="020F0502020204030204" pitchFamily="34" charset="0"/>
                    <a:ea typeface="Calibri" panose="020F0502020204030204" pitchFamily="34" charset="0"/>
                  </a:rPr>
                  <a:t>the active phase resistance of the stator winding is zero, 
there are no losses in steel,
the magnetic system is not saturated, 
there is independent cooling.</a:t>
                </a:r>
              </a:p>
              <a:p>
                <a:pPr marL="285750" indent="-285750">
                  <a:lnSpc>
                    <a:spcPct val="115000"/>
                  </a:lnSpc>
                  <a:spcAft>
                    <a:spcPts val="1000"/>
                  </a:spcAft>
                  <a:buFont typeface="Wingdings" panose="05000000000000000000" pitchFamily="2" charset="2"/>
                  <a:buChar char="ü"/>
                  <a:tabLst>
                    <a:tab pos="8070850" algn="l"/>
                  </a:tabLst>
                </a:pPr>
                <a:endParaRPr lang="en-US" dirty="0">
                  <a:latin typeface="Calibri" panose="020F0502020204030204" pitchFamily="34" charset="0"/>
                  <a:ea typeface="Calibri" panose="020F0502020204030204" pitchFamily="34" charset="0"/>
                </a:endParaRPr>
              </a:p>
              <a:p>
                <a:pPr>
                  <a:lnSpc>
                    <a:spcPct val="115000"/>
                  </a:lnSpc>
                  <a:spcAft>
                    <a:spcPts val="1000"/>
                  </a:spcAft>
                  <a:tabLst>
                    <a:tab pos="5113338" algn="l"/>
                    <a:tab pos="8070850" algn="l"/>
                  </a:tabLst>
                </a:pPr>
                <a:r>
                  <a:rPr lang="en-US" dirty="0">
                    <a:latin typeface="Calibri" panose="020F0502020204030204" pitchFamily="34" charset="0"/>
                    <a:ea typeface="Calibri" panose="020F0502020204030204" pitchFamily="34" charset="0"/>
                  </a:rPr>
                  <a:t>this control law ensures the constancy of overload capacity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λ</m:t>
                    </m:r>
                    <m:r>
                      <a:rPr lang="en-US" b="0" i="1" smtClean="0">
                        <a:latin typeface="Cambria Math" panose="02040503050406030204" pitchFamily="18" charset="0"/>
                        <a:ea typeface="Calibri" panose="020F0502020204030204" pitchFamily="34" charset="0"/>
                        <a:cs typeface="Times New Roman" panose="02020603050405020304" pitchFamily="18" charset="0"/>
                      </a:rPr>
                      <m:t>=</m:t>
                    </m:r>
                    <m:r>
                      <a:rPr lang="en-US" b="0" i="1" smtClean="0">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en-US" dirty="0">
                    <a:latin typeface="Calibri" panose="020F0502020204030204" pitchFamily="34" charset="0"/>
                    <a:ea typeface="Calibri" panose="020F0502020204030204" pitchFamily="34" charset="0"/>
                  </a:rPr>
                  <a:t>):
</a:t>
                </a:r>
                <a14:m>
                  <m:oMath xmlns:m="http://schemas.openxmlformats.org/officeDocument/2006/math">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ru-RU"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1</m:t>
                            </m:r>
                          </m:sub>
                        </m:sSub>
                      </m:den>
                    </m:f>
                    <m:r>
                      <a:rPr lang="ru-RU" i="1">
                        <a:latin typeface="Cambria Math" panose="02040503050406030204" pitchFamily="18" charset="0"/>
                        <a:ea typeface="Calibri" panose="020F0502020204030204" pitchFamily="34" charset="0"/>
                        <a:cs typeface="Times New Roman" panose="02020603050405020304" pitchFamily="18" charset="0"/>
                      </a:rPr>
                      <m:t>=</m:t>
                    </m:r>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1</m:t>
                            </m:r>
                          </m:sub>
                        </m:sSub>
                      </m:den>
                    </m:f>
                    <m:rad>
                      <m:radPr>
                        <m:degHide m:val="on"/>
                        <m:ctrlPr>
                          <a:rPr lang="ru-RU" i="1">
                            <a:latin typeface="Cambria Math" panose="02040503050406030204" pitchFamily="18" charset="0"/>
                            <a:ea typeface="Calibri" panose="020F0502020204030204" pitchFamily="34" charset="0"/>
                            <a:cs typeface="Times New Roman" panose="02020603050405020304" pitchFamily="18" charset="0"/>
                          </a:rPr>
                        </m:ctrlPr>
                      </m:radPr>
                      <m:deg/>
                      <m:e>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r>
                                  <a:rPr lang="en-US" i="1">
                                    <a:solidFill>
                                      <a:srgbClr val="FF0000"/>
                                    </a:solidFill>
                                    <a:latin typeface="Cambria Math" panose="02040503050406030204" pitchFamily="18" charset="0"/>
                                    <a:cs typeface="Times New Roman" panose="02020603050405020304" pitchFamily="18" charset="0"/>
                                  </a:rPr>
                                  <m:t>𝑚</m:t>
                                </m:r>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i="1">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i="1">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r>
                                  <a:rPr lang="en-US" i="1">
                                    <a:solidFill>
                                      <a:srgbClr val="FF0000"/>
                                    </a:solidFill>
                                    <a:latin typeface="Cambria Math" panose="02040503050406030204" pitchFamily="18" charset="0"/>
                                    <a:cs typeface="Times New Roman" panose="02020603050405020304" pitchFamily="18" charset="0"/>
                                  </a:rPr>
                                  <m:t>𝑚</m:t>
                                </m:r>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i="1">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m:t>
                            </m:r>
                          </m:den>
                        </m:f>
                      </m:e>
                    </m:rad>
                  </m:oMath>
                </a14:m>
                <a:r>
                  <a:rPr lang="en-US" sz="1800" dirty="0">
                    <a:latin typeface="Calibri" panose="020F0502020204030204" pitchFamily="34" charset="0"/>
                    <a:ea typeface="Calibri" panose="020F0502020204030204" pitchFamily="34" charset="0"/>
                  </a:rPr>
                  <a:t>	</a:t>
                </a:r>
                <a:r>
                  <a:rPr lang="ru-RU" sz="1800" dirty="0">
                    <a:latin typeface="Calibri" panose="020F0502020204030204" pitchFamily="34" charset="0"/>
                    <a:ea typeface="Calibri" panose="020F0502020204030204" pitchFamily="34" charset="0"/>
                  </a:rPr>
                  <a:t>(9) </a:t>
                </a:r>
                <a:endParaRPr lang="en-US" sz="1800" dirty="0">
                  <a:latin typeface="Calibri" panose="020F0502020204030204" pitchFamily="34" charset="0"/>
                  <a:ea typeface="Calibri" panose="020F0502020204030204" pitchFamily="34" charset="0"/>
                </a:endParaRPr>
              </a:p>
              <a:p>
                <a:pPr>
                  <a:lnSpc>
                    <a:spcPct val="115000"/>
                  </a:lnSpc>
                  <a:spcAft>
                    <a:spcPts val="1000"/>
                  </a:spcAft>
                  <a:tabLst>
                    <a:tab pos="8070850" algn="l"/>
                  </a:tabLst>
                </a:pPr>
                <a:endParaRPr lang="ru-RU" dirty="0"/>
              </a:p>
            </p:txBody>
          </p:sp>
        </mc:Choice>
        <mc:Fallback xmlns="">
          <p:sp>
            <p:nvSpPr>
              <p:cNvPr id="6" name="TextBox 5">
                <a:extLst>
                  <a:ext uri="{FF2B5EF4-FFF2-40B4-BE49-F238E27FC236}">
                    <a16:creationId xmlns:a16="http://schemas.microsoft.com/office/drawing/2014/main" id="{369D902B-2935-ED21-2DDA-63ED86F0B88E}"/>
                  </a:ext>
                </a:extLst>
              </p:cNvPr>
              <p:cNvSpPr txBox="1">
                <a:spLocks noRot="1" noChangeAspect="1" noMove="1" noResize="1" noEditPoints="1" noAdjustHandles="1" noChangeArrowheads="1" noChangeShapeType="1" noTextEdit="1"/>
              </p:cNvSpPr>
              <p:nvPr/>
            </p:nvSpPr>
            <p:spPr>
              <a:xfrm>
                <a:off x="426534" y="1082804"/>
                <a:ext cx="5669466" cy="5061514"/>
              </a:xfrm>
              <a:prstGeom prst="rect">
                <a:avLst/>
              </a:prstGeom>
              <a:blipFill>
                <a:blip r:embed="rId4"/>
                <a:stretch>
                  <a:fillRect l="-968" t="-241" r="-161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0274DF-9B42-2E27-64BB-C49C538F0C83}"/>
                  </a:ext>
                </a:extLst>
              </p:cNvPr>
              <p:cNvSpPr txBox="1"/>
              <p:nvPr/>
            </p:nvSpPr>
            <p:spPr>
              <a:xfrm>
                <a:off x="7326020" y="3276476"/>
                <a:ext cx="5046170" cy="3278654"/>
              </a:xfrm>
              <a:prstGeom prst="rect">
                <a:avLst/>
              </a:prstGeom>
              <a:noFill/>
            </p:spPr>
            <p:txBody>
              <a:bodyPr wrap="square">
                <a:spAutoFit/>
              </a:bodyPr>
              <a:lstStyle/>
              <a:p>
                <a:pPr algn="ctr">
                  <a:lnSpc>
                    <a:spcPct val="115000"/>
                  </a:lnSpc>
                  <a:spcAft>
                    <a:spcPts val="1000"/>
                  </a:spcAft>
                  <a:tabLst>
                    <a:tab pos="8070850" algn="l"/>
                  </a:tabLst>
                </a:pPr>
                <a:r>
                  <a:rPr lang="en-US" dirty="0">
                    <a:latin typeface="Calibri" panose="020F0502020204030204" pitchFamily="34" charset="0"/>
                    <a:ea typeface="Calibri" panose="020F0502020204030204" pitchFamily="34" charset="0"/>
                  </a:rPr>
                  <a:t>Let's introduce symbols for relative units
</a:t>
                </a:r>
                <a14:m>
                  <m:oMath xmlns:m="http://schemas.openxmlformats.org/officeDocument/2006/math">
                    <m:r>
                      <a:rPr lang="ru-RU" sz="1800" i="1">
                        <a:latin typeface="Cambria Math" panose="02040503050406030204" pitchFamily="18" charset="0"/>
                        <a:ea typeface="Cambria Math" panose="02040503050406030204" pitchFamily="18" charset="0"/>
                        <a:cs typeface="Times New Roman" panose="02020603050405020304" pitchFamily="18" charset="0"/>
                      </a:rPr>
                      <m:t>𝛾</m:t>
                    </m:r>
                    <m:r>
                      <a:rPr lang="ru-RU" sz="1800" i="1">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ru-RU" sz="1800" i="1">
                                <a:latin typeface="Cambria Math" panose="02040503050406030204" pitchFamily="18" charset="0"/>
                                <a:ea typeface="Calibri" panose="020F0502020204030204" pitchFamily="34" charset="0"/>
                                <a:cs typeface="Times New Roman" panose="02020603050405020304" pitchFamily="18" charset="0"/>
                              </a:rPr>
                              <m:t>𝑈</m:t>
                            </m:r>
                          </m:e>
                          <m:sub>
                            <m:r>
                              <a:rPr lang="en-US" sz="1800"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ru-RU" sz="1800" i="1">
                                <a:latin typeface="Cambria Math" panose="02040503050406030204" pitchFamily="18" charset="0"/>
                                <a:ea typeface="Calibri" panose="020F0502020204030204" pitchFamily="34" charset="0"/>
                                <a:cs typeface="Times New Roman" panose="02020603050405020304" pitchFamily="18" charset="0"/>
                              </a:rPr>
                              <m:t>𝑈</m:t>
                            </m:r>
                          </m:e>
                          <m:sub>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𝑠</m:t>
                                </m:r>
                              </m:e>
                              <m:sub>
                                <m:r>
                                  <a:rPr lang="en-US" sz="1800" b="0" i="1" smtClean="0">
                                    <a:latin typeface="Cambria Math" panose="02040503050406030204" pitchFamily="18" charset="0"/>
                                    <a:cs typeface="Times New Roman" panose="02020603050405020304" pitchFamily="18" charset="0"/>
                                  </a:rPr>
                                  <m:t>𝑟𝑎𝑡𝑒𝑑</m:t>
                                </m:r>
                              </m:sub>
                            </m:sSub>
                          </m:sub>
                        </m:sSub>
                      </m:den>
                    </m:f>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𝑈</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𝑈</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1</m:t>
                            </m:r>
                          </m:sub>
                        </m:sSub>
                      </m:den>
                    </m:f>
                    <m:r>
                      <a:rPr lang="en-US" sz="1800">
                        <a:latin typeface="Cambria Math" panose="02040503050406030204" pitchFamily="18" charset="0"/>
                        <a:ea typeface="Calibri" panose="020F0502020204030204" pitchFamily="34" charset="0"/>
                        <a:cs typeface="Times New Roman" panose="02020603050405020304" pitchFamily="18" charset="0"/>
                      </a:rPr>
                      <m:t>; </m:t>
                    </m:r>
                  </m:oMath>
                </a14:m>
                <a:endParaRPr lang="en-US" sz="1800" dirty="0">
                  <a:latin typeface="Cambria Math" panose="02040503050406030204" pitchFamily="18" charset="0"/>
                  <a:ea typeface="Calibri" panose="020F0502020204030204" pitchFamily="34" charset="0"/>
                  <a:cs typeface="Times New Roman" panose="02020603050405020304" pitchFamily="18" charset="0"/>
                </a:endParaRPr>
              </a:p>
              <a:p>
                <a:pPr algn="ctr">
                  <a:lnSpc>
                    <a:spcPct val="115000"/>
                  </a:lnSpc>
                  <a:spcAft>
                    <a:spcPts val="1000"/>
                  </a:spcAft>
                  <a:tabLst>
                    <a:tab pos="8070850" algn="l"/>
                  </a:tabLst>
                </a:pPr>
                <a14:m>
                  <m:oMath xmlns:m="http://schemas.openxmlformats.org/officeDocument/2006/math">
                    <m:r>
                      <a:rPr lang="ru-RU" sz="1800" i="1">
                        <a:latin typeface="Cambria Math" panose="02040503050406030204" pitchFamily="18" charset="0"/>
                        <a:ea typeface="Cambria Math" panose="02040503050406030204" pitchFamily="18" charset="0"/>
                        <a:cs typeface="Times New Roman" panose="02020603050405020304" pitchFamily="18" charset="0"/>
                      </a:rPr>
                      <m:t>𝛼</m:t>
                    </m:r>
                    <m:r>
                      <a:rPr lang="ru-RU" sz="1800" i="1">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𝑓</m:t>
                            </m:r>
                          </m:e>
                          <m:sub>
                            <m:r>
                              <a:rPr lang="en-US" sz="1800"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rgbClr val="0070C0"/>
                                </a:solidFill>
                                <a:latin typeface="Cambria Math" panose="02040503050406030204" pitchFamily="18" charset="0"/>
                              </a:rPr>
                            </m:ctrlPr>
                          </m:sSubPr>
                          <m:e>
                            <m:r>
                              <a:rPr lang="ru-RU" i="1">
                                <a:solidFill>
                                  <a:srgbClr val="0070C0"/>
                                </a:solidFill>
                                <a:latin typeface="Cambria Math" panose="02040503050406030204" pitchFamily="18" charset="0"/>
                              </a:rPr>
                              <m:t>𝑓</m:t>
                            </m:r>
                          </m:e>
                          <m:sub>
                            <m:sSub>
                              <m:sSubPr>
                                <m:ctrlPr>
                                  <a:rPr lang="ru-RU"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𝑠</m:t>
                                </m:r>
                              </m:e>
                              <m:sub>
                                <m:r>
                                  <a:rPr lang="en-US" b="0" i="1" smtClean="0">
                                    <a:solidFill>
                                      <a:srgbClr val="0070C0"/>
                                    </a:solidFill>
                                    <a:latin typeface="Cambria Math" panose="02040503050406030204" pitchFamily="18" charset="0"/>
                                  </a:rPr>
                                  <m:t>𝑟𝑎𝑡𝑒𝑑</m:t>
                                </m:r>
                              </m:sub>
                            </m:sSub>
                          </m:sub>
                        </m:sSub>
                      </m:den>
                    </m:f>
                  </m:oMath>
                </a14:m>
                <a:r>
                  <a:rPr lang="en-US" sz="1800" dirty="0">
                    <a:latin typeface="Calibri" panose="020F0502020204030204" pitchFamily="34" charset="0"/>
                    <a:ea typeface="Calibri" panose="020F0502020204030204" pitchFamily="34" charset="0"/>
                  </a:rPr>
                  <a:t>=</a:t>
                </a:r>
                <a:r>
                  <a:rPr lang="ru-RU" dirty="0">
                    <a:ea typeface="Calibri" panose="020F0502020204030204" pitchFamily="34" charset="0"/>
                    <a:cs typeface="Times New Roman" panose="02020603050405020304" pitchFamily="18" charset="0"/>
                  </a:rPr>
                  <a:t> </a:t>
                </a:r>
                <a14:m>
                  <m:oMath xmlns:m="http://schemas.openxmlformats.org/officeDocument/2006/math">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i="1">
                                <a:solidFill>
                                  <a:srgbClr val="4472C4"/>
                                </a:solidFill>
                                <a:latin typeface="Cambria Math" panose="02040503050406030204" pitchFamily="18" charset="0"/>
                                <a:ea typeface="Calibri" panose="020F0502020204030204" pitchFamily="34" charset="0"/>
                                <a:cs typeface="Times New Roman" panose="02020603050405020304" pitchFamily="18" charset="0"/>
                              </a:rPr>
                              <m:t>1</m:t>
                            </m:r>
                          </m:sub>
                        </m:sSub>
                      </m:den>
                    </m:f>
                  </m:oMath>
                </a14:m>
                <a:r>
                  <a:rPr lang="en-US" sz="1800" dirty="0">
                    <a:latin typeface="Calibri" panose="020F0502020204030204" pitchFamily="34" charset="0"/>
                    <a:ea typeface="Calibri" panose="020F0502020204030204" pitchFamily="34" charset="0"/>
                  </a:rPr>
                  <a:t>;</a:t>
                </a:r>
              </a:p>
              <a:p>
                <a:pPr algn="ctr">
                  <a:lnSpc>
                    <a:spcPct val="115000"/>
                  </a:lnSpc>
                  <a:spcAft>
                    <a:spcPts val="1000"/>
                  </a:spcAft>
                  <a:tabLst>
                    <a:tab pos="8070850" algn="l"/>
                  </a:tabLst>
                </a:pPr>
                <a:r>
                  <a:rPr lang="en-US" sz="1800" dirty="0">
                    <a:latin typeface="Calibri" panose="020F0502020204030204" pitchFamily="34" charset="0"/>
                    <a:ea typeface="Calibri" panose="020F0502020204030204" pitchFamily="34" charset="0"/>
                  </a:rPr>
                  <a:t> </a:t>
                </a:r>
                <a14:m>
                  <m:oMath xmlns:m="http://schemas.openxmlformats.org/officeDocument/2006/math">
                    <m:r>
                      <a:rPr lang="ru-RU" sz="1800" i="1">
                        <a:latin typeface="Cambria Math" panose="02040503050406030204" pitchFamily="18" charset="0"/>
                        <a:ea typeface="Cambria Math" panose="02040503050406030204" pitchFamily="18" charset="0"/>
                        <a:cs typeface="Times New Roman" panose="02020603050405020304" pitchFamily="18" charset="0"/>
                      </a:rPr>
                      <m:t>𝜇</m:t>
                    </m:r>
                    <m:r>
                      <a:rPr lang="ru-RU" sz="1800" i="1">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r>
                              <a:rPr lang="en-US" i="1">
                                <a:solidFill>
                                  <a:srgbClr val="FF0000"/>
                                </a:solidFill>
                                <a:latin typeface="Cambria Math" panose="02040503050406030204" pitchFamily="18" charset="0"/>
                                <a:cs typeface="Times New Roman" panose="02020603050405020304" pitchFamily="18" charset="0"/>
                              </a:rPr>
                              <m:t>𝑚</m:t>
                            </m:r>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i="1">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sSub>
                              <m:sSubPr>
                                <m:ctrlPr>
                                  <a:rPr lang="en-US"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𝑒</m:t>
                                </m:r>
                              </m:e>
                              <m:sub>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den>
                    </m:f>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ru-RU" dirty="0">
                    <a:ea typeface="Calibri" panose="020F0502020204030204" pitchFamily="34" charset="0"/>
                    <a:cs typeface="Times New Roman" panose="02020603050405020304" pitchFamily="18" charset="0"/>
                  </a:rPr>
                  <a:t> </a:t>
                </a:r>
                <a14:m>
                  <m:oMath xmlns:m="http://schemas.openxmlformats.org/officeDocument/2006/math">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r>
                              <a:rPr lang="en-US" i="1">
                                <a:solidFill>
                                  <a:srgbClr val="FF0000"/>
                                </a:solidFill>
                                <a:latin typeface="Cambria Math" panose="02040503050406030204" pitchFamily="18" charset="0"/>
                                <a:cs typeface="Times New Roman" panose="02020603050405020304" pitchFamily="18" charset="0"/>
                              </a:rPr>
                              <m:t>𝑚</m:t>
                            </m:r>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i="1">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i="1">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i="1">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𝑇</m:t>
                            </m:r>
                          </m:e>
                          <m:sub>
                            <m:r>
                              <a:rPr lang="en-US" i="1">
                                <a:solidFill>
                                  <a:srgbClr val="FF0000"/>
                                </a:solidFill>
                                <a:latin typeface="Cambria Math" panose="02040503050406030204" pitchFamily="18" charset="0"/>
                                <a:cs typeface="Times New Roman" panose="02020603050405020304" pitchFamily="18" charset="0"/>
                              </a:rPr>
                              <m:t>𝑚</m:t>
                            </m:r>
                            <m:r>
                              <a:rPr lang="en-US"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i="1">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1800" dirty="0">
                    <a:latin typeface="Calibri" panose="020F0502020204030204" pitchFamily="34" charset="0"/>
                    <a:ea typeface="Calibri" panose="020F0502020204030204" pitchFamily="34" charset="0"/>
                  </a:rPr>
                  <a:t>; </a:t>
                </a:r>
                <a:endParaRPr lang="en-US" sz="1800" i="1" dirty="0">
                  <a:latin typeface="Cambria Math" panose="02040503050406030204" pitchFamily="18" charset="0"/>
                  <a:ea typeface="Cambria Math" panose="02040503050406030204" pitchFamily="18" charset="0"/>
                  <a:cs typeface="Times New Roman" panose="02020603050405020304" pitchFamily="18" charset="0"/>
                </a:endParaRPr>
              </a:p>
              <a:p>
                <a:pPr algn="ctr">
                  <a:lnSpc>
                    <a:spcPct val="115000"/>
                  </a:lnSpc>
                  <a:spcAft>
                    <a:spcPts val="1000"/>
                  </a:spcAft>
                  <a:tabLst>
                    <a:tab pos="8070850" algn="l"/>
                  </a:tabLst>
                </a:pPr>
                <a14:m>
                  <m:oMath xmlns:m="http://schemas.openxmlformats.org/officeDocument/2006/math">
                    <m:r>
                      <a:rPr lang="ru-RU" sz="1800" i="1">
                        <a:latin typeface="Cambria Math" panose="02040503050406030204" pitchFamily="18" charset="0"/>
                        <a:ea typeface="Cambria Math" panose="02040503050406030204" pitchFamily="18" charset="0"/>
                        <a:cs typeface="Times New Roman" panose="02020603050405020304" pitchFamily="18" charset="0"/>
                      </a:rPr>
                      <m:t>𝜑</m:t>
                    </m:r>
                    <m:r>
                      <a:rPr lang="ru-RU" sz="1800" i="1">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8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sz="1800" i="1">
                                <a:latin typeface="Cambria Math" panose="02040503050406030204" pitchFamily="18" charset="0"/>
                                <a:ea typeface="Cambria Math" panose="02040503050406030204" pitchFamily="18" charset="0"/>
                                <a:cs typeface="Times New Roman" panose="02020603050405020304" pitchFamily="18" charset="0"/>
                              </a:rPr>
                              <m:t>Φ</m:t>
                            </m:r>
                          </m:e>
                          <m:sub>
                            <m:r>
                              <a:rPr lang="en-US" sz="1800"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sSub>
                              <m:sSubPr>
                                <m:ctrlPr>
                                  <a:rPr lang="en-US" i="1" smtClean="0">
                                    <a:solidFill>
                                      <a:srgbClr val="FF00FF"/>
                                    </a:solidFill>
                                    <a:latin typeface="Cambria Math" panose="02040503050406030204" pitchFamily="18" charset="0"/>
                                  </a:rPr>
                                </m:ctrlPr>
                              </m:sSubPr>
                              <m:e>
                                <m:r>
                                  <a:rPr lang="en-US" b="0" i="1" smtClean="0">
                                    <a:solidFill>
                                      <a:srgbClr val="FF00FF"/>
                                    </a:solidFill>
                                    <a:latin typeface="Cambria Math" panose="02040503050406030204" pitchFamily="18" charset="0"/>
                                  </a:rPr>
                                  <m:t>𝑠</m:t>
                                </m:r>
                              </m:e>
                              <m:sub>
                                <m:r>
                                  <a:rPr lang="en-US" b="0" i="1" smtClean="0">
                                    <a:solidFill>
                                      <a:srgbClr val="FF00FF"/>
                                    </a:solidFill>
                                    <a:latin typeface="Cambria Math" panose="02040503050406030204" pitchFamily="18" charset="0"/>
                                  </a:rPr>
                                  <m:t>𝑟𝑎𝑡𝑒𝑑</m:t>
                                </m:r>
                              </m:sub>
                            </m:sSub>
                          </m:sub>
                        </m:sSub>
                      </m:den>
                    </m:f>
                  </m:oMath>
                </a14:m>
                <a:r>
                  <a:rPr lang="en-US" dirty="0"/>
                  <a:t>=</a:t>
                </a:r>
                <a:r>
                  <a:rPr lang="ru-RU" dirty="0">
                    <a:ea typeface="Calibri" panose="020F0502020204030204" pitchFamily="34" charset="0"/>
                    <a:cs typeface="Times New Roman" panose="02020603050405020304" pitchFamily="18" charset="0"/>
                  </a:rPr>
                  <a:t> </a:t>
                </a:r>
                <a14:m>
                  <m:oMath xmlns:m="http://schemas.openxmlformats.org/officeDocument/2006/math">
                    <m:f>
                      <m:fPr>
                        <m:ctrlPr>
                          <a:rPr lang="ru-RU"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i="1">
                                <a:latin typeface="Cambria Math" panose="02040503050406030204" pitchFamily="18" charset="0"/>
                                <a:ea typeface="Cambria Math" panose="02040503050406030204" pitchFamily="18" charset="0"/>
                                <a:cs typeface="Times New Roman" panose="02020603050405020304" pitchFamily="18" charset="0"/>
                              </a:rPr>
                              <m:t>Φ</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i="1">
                                <a:solidFill>
                                  <a:srgbClr val="FF00FF"/>
                                </a:solidFill>
                                <a:latin typeface="Cambria Math" panose="02040503050406030204" pitchFamily="18" charset="0"/>
                              </a:rPr>
                            </m:ctrlPr>
                          </m:sSubPr>
                          <m:e>
                            <m:r>
                              <a:rPr lang="ru-RU">
                                <a:solidFill>
                                  <a:srgbClr val="FF00FF"/>
                                </a:solidFill>
                                <a:latin typeface="Cambria Math" panose="02040503050406030204" pitchFamily="18" charset="0"/>
                              </a:rPr>
                              <m:t>Ф</m:t>
                            </m:r>
                          </m:e>
                          <m:sub>
                            <m:r>
                              <a:rPr lang="en-US" b="0" i="1" smtClean="0">
                                <a:solidFill>
                                  <a:srgbClr val="FF00FF"/>
                                </a:solidFill>
                                <a:latin typeface="Cambria Math" panose="02040503050406030204" pitchFamily="18" charset="0"/>
                              </a:rPr>
                              <m:t>1</m:t>
                            </m:r>
                          </m:sub>
                        </m:sSub>
                      </m:den>
                    </m:f>
                  </m:oMath>
                </a14:m>
                <a:endParaRPr lang="ru-RU" dirty="0"/>
              </a:p>
            </p:txBody>
          </p:sp>
        </mc:Choice>
        <mc:Fallback xmlns="">
          <p:sp>
            <p:nvSpPr>
              <p:cNvPr id="7" name="TextBox 6">
                <a:extLst>
                  <a:ext uri="{FF2B5EF4-FFF2-40B4-BE49-F238E27FC236}">
                    <a16:creationId xmlns:a16="http://schemas.microsoft.com/office/drawing/2014/main" id="{520274DF-9B42-2E27-64BB-C49C538F0C83}"/>
                  </a:ext>
                </a:extLst>
              </p:cNvPr>
              <p:cNvSpPr txBox="1">
                <a:spLocks noRot="1" noChangeAspect="1" noMove="1" noResize="1" noEditPoints="1" noAdjustHandles="1" noChangeArrowheads="1" noChangeShapeType="1" noTextEdit="1"/>
              </p:cNvSpPr>
              <p:nvPr/>
            </p:nvSpPr>
            <p:spPr>
              <a:xfrm>
                <a:off x="7326020" y="3276476"/>
                <a:ext cx="5046170" cy="3278654"/>
              </a:xfrm>
              <a:prstGeom prst="rect">
                <a:avLst/>
              </a:prstGeom>
              <a:blipFill>
                <a:blip r:embed="rId5"/>
                <a:stretch>
                  <a:fillRect t="-186"/>
                </a:stretch>
              </a:blipFill>
            </p:spPr>
            <p:txBody>
              <a:bodyPr/>
              <a:lstStyle/>
              <a:p>
                <a:r>
                  <a:rPr lang="ru-RU">
                    <a:noFill/>
                  </a:rPr>
                  <a:t> </a:t>
                </a:r>
              </a:p>
            </p:txBody>
          </p:sp>
        </mc:Fallback>
      </mc:AlternateContent>
    </p:spTree>
    <p:extLst>
      <p:ext uri="{BB962C8B-B14F-4D97-AF65-F5344CB8AC3E}">
        <p14:creationId xmlns:p14="http://schemas.microsoft.com/office/powerpoint/2010/main" val="227467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BF609C-2ABD-43A6-965E-90BD1220D9F0}"/>
                  </a:ext>
                </a:extLst>
              </p:cNvPr>
              <p:cNvSpPr txBox="1"/>
              <p:nvPr/>
            </p:nvSpPr>
            <p:spPr>
              <a:xfrm>
                <a:off x="334962" y="1131304"/>
                <a:ext cx="5056653" cy="4690387"/>
              </a:xfrm>
              <a:prstGeom prst="rect">
                <a:avLst/>
              </a:prstGeom>
              <a:noFill/>
            </p:spPr>
            <p:txBody>
              <a:bodyPr wrap="square">
                <a:spAutoFit/>
              </a:bodyPr>
              <a:lstStyle/>
              <a:p>
                <a:pPr marL="342900" indent="-342900">
                  <a:lnSpc>
                    <a:spcPct val="115000"/>
                  </a:lnSpc>
                  <a:spcAft>
                    <a:spcPts val="1000"/>
                  </a:spcAft>
                  <a:buFont typeface="Arial" panose="020B0604020202020204" pitchFamily="34" charset="0"/>
                  <a:buChar char="•"/>
                  <a:tabLst>
                    <a:tab pos="457200" algn="l"/>
                  </a:tabLst>
                </a:pPr>
                <a:r>
                  <a:rPr lang="en-US" sz="1400" b="1" dirty="0">
                    <a:latin typeface="Times New Roman" panose="02020603050405020304" pitchFamily="18" charset="0"/>
                    <a:ea typeface="Calibri" panose="020F0502020204030204" pitchFamily="34" charset="0"/>
                  </a:rPr>
                  <a:t>Constant torque </a:t>
                </a:r>
              </a:p>
              <a:p>
                <a:pPr>
                  <a:lnSpc>
                    <a:spcPct val="115000"/>
                  </a:lnSpc>
                  <a:spcAft>
                    <a:spcPts val="1000"/>
                  </a:spcAft>
                  <a:tabLst>
                    <a:tab pos="457200" algn="l"/>
                  </a:tabLst>
                </a:pP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Sub>
                      </m:den>
                    </m:f>
                    <m:r>
                      <a:rPr lang="en-US"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in </a:t>
                </a:r>
                <a:r>
                  <a:rPr lang="en-US" sz="1400" dirty="0" err="1">
                    <a:latin typeface="Times New Roman" panose="02020603050405020304" pitchFamily="18" charset="0"/>
                    <a:ea typeface="Calibri" panose="020F0502020204030204" pitchFamily="34" charset="0"/>
                  </a:rPr>
                  <a:t>p.u</a:t>
                </a:r>
                <a:r>
                  <a:rPr lang="en-US" sz="1400" dirty="0">
                    <a:latin typeface="Times New Roman" panose="02020603050405020304" pitchFamily="18" charset="0"/>
                    <a:ea typeface="Calibri" panose="020F0502020204030204" pitchFamily="34" charset="0"/>
                  </a:rPr>
                  <a:t>: </a:t>
                </a:r>
                <a14:m>
                  <m:oMath xmlns:m="http://schemas.openxmlformats.org/officeDocument/2006/math">
                    <m:r>
                      <a:rPr lang="ru-RU" sz="1400"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𝛾</m:t>
                    </m:r>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smtClean="0">
                        <a:solidFill>
                          <a:srgbClr val="B14300"/>
                        </a:solidFill>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400" dirty="0">
                    <a:latin typeface="Calibri" panose="020F0502020204030204" pitchFamily="34" charset="0"/>
                    <a:ea typeface="Calibri" panose="020F0502020204030204" pitchFamily="34" charset="0"/>
                  </a:rPr>
                  <a:t>)	</a:t>
                </a:r>
                <a:r>
                  <a:rPr lang="ru-RU" sz="1400" dirty="0">
                    <a:latin typeface="Calibri" panose="020F0502020204030204" pitchFamily="34" charset="0"/>
                    <a:ea typeface="Calibri" panose="020F0502020204030204" pitchFamily="34" charset="0"/>
                  </a:rPr>
                  <a:t>(10)</a:t>
                </a:r>
              </a:p>
              <a:p>
                <a:pPr>
                  <a:lnSpc>
                    <a:spcPct val="115000"/>
                  </a:lnSpc>
                  <a:spcAft>
                    <a:spcPts val="1000"/>
                  </a:spcAft>
                </a:pPr>
                <a:r>
                  <a:rPr lang="en-US" sz="1400" dirty="0">
                    <a:latin typeface="Times New Roman" panose="02020603050405020304" pitchFamily="18" charset="0"/>
                    <a:ea typeface="Calibri" panose="020F0502020204030204" pitchFamily="34" charset="0"/>
                  </a:rPr>
                  <a:t>When the torque of the motor is constant, the voltage of the power supply should change in direct proportion to its frequency. </a:t>
                </a:r>
              </a:p>
              <a:p>
                <a:pPr marL="285750" indent="-285750">
                  <a:lnSpc>
                    <a:spcPct val="115000"/>
                  </a:lnSpc>
                  <a:spcAft>
                    <a:spcPts val="1000"/>
                  </a:spcAft>
                  <a:buFont typeface="Arial" panose="020B0604020202020204" pitchFamily="34" charset="0"/>
                  <a:buChar char="•"/>
                </a:pPr>
                <a:endParaRPr lang="en-US" sz="1400" dirty="0">
                  <a:latin typeface="Times New Roman" panose="02020603050405020304" pitchFamily="18" charset="0"/>
                  <a:ea typeface="Calibri" panose="020F0502020204030204" pitchFamily="34" charset="0"/>
                </a:endParaRPr>
              </a:p>
              <a:p>
                <a:pPr marL="285750" indent="-285750">
                  <a:lnSpc>
                    <a:spcPct val="115000"/>
                  </a:lnSpc>
                  <a:spcAft>
                    <a:spcPts val="1000"/>
                  </a:spcAft>
                  <a:buFont typeface="Arial" panose="020B0604020202020204" pitchFamily="34" charset="0"/>
                  <a:buChar char="•"/>
                </a:pPr>
                <a:r>
                  <a:rPr lang="en-US" sz="1400" b="1" dirty="0">
                    <a:latin typeface="Times New Roman" panose="02020603050405020304" pitchFamily="18" charset="0"/>
                    <a:ea typeface="Calibri" panose="020F0502020204030204" pitchFamily="34" charset="0"/>
                  </a:rPr>
                  <a:t>Under fan load </a:t>
                </a:r>
              </a:p>
              <a:p>
                <a:pPr>
                  <a:lnSpc>
                    <a:spcPct val="115000"/>
                  </a:lnSpc>
                  <a:spcAft>
                    <a:spcPts val="1000"/>
                  </a:spcAft>
                  <a:tabLst>
                    <a:tab pos="457200" algn="l"/>
                  </a:tabLst>
                </a:pP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latin typeface="Cambria Math" panose="02040503050406030204" pitchFamily="18" charset="0"/>
                                <a:ea typeface="Calibri" panose="020F0502020204030204" pitchFamily="34" charset="0"/>
                                <a:cs typeface="Times New Roman" panose="02020603050405020304" pitchFamily="18" charset="0"/>
                              </a:rPr>
                              <m:t>𝑓</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Sub>
                      </m:num>
                      <m:den>
                        <m:sSubSup>
                          <m:sSubSupPr>
                            <m:ctrlPr>
                              <a:rPr lang="ru-RU" sz="1400" i="1">
                                <a:latin typeface="Cambria Math" panose="02040503050406030204" pitchFamily="18" charset="0"/>
                                <a:ea typeface="Calibri" panose="020F0502020204030204" pitchFamily="34" charset="0"/>
                                <a:cs typeface="Times New Roman" panose="02020603050405020304" pitchFamily="18" charset="0"/>
                              </a:rPr>
                            </m:ctrlPr>
                          </m:sSubSupPr>
                          <m:e>
                            <m:r>
                              <a:rPr lang="ru-RU" sz="1400" i="1">
                                <a:latin typeface="Cambria Math" panose="02040503050406030204" pitchFamily="18" charset="0"/>
                                <a:ea typeface="Calibri" panose="020F0502020204030204" pitchFamily="34" charset="0"/>
                                <a:cs typeface="Times New Roman" panose="02020603050405020304" pitchFamily="18" charset="0"/>
                              </a:rPr>
                              <m:t>𝑓</m:t>
                            </m:r>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up>
                            <m:r>
                              <a:rPr lang="ru-RU" sz="1400" i="1">
                                <a:latin typeface="Cambria Math" panose="02040503050406030204" pitchFamily="18" charset="0"/>
                                <a:ea typeface="Calibri" panose="020F0502020204030204" pitchFamily="34" charset="0"/>
                                <a:cs typeface="Times New Roman" panose="02020603050405020304" pitchFamily="18" charset="0"/>
                              </a:rPr>
                              <m:t>2</m:t>
                            </m:r>
                          </m:sup>
                        </m:sSubSup>
                      </m:den>
                    </m:f>
                    <m:r>
                      <a:rPr lang="en-US"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ru-RU" sz="1400" dirty="0">
                    <a:latin typeface="Calibri" panose="020F0502020204030204" pitchFamily="34" charset="0"/>
                    <a:ea typeface="Calibri" panose="020F0502020204030204" pitchFamily="34" charset="0"/>
                  </a:rPr>
                  <a:t> </a:t>
                </a:r>
                <a:r>
                  <a:rPr lang="ru-RU" sz="1400" dirty="0">
                    <a:latin typeface="Times New Roman" panose="02020603050405020304" pitchFamily="18" charset="0"/>
                    <a:ea typeface="Calibri" panose="020F0502020204030204" pitchFamily="34" charset="0"/>
                  </a:rPr>
                  <a:t>(</a:t>
                </a:r>
                <a:r>
                  <a:rPr lang="en-US" sz="1400" dirty="0">
                    <a:latin typeface="Times New Roman" panose="02020603050405020304" pitchFamily="18" charset="0"/>
                    <a:ea typeface="Calibri" panose="020F0502020204030204" pitchFamily="34" charset="0"/>
                  </a:rPr>
                  <a:t>in </a:t>
                </a:r>
                <a:r>
                  <a:rPr lang="en-US" sz="1400" dirty="0" err="1">
                    <a:latin typeface="Times New Roman" panose="02020603050405020304" pitchFamily="18" charset="0"/>
                    <a:ea typeface="Calibri" panose="020F0502020204030204" pitchFamily="34" charset="0"/>
                  </a:rPr>
                  <a:t>p.u</a:t>
                </a:r>
                <a:r>
                  <a:rPr lang="en-US" sz="1400" dirty="0">
                    <a:latin typeface="Times New Roman" panose="02020603050405020304" pitchFamily="18" charset="0"/>
                    <a:ea typeface="Calibri" panose="020F0502020204030204" pitchFamily="34" charset="0"/>
                  </a:rPr>
                  <a:t>: </a:t>
                </a:r>
                <a14:m>
                  <m:oMath xmlns:m="http://schemas.openxmlformats.org/officeDocument/2006/math">
                    <m:r>
                      <a:rPr lang="ru-RU" sz="1400"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𝛾</m:t>
                    </m:r>
                    <m:r>
                      <a:rPr lang="ru-RU" sz="1400" i="1">
                        <a:latin typeface="Cambria Math" panose="02040503050406030204" pitchFamily="18" charset="0"/>
                        <a:ea typeface="Calibri" panose="020F0502020204030204" pitchFamily="34" charset="0"/>
                        <a:cs typeface="Times New Roman" panose="02020603050405020304" pitchFamily="18" charset="0"/>
                      </a:rPr>
                      <m:t>=</m:t>
                    </m:r>
                    <m:sSup>
                      <m:sSupPr>
                        <m:ctrlPr>
                          <a:rPr lang="ru-RU" sz="1400" i="1">
                            <a:latin typeface="Cambria Math" panose="02040503050406030204" pitchFamily="18" charset="0"/>
                            <a:cs typeface="Times New Roman" panose="02020603050405020304" pitchFamily="18" charset="0"/>
                          </a:rPr>
                        </m:ctrlPr>
                      </m:sSupPr>
                      <m:e>
                        <m:r>
                          <a:rPr lang="ru-RU" sz="1400" i="1" smtClean="0">
                            <a:solidFill>
                              <a:srgbClr val="B14300"/>
                            </a:solidFill>
                            <a:latin typeface="Cambria Math" panose="02040503050406030204" pitchFamily="18" charset="0"/>
                            <a:ea typeface="Cambria Math" panose="02040503050406030204" pitchFamily="18" charset="0"/>
                            <a:cs typeface="Times New Roman" panose="02020603050405020304" pitchFamily="18" charset="0"/>
                          </a:rPr>
                          <m:t>𝛼</m:t>
                        </m:r>
                      </m:e>
                      <m:sup>
                        <m:r>
                          <a:rPr lang="ru-RU" sz="1400" i="1">
                            <a:latin typeface="Cambria Math" panose="02040503050406030204" pitchFamily="18" charset="0"/>
                            <a:cs typeface="Times New Roman" panose="02020603050405020304" pitchFamily="18" charset="0"/>
                          </a:rPr>
                          <m:t>2</m:t>
                        </m:r>
                      </m:sup>
                    </m:sSup>
                  </m:oMath>
                </a14:m>
                <a:r>
                  <a:rPr lang="ru-RU" sz="1400" dirty="0">
                    <a:latin typeface="Calibri" panose="020F0502020204030204" pitchFamily="34" charset="0"/>
                    <a:ea typeface="Calibri" panose="020F0502020204030204" pitchFamily="34" charset="0"/>
                  </a:rPr>
                  <a:t>) 	(11)</a:t>
                </a:r>
              </a:p>
              <a:p>
                <a:pPr marL="457200">
                  <a:lnSpc>
                    <a:spcPct val="115000"/>
                  </a:lnSpc>
                  <a:spcAft>
                    <a:spcPts val="1000"/>
                  </a:spcAft>
                </a:pPr>
                <a:endParaRPr lang="ru-RU" sz="1400" dirty="0">
                  <a:latin typeface="Calibri" panose="020F0502020204030204" pitchFamily="34" charset="0"/>
                  <a:ea typeface="Calibri" panose="020F0502020204030204" pitchFamily="34" charset="0"/>
                </a:endParaRPr>
              </a:p>
              <a:p>
                <a:pPr marL="342900" indent="-342900">
                  <a:lnSpc>
                    <a:spcPct val="115000"/>
                  </a:lnSpc>
                  <a:spcAft>
                    <a:spcPts val="1000"/>
                  </a:spcAft>
                  <a:buFont typeface="Arial" panose="020B0604020202020204" pitchFamily="34" charset="0"/>
                  <a:buChar char="•"/>
                  <a:tabLst>
                    <a:tab pos="457200" algn="l"/>
                  </a:tabLst>
                </a:pPr>
                <a:endParaRPr lang="ru-RU" sz="1400" b="1" dirty="0">
                  <a:latin typeface="Times New Roman" panose="02020603050405020304" pitchFamily="18" charset="0"/>
                  <a:ea typeface="Calibri" panose="020F0502020204030204" pitchFamily="34" charset="0"/>
                </a:endParaRPr>
              </a:p>
              <a:p>
                <a:pPr marL="342900" indent="-342900">
                  <a:lnSpc>
                    <a:spcPct val="115000"/>
                  </a:lnSpc>
                  <a:spcAft>
                    <a:spcPts val="1000"/>
                  </a:spcAft>
                  <a:buFont typeface="Arial" panose="020B0604020202020204" pitchFamily="34" charset="0"/>
                  <a:buChar char="•"/>
                  <a:tabLst>
                    <a:tab pos="457200" algn="l"/>
                  </a:tabLst>
                </a:pPr>
                <a:r>
                  <a:rPr lang="en-US" sz="1400" b="1" dirty="0">
                    <a:latin typeface="Times New Roman" panose="02020603050405020304" pitchFamily="18" charset="0"/>
                    <a:ea typeface="Calibri" panose="020F0502020204030204" pitchFamily="34" charset="0"/>
                  </a:rPr>
                  <a:t>Constant power </a:t>
                </a:r>
                <a14:m>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𝑃</m:t>
                        </m:r>
                      </m:e>
                      <m:sub>
                        <m:r>
                          <a:rPr lang="en-US" sz="1400" b="0" i="1" smtClean="0">
                            <a:latin typeface="Cambria Math" panose="02040503050406030204" pitchFamily="18" charset="0"/>
                            <a:cs typeface="Times New Roman" panose="02020603050405020304" pitchFamily="18" charset="0"/>
                          </a:rPr>
                          <m:t>𝑙𝑜𝑎𝑑</m:t>
                        </m:r>
                      </m:sub>
                    </m:sSub>
                    <m:r>
                      <a:rPr lang="en-US"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ru-RU" sz="1400" dirty="0">
                    <a:latin typeface="Times New Roman" panose="02020603050405020304" pitchFamily="18" charset="0"/>
                    <a:ea typeface="Calibri" panose="020F0502020204030204" pitchFamily="34" charset="0"/>
                  </a:rPr>
                  <a:t>(</a:t>
                </a:r>
                <a:r>
                  <a:rPr lang="en-US" sz="1400" dirty="0">
                    <a:latin typeface="Times New Roman" panose="02020603050405020304" pitchFamily="18" charset="0"/>
                    <a:ea typeface="Calibri" panose="020F0502020204030204" pitchFamily="34" charset="0"/>
                  </a:rPr>
                  <a:t>the moment is inversely proportional to the velocity</a:t>
                </a:r>
                <a:r>
                  <a:rPr lang="ru-RU" sz="1400" dirty="0">
                    <a:latin typeface="Times New Roman" panose="02020603050405020304" pitchFamily="18" charset="0"/>
                    <a:ea typeface="Calibri" panose="020F0502020204030204" pitchFamily="34" charset="0"/>
                  </a:rPr>
                  <a:t>) </a:t>
                </a:r>
                <a:endParaRPr lang="en-US" sz="1400" dirty="0">
                  <a:latin typeface="Calibri" panose="020F0502020204030204" pitchFamily="34" charset="0"/>
                  <a:ea typeface="Calibri" panose="020F0502020204030204" pitchFamily="34" charset="0"/>
                </a:endParaRPr>
              </a:p>
              <a:p>
                <a:pPr>
                  <a:lnSpc>
                    <a:spcPct val="115000"/>
                  </a:lnSpc>
                  <a:spcAft>
                    <a:spcPts val="1000"/>
                  </a:spcAft>
                  <a:tabLst>
                    <a:tab pos="457200" algn="l"/>
                  </a:tabLst>
                </a:pPr>
                <a14:m>
                  <m:oMath xmlns:m="http://schemas.openxmlformats.org/officeDocument/2006/math">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ad>
                              <m:radPr>
                                <m:degHide m:val="on"/>
                                <m:ctrlPr>
                                  <a:rPr lang="ru-RU" sz="1400" i="1">
                                    <a:latin typeface="Cambria Math" panose="02040503050406030204" pitchFamily="18" charset="0"/>
                                    <a:ea typeface="Calibri" panose="020F0502020204030204" pitchFamily="34" charset="0"/>
                                    <a:cs typeface="Times New Roman" panose="02020603050405020304" pitchFamily="18" charset="0"/>
                                  </a:rPr>
                                </m:ctrlPr>
                              </m:radPr>
                              <m:deg/>
                              <m:e>
                                <m:r>
                                  <a:rPr lang="ru-RU" sz="1400" i="1">
                                    <a:latin typeface="Cambria Math" panose="02040503050406030204" pitchFamily="18" charset="0"/>
                                    <a:ea typeface="Calibri" panose="020F0502020204030204" pitchFamily="34" charset="0"/>
                                    <a:cs typeface="Times New Roman" panose="02020603050405020304" pitchFamily="18" charset="0"/>
                                  </a:rPr>
                                  <m:t>𝑓</m:t>
                                </m:r>
                              </m:e>
                            </m:rad>
                          </m:e>
                          <m:sub>
                            <m:r>
                              <a:rPr lang="ru-RU" sz="1400" i="1">
                                <a:latin typeface="Cambria Math" panose="02040503050406030204" pitchFamily="18" charset="0"/>
                                <a:ea typeface="Calibri" panose="020F0502020204030204" pitchFamily="34" charset="0"/>
                                <a:cs typeface="Times New Roman" panose="02020603050405020304" pitchFamily="18" charset="0"/>
                              </a:rPr>
                              <m:t>1</m:t>
                            </m:r>
                          </m:sub>
                        </m:sSub>
                      </m:den>
                    </m:f>
                    <m:r>
                      <a:rPr lang="ru-RU" sz="1400" i="1">
                        <a:latin typeface="Cambria Math" panose="02040503050406030204" pitchFamily="18" charset="0"/>
                        <a:ea typeface="Calibri" panose="020F0502020204030204" pitchFamily="34" charset="0"/>
                        <a:cs typeface="Times New Roman" panose="02020603050405020304" pitchFamily="18" charset="0"/>
                      </a:rPr>
                      <m:t>=</m:t>
                    </m:r>
                    <m:f>
                      <m:fPr>
                        <m:ctrlPr>
                          <a:rPr lang="ru-RU" sz="14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
                              <a:rPr lang="ru-RU" sz="1400" i="1">
                                <a:latin typeface="Cambria Math" panose="02040503050406030204" pitchFamily="18" charset="0"/>
                                <a:ea typeface="Calibri" panose="020F0502020204030204" pitchFamily="34" charset="0"/>
                                <a:cs typeface="Times New Roman" panose="02020603050405020304" pitchFamily="18" charset="0"/>
                              </a:rPr>
                              <m:t>𝑈</m:t>
                            </m:r>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400" i="1">
                                <a:latin typeface="Cambria Math" panose="02040503050406030204" pitchFamily="18" charset="0"/>
                                <a:ea typeface="Calibri" panose="020F0502020204030204" pitchFamily="34" charset="0"/>
                                <a:cs typeface="Times New Roman" panose="02020603050405020304" pitchFamily="18" charset="0"/>
                              </a:rPr>
                            </m:ctrlPr>
                          </m:sSubPr>
                          <m:e>
                            <m:rad>
                              <m:radPr>
                                <m:degHide m:val="on"/>
                                <m:ctrlPr>
                                  <a:rPr lang="ru-RU" sz="1400" i="1">
                                    <a:latin typeface="Cambria Math" panose="02040503050406030204" pitchFamily="18" charset="0"/>
                                    <a:ea typeface="Calibri" panose="020F0502020204030204" pitchFamily="34" charset="0"/>
                                    <a:cs typeface="Times New Roman" panose="02020603050405020304" pitchFamily="18" charset="0"/>
                                  </a:rPr>
                                </m:ctrlPr>
                              </m:radPr>
                              <m:deg/>
                              <m:e>
                                <m:r>
                                  <a:rPr lang="ru-RU" sz="1400" i="1">
                                    <a:latin typeface="Cambria Math" panose="02040503050406030204" pitchFamily="18" charset="0"/>
                                    <a:ea typeface="Calibri" panose="020F0502020204030204" pitchFamily="34" charset="0"/>
                                    <a:cs typeface="Times New Roman" panose="02020603050405020304" pitchFamily="18" charset="0"/>
                                  </a:rPr>
                                  <m:t>𝑓</m:t>
                                </m:r>
                              </m:e>
                            </m:rad>
                          </m:e>
                          <m:sub>
                            <m:r>
                              <a:rPr lang="en-US" sz="1400" i="1">
                                <a:latin typeface="Cambria Math" panose="02040503050406030204" pitchFamily="18" charset="0"/>
                                <a:ea typeface="Calibri" panose="020F0502020204030204" pitchFamily="34" charset="0"/>
                                <a:cs typeface="Times New Roman" panose="02020603050405020304" pitchFamily="18" charset="0"/>
                              </a:rPr>
                              <m:t>𝑖</m:t>
                            </m:r>
                          </m:sub>
                        </m:sSub>
                      </m:den>
                    </m:f>
                    <m:r>
                      <a:rPr lang="en-US"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r>
                      <a:rPr lang="ru-RU" sz="1400" i="1">
                        <a:latin typeface="Cambria Math" panose="02040503050406030204" pitchFamily="18" charset="0"/>
                        <a:ea typeface="Calibri" panose="020F0502020204030204" pitchFamily="34" charset="0"/>
                        <a:cs typeface="Times New Roman" panose="02020603050405020304" pitchFamily="18" charset="0"/>
                      </a:rPr>
                      <m:t> </m:t>
                    </m:r>
                  </m:oMath>
                </a14:m>
                <a:r>
                  <a:rPr lang="ru-RU" sz="1400" dirty="0">
                    <a:latin typeface="Times New Roman" panose="02020603050405020304" pitchFamily="18" charset="0"/>
                    <a:ea typeface="Calibri" panose="020F0502020204030204" pitchFamily="34" charset="0"/>
                  </a:rPr>
                  <a:t>(</a:t>
                </a:r>
                <a:r>
                  <a:rPr lang="en-US" sz="1400" dirty="0">
                    <a:latin typeface="Times New Roman" panose="02020603050405020304" pitchFamily="18" charset="0"/>
                    <a:ea typeface="Calibri" panose="020F0502020204030204" pitchFamily="34" charset="0"/>
                  </a:rPr>
                  <a:t>in </a:t>
                </a:r>
                <a:r>
                  <a:rPr lang="en-US" sz="1400" dirty="0" err="1">
                    <a:latin typeface="Times New Roman" panose="02020603050405020304" pitchFamily="18" charset="0"/>
                    <a:ea typeface="Calibri" panose="020F0502020204030204" pitchFamily="34" charset="0"/>
                  </a:rPr>
                  <a:t>p.u</a:t>
                </a:r>
                <a:r>
                  <a:rPr lang="en-US" sz="1400" dirty="0">
                    <a:latin typeface="Times New Roman" panose="02020603050405020304" pitchFamily="18" charset="0"/>
                    <a:ea typeface="Calibri" panose="020F0502020204030204" pitchFamily="34" charset="0"/>
                  </a:rPr>
                  <a:t>:  </a:t>
                </a:r>
                <a14:m>
                  <m:oMath xmlns:m="http://schemas.openxmlformats.org/officeDocument/2006/math">
                    <m:r>
                      <a:rPr lang="ru-RU" sz="1400"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𝛾</m:t>
                    </m:r>
                    <m:r>
                      <a:rPr lang="ru-RU" sz="1400" i="1">
                        <a:latin typeface="Cambria Math" panose="02040503050406030204" pitchFamily="18" charset="0"/>
                        <a:ea typeface="Calibri" panose="020F0502020204030204" pitchFamily="34" charset="0"/>
                        <a:cs typeface="Times New Roman" panose="02020603050405020304" pitchFamily="18" charset="0"/>
                      </a:rPr>
                      <m:t>=</m:t>
                    </m:r>
                    <m:rad>
                      <m:radPr>
                        <m:degHide m:val="on"/>
                        <m:ctrlPr>
                          <a:rPr lang="ru-RU" sz="1400" i="1">
                            <a:latin typeface="Cambria Math" panose="02040503050406030204" pitchFamily="18" charset="0"/>
                            <a:ea typeface="Calibri" panose="020F0502020204030204" pitchFamily="34" charset="0"/>
                            <a:cs typeface="Times New Roman" panose="02020603050405020304" pitchFamily="18" charset="0"/>
                          </a:rPr>
                        </m:ctrlPr>
                      </m:radPr>
                      <m:deg/>
                      <m:e>
                        <m:r>
                          <a:rPr lang="ru-RU" sz="1400" i="1" smtClean="0">
                            <a:solidFill>
                              <a:srgbClr val="B14300"/>
                            </a:solidFill>
                            <a:latin typeface="Cambria Math" panose="02040503050406030204" pitchFamily="18" charset="0"/>
                            <a:ea typeface="Cambria Math" panose="02040503050406030204" pitchFamily="18" charset="0"/>
                            <a:cs typeface="Times New Roman" panose="02020603050405020304" pitchFamily="18" charset="0"/>
                          </a:rPr>
                          <m:t>𝛼</m:t>
                        </m:r>
                      </m:e>
                    </m:rad>
                  </m:oMath>
                </a14:m>
                <a:r>
                  <a:rPr lang="ru-RU" sz="1400" dirty="0">
                    <a:latin typeface="Calibri" panose="020F0502020204030204" pitchFamily="34" charset="0"/>
                    <a:ea typeface="Calibri" panose="020F0502020204030204" pitchFamily="34" charset="0"/>
                  </a:rPr>
                  <a:t>) 	(12)</a:t>
                </a:r>
              </a:p>
            </p:txBody>
          </p:sp>
        </mc:Choice>
        <mc:Fallback xmlns="">
          <p:sp>
            <p:nvSpPr>
              <p:cNvPr id="7" name="TextBox 6">
                <a:extLst>
                  <a:ext uri="{FF2B5EF4-FFF2-40B4-BE49-F238E27FC236}">
                    <a16:creationId xmlns:a16="http://schemas.microsoft.com/office/drawing/2014/main" id="{E7BF609C-2ABD-43A6-965E-90BD1220D9F0}"/>
                  </a:ext>
                </a:extLst>
              </p:cNvPr>
              <p:cNvSpPr txBox="1">
                <a:spLocks noRot="1" noChangeAspect="1" noMove="1" noResize="1" noEditPoints="1" noAdjustHandles="1" noChangeArrowheads="1" noChangeShapeType="1" noTextEdit="1"/>
              </p:cNvSpPr>
              <p:nvPr/>
            </p:nvSpPr>
            <p:spPr>
              <a:xfrm>
                <a:off x="334962" y="1131304"/>
                <a:ext cx="5056653" cy="4690387"/>
              </a:xfrm>
              <a:prstGeom prst="rect">
                <a:avLst/>
              </a:prstGeom>
              <a:blipFill>
                <a:blip r:embed="rId3"/>
                <a:stretch>
                  <a:fillRect l="-362"/>
                </a:stretch>
              </a:blipFill>
            </p:spPr>
            <p:txBody>
              <a:bodyPr/>
              <a:lstStyle/>
              <a:p>
                <a:r>
                  <a:rPr lang="ru-RU">
                    <a:noFill/>
                  </a:rPr>
                  <a:t> </a:t>
                </a:r>
              </a:p>
            </p:txBody>
          </p:sp>
        </mc:Fallback>
      </mc:AlternateContent>
      <p:pic>
        <p:nvPicPr>
          <p:cNvPr id="6146" name="Picture 2">
            <a:extLst>
              <a:ext uri="{FF2B5EF4-FFF2-40B4-BE49-F238E27FC236}">
                <a16:creationId xmlns:a16="http://schemas.microsoft.com/office/drawing/2014/main" id="{09A7311A-4CA4-474E-AC86-2E76F5912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3399" y="1136690"/>
            <a:ext cx="1902570" cy="16179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4D3F65A-A882-44E6-8F40-FA6203566A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10"/>
          <a:stretch/>
        </p:blipFill>
        <p:spPr bwMode="auto">
          <a:xfrm>
            <a:off x="5401225" y="2991710"/>
            <a:ext cx="1866488" cy="167596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3A15A64-691A-4029-B19F-BF78E02C7A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2892" y="4880616"/>
            <a:ext cx="1830405" cy="17437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C65C903-984E-45B8-DF66-3A767FF8DCF9}"/>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8" name="TextBox 7">
                <a:extLst>
                  <a:ext uri="{FF2B5EF4-FFF2-40B4-BE49-F238E27FC236}">
                    <a16:creationId xmlns:a16="http://schemas.microsoft.com/office/drawing/2014/main" id="{8C65C903-984E-45B8-DF66-3A767FF8DCF9}"/>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7"/>
                <a:stretch>
                  <a:fillRect/>
                </a:stretch>
              </a:blipFill>
            </p:spPr>
            <p:txBody>
              <a:bodyPr/>
              <a:lstStyle/>
              <a:p>
                <a:r>
                  <a:rPr lang="ru-RU">
                    <a:noFill/>
                  </a:rPr>
                  <a:t> </a:t>
                </a:r>
              </a:p>
            </p:txBody>
          </p:sp>
        </mc:Fallback>
      </mc:AlternateContent>
      <p:sp>
        <p:nvSpPr>
          <p:cNvPr id="9" name="TextBox 8">
            <a:extLst>
              <a:ext uri="{FF2B5EF4-FFF2-40B4-BE49-F238E27FC236}">
                <a16:creationId xmlns:a16="http://schemas.microsoft.com/office/drawing/2014/main" id="{7127A91E-80A6-41C4-9AF8-BC47E82BCC3E}"/>
              </a:ext>
            </a:extLst>
          </p:cNvPr>
          <p:cNvSpPr txBox="1"/>
          <p:nvPr/>
        </p:nvSpPr>
        <p:spPr>
          <a:xfrm>
            <a:off x="7554620" y="5293519"/>
            <a:ext cx="4531018" cy="1474571"/>
          </a:xfrm>
          <a:prstGeom prst="rect">
            <a:avLst/>
          </a:prstGeom>
          <a:noFill/>
          <a:ln>
            <a:solidFill>
              <a:srgbClr val="FF0000"/>
            </a:solidFill>
          </a:ln>
        </p:spPr>
        <p:txBody>
          <a:bodyPr wrap="square">
            <a:spAutoFit/>
          </a:bodyPr>
          <a:lstStyle/>
          <a:p>
            <a:pPr>
              <a:lnSpc>
                <a:spcPct val="115000"/>
              </a:lnSpc>
              <a:spcAft>
                <a:spcPts val="1000"/>
              </a:spcAft>
            </a:pPr>
            <a:r>
              <a:rPr lang="en-US" dirty="0">
                <a:latin typeface="Times New Roman" panose="02020603050405020304" pitchFamily="18" charset="0"/>
                <a:ea typeface="Calibri" panose="020F0502020204030204" pitchFamily="34" charset="0"/>
              </a:rPr>
              <a:t>To implement any frequency control of speed, </a:t>
            </a:r>
            <a:r>
              <a:rPr lang="en-US" b="1" dirty="0">
                <a:latin typeface="Times New Roman" panose="02020603050405020304" pitchFamily="18" charset="0"/>
                <a:ea typeface="Calibri" panose="020F0502020204030204" pitchFamily="34" charset="0"/>
              </a:rPr>
              <a:t>an inverter must be used</a:t>
            </a:r>
            <a:r>
              <a:rPr lang="en-US" dirty="0">
                <a:latin typeface="Times New Roman" panose="02020603050405020304" pitchFamily="18" charset="0"/>
                <a:ea typeface="Calibri" panose="020F0502020204030204" pitchFamily="34" charset="0"/>
              </a:rPr>
              <a:t>, </a:t>
            </a:r>
          </a:p>
          <a:p>
            <a:pPr>
              <a:lnSpc>
                <a:spcPct val="115000"/>
              </a:lnSpc>
              <a:spcAft>
                <a:spcPts val="1000"/>
              </a:spcAft>
            </a:pPr>
            <a:r>
              <a:rPr lang="en-US" dirty="0">
                <a:latin typeface="Times New Roman" panose="02020603050405020304" pitchFamily="18" charset="0"/>
                <a:ea typeface="Calibri" panose="020F0502020204030204" pitchFamily="34" charset="0"/>
              </a:rPr>
              <a:t>to allow to adjust the voltage simultaneously with the frequency </a:t>
            </a:r>
            <a:r>
              <a:rPr lang="ru-RU" sz="1800" dirty="0">
                <a:latin typeface="Times New Roman" panose="02020603050405020304" pitchFamily="18" charset="0"/>
                <a:ea typeface="Calibri" panose="020F0502020204030204" pitchFamily="34" charset="0"/>
              </a:rPr>
              <a:t>.</a:t>
            </a:r>
            <a:endParaRPr lang="ru-RU" sz="1800" dirty="0">
              <a:latin typeface="Calibri" panose="020F0502020204030204" pitchFamily="34" charset="0"/>
              <a:ea typeface="Calibri" panose="020F0502020204030204" pitchFamily="34" charset="0"/>
            </a:endParaRPr>
          </a:p>
        </p:txBody>
      </p:sp>
      <p:sp>
        <p:nvSpPr>
          <p:cNvPr id="12" name="Название 1">
            <a:extLst>
              <a:ext uri="{FF2B5EF4-FFF2-40B4-BE49-F238E27FC236}">
                <a16:creationId xmlns:a16="http://schemas.microsoft.com/office/drawing/2014/main" id="{03609E4B-BB24-C371-4340-A284BABCF032}"/>
              </a:ext>
            </a:extLst>
          </p:cNvPr>
          <p:cNvSpPr>
            <a:spLocks noGrp="1"/>
          </p:cNvSpPr>
          <p:nvPr>
            <p:ph type="title"/>
          </p:nvPr>
        </p:nvSpPr>
        <p:spPr/>
        <p:txBody>
          <a:bodyPr>
            <a:noAutofit/>
          </a:bodyPr>
          <a:lstStyle/>
          <a:p>
            <a:r>
              <a:rPr lang="en-US" dirty="0"/>
              <a:t>How to change voltage and frequency</a:t>
            </a:r>
            <a:endParaRPr lang="ru-RU" sz="1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F613677-721D-6FB4-742A-EC1DD0EB15C9}"/>
                  </a:ext>
                </a:extLst>
              </p:cNvPr>
              <p:cNvSpPr txBox="1"/>
              <p:nvPr/>
            </p:nvSpPr>
            <p:spPr>
              <a:xfrm>
                <a:off x="8255000" y="2905686"/>
                <a:ext cx="3599734" cy="2387833"/>
              </a:xfrm>
              <a:prstGeom prst="rect">
                <a:avLst/>
              </a:prstGeom>
              <a:noFill/>
            </p:spPr>
            <p:txBody>
              <a:bodyPr wrap="square">
                <a:spAutoFit/>
              </a:bodyPr>
              <a:lstStyle/>
              <a:p>
                <a:pPr>
                  <a:lnSpc>
                    <a:spcPct val="115000"/>
                  </a:lnSpc>
                  <a:spcAft>
                    <a:spcPts val="1000"/>
                  </a:spcAft>
                  <a:tabLst>
                    <a:tab pos="8070850" algn="l"/>
                  </a:tabLst>
                </a:pPr>
                <a:r>
                  <a:rPr lang="en-US" sz="1200" dirty="0">
                    <a:latin typeface="Calibri" panose="020F0502020204030204" pitchFamily="34" charset="0"/>
                    <a:ea typeface="Calibri" panose="020F0502020204030204" pitchFamily="34" charset="0"/>
                  </a:rPr>
                  <a:t>Let's introduce symbols for relative units</a:t>
                </a:r>
                <a:endParaRPr lang="en-US" sz="1200" i="1"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1000"/>
                  </a:spcAft>
                  <a:tabLst>
                    <a:tab pos="8070850" algn="l"/>
                  </a:tabLst>
                </a:pPr>
                <a14:m>
                  <m:oMathPara xmlns:m="http://schemas.openxmlformats.org/officeDocument/2006/math">
                    <m:oMathParaPr>
                      <m:jc m:val="left"/>
                    </m:oMathParaPr>
                    <m:oMath xmlns:m="http://schemas.openxmlformats.org/officeDocument/2006/math">
                      <m:r>
                        <a:rPr lang="ru-RU" sz="1200" i="1"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𝛾</m:t>
                      </m:r>
                      <m: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sSub>
                                <m:sSubPr>
                                  <m:ctrlPr>
                                    <a:rPr lang="en-US" sz="1200" b="0" i="1" smtClean="0">
                                      <a:solidFill>
                                        <a:srgbClr val="00B050"/>
                                      </a:solidFill>
                                      <a:latin typeface="Cambria Math" panose="02040503050406030204" pitchFamily="18" charset="0"/>
                                      <a:cs typeface="Times New Roman" panose="02020603050405020304" pitchFamily="18" charset="0"/>
                                    </a:rPr>
                                  </m:ctrlPr>
                                </m:sSubPr>
                                <m:e>
                                  <m:r>
                                    <a:rPr lang="en-US" sz="1200" b="0" i="1" smtClean="0">
                                      <a:solidFill>
                                        <a:srgbClr val="00B050"/>
                                      </a:solidFill>
                                      <a:latin typeface="Cambria Math" panose="02040503050406030204" pitchFamily="18" charset="0"/>
                                      <a:cs typeface="Times New Roman" panose="02020603050405020304" pitchFamily="18" charset="0"/>
                                    </a:rPr>
                                    <m:t>𝑠</m:t>
                                  </m:r>
                                </m:e>
                                <m:sub>
                                  <m:r>
                                    <a:rPr lang="en-US" sz="1200" b="0" i="1" smtClean="0">
                                      <a:solidFill>
                                        <a:srgbClr val="00B050"/>
                                      </a:solidFill>
                                      <a:latin typeface="Cambria Math" panose="02040503050406030204" pitchFamily="18" charset="0"/>
                                      <a:cs typeface="Times New Roman" panose="02020603050405020304" pitchFamily="18" charset="0"/>
                                    </a:rPr>
                                    <m:t>𝑟𝑎𝑡𝑒𝑑</m:t>
                                  </m:r>
                                </m:sub>
                              </m:sSub>
                            </m:sub>
                          </m:sSub>
                        </m:den>
                      </m:f>
                      <m:r>
                        <a:rPr lang="en-US" sz="12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rgbClr val="00B050"/>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2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1</m:t>
                              </m:r>
                            </m:sub>
                          </m:sSub>
                        </m:den>
                      </m:f>
                      <m:r>
                        <a:rPr lang="en-US" sz="1200">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1200" dirty="0">
                  <a:latin typeface="Cambria Math" panose="02040503050406030204" pitchFamily="18" charset="0"/>
                  <a:ea typeface="Calibri" panose="020F0502020204030204" pitchFamily="34" charset="0"/>
                  <a:cs typeface="Times New Roman" panose="02020603050405020304" pitchFamily="18" charset="0"/>
                </a:endParaRPr>
              </a:p>
              <a:p>
                <a:pPr>
                  <a:lnSpc>
                    <a:spcPct val="115000"/>
                  </a:lnSpc>
                  <a:spcAft>
                    <a:spcPts val="1000"/>
                  </a:spcAft>
                  <a:tabLst>
                    <a:tab pos="8070850" algn="l"/>
                  </a:tabLst>
                </a:pPr>
                <a14:m>
                  <m:oMath xmlns:m="http://schemas.openxmlformats.org/officeDocument/2006/math">
                    <m:r>
                      <a:rPr lang="ru-RU" sz="1200" i="1" smtClean="0">
                        <a:solidFill>
                          <a:schemeClr val="accent5">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𝛼</m:t>
                    </m:r>
                    <m: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𝑓</m:t>
                            </m:r>
                          </m:e>
                          <m:sub>
                            <m:r>
                              <a:rPr lang="en-US"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chemeClr val="accent5">
                                    <a:lumMod val="75000"/>
                                  </a:schemeClr>
                                </a:solidFill>
                                <a:latin typeface="Cambria Math" panose="02040503050406030204" pitchFamily="18" charset="0"/>
                              </a:rPr>
                            </m:ctrlPr>
                          </m:sSubPr>
                          <m:e>
                            <m:r>
                              <a:rPr lang="ru-RU" sz="1200" i="1">
                                <a:solidFill>
                                  <a:schemeClr val="accent5">
                                    <a:lumMod val="75000"/>
                                  </a:schemeClr>
                                </a:solidFill>
                                <a:latin typeface="Cambria Math" panose="02040503050406030204" pitchFamily="18" charset="0"/>
                              </a:rPr>
                              <m:t>𝑓</m:t>
                            </m:r>
                          </m:e>
                          <m:sub>
                            <m:sSub>
                              <m:sSubPr>
                                <m:ctrlPr>
                                  <a:rPr lang="ru-RU" sz="1200" i="1" smtClean="0">
                                    <a:solidFill>
                                      <a:schemeClr val="accent5">
                                        <a:lumMod val="75000"/>
                                      </a:schemeClr>
                                    </a:solidFill>
                                    <a:latin typeface="Cambria Math" panose="02040503050406030204" pitchFamily="18" charset="0"/>
                                  </a:rPr>
                                </m:ctrlPr>
                              </m:sSubPr>
                              <m:e>
                                <m:r>
                                  <a:rPr lang="en-US" sz="1200" b="0" i="1" smtClean="0">
                                    <a:solidFill>
                                      <a:schemeClr val="accent5">
                                        <a:lumMod val="75000"/>
                                      </a:schemeClr>
                                    </a:solidFill>
                                    <a:latin typeface="Cambria Math" panose="02040503050406030204" pitchFamily="18" charset="0"/>
                                  </a:rPr>
                                  <m:t>𝑠</m:t>
                                </m:r>
                              </m:e>
                              <m:sub>
                                <m:r>
                                  <a:rPr lang="en-US" sz="1200" b="0" i="1" smtClean="0">
                                    <a:solidFill>
                                      <a:schemeClr val="accent5">
                                        <a:lumMod val="75000"/>
                                      </a:schemeClr>
                                    </a:solidFill>
                                    <a:latin typeface="Cambria Math" panose="02040503050406030204" pitchFamily="18" charset="0"/>
                                  </a:rPr>
                                  <m:t>𝑟𝑎𝑡𝑒𝑑</m:t>
                                </m:r>
                              </m:sub>
                            </m:sSub>
                          </m:sub>
                        </m:sSub>
                      </m:den>
                    </m:f>
                  </m:oMath>
                </a14:m>
                <a:r>
                  <a:rPr lang="en-US" sz="1200" dirty="0">
                    <a:solidFill>
                      <a:schemeClr val="accent5">
                        <a:lumMod val="75000"/>
                      </a:schemeClr>
                    </a:solidFill>
                    <a:latin typeface="Calibri" panose="020F0502020204030204" pitchFamily="34" charset="0"/>
                    <a:ea typeface="Calibri" panose="020F0502020204030204" pitchFamily="34" charset="0"/>
                  </a:rPr>
                  <a:t>=</a:t>
                </a:r>
                <a:r>
                  <a:rPr lang="ru-RU" sz="1200" dirty="0">
                    <a:solidFill>
                      <a:schemeClr val="accent5">
                        <a:lumMod val="75000"/>
                      </a:schemeClr>
                    </a:solidFill>
                    <a:ea typeface="Calibri" panose="020F0502020204030204" pitchFamily="34" charset="0"/>
                    <a:cs typeface="Times New Roman" panose="02020603050405020304" pitchFamily="18" charset="0"/>
                  </a:rPr>
                  <a:t> </a:t>
                </a:r>
                <a14:m>
                  <m:oMath xmlns:m="http://schemas.openxmlformats.org/officeDocument/2006/math">
                    <m:f>
                      <m:fPr>
                        <m:ctrlP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𝑓</m:t>
                            </m:r>
                          </m:e>
                          <m:sub>
                            <m:r>
                              <a:rPr lang="ru-RU" sz="1200"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den>
                    </m:f>
                  </m:oMath>
                </a14:m>
                <a:r>
                  <a:rPr lang="en-US" sz="1200" dirty="0">
                    <a:latin typeface="Calibri" panose="020F0502020204030204" pitchFamily="34" charset="0"/>
                    <a:ea typeface="Calibri" panose="020F0502020204030204" pitchFamily="34" charset="0"/>
                  </a:rPr>
                  <a:t>;</a:t>
                </a:r>
              </a:p>
              <a:p>
                <a:pPr>
                  <a:lnSpc>
                    <a:spcPct val="115000"/>
                  </a:lnSpc>
                  <a:spcAft>
                    <a:spcPts val="1000"/>
                  </a:spcAft>
                  <a:tabLst>
                    <a:tab pos="8070850" algn="l"/>
                  </a:tabLst>
                </a:pPr>
                <a:r>
                  <a:rPr lang="en-US" sz="1200" dirty="0">
                    <a:latin typeface="Calibri" panose="020F0502020204030204" pitchFamily="34" charset="0"/>
                    <a:ea typeface="Calibri" panose="020F0502020204030204" pitchFamily="34" charset="0"/>
                  </a:rPr>
                  <a:t> </a:t>
                </a:r>
                <a14:m>
                  <m:oMath xmlns:m="http://schemas.openxmlformats.org/officeDocument/2006/math">
                    <m:r>
                      <a:rPr lang="ru-RU" sz="120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𝜇</m:t>
                    </m:r>
                    <m:r>
                      <a:rPr lang="ru-RU" sz="12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FF0000"/>
                                </a:solidFill>
                                <a:latin typeface="Cambria Math" panose="02040503050406030204" pitchFamily="18" charset="0"/>
                                <a:cs typeface="Times New Roman" panose="02020603050405020304" pitchFamily="18" charset="0"/>
                              </a:rPr>
                            </m:ctrlPr>
                          </m:sSubPr>
                          <m:e>
                            <m:r>
                              <a:rPr lang="en-US" sz="1200" i="1">
                                <a:solidFill>
                                  <a:srgbClr val="FF0000"/>
                                </a:solidFill>
                                <a:latin typeface="Cambria Math" panose="02040503050406030204" pitchFamily="18" charset="0"/>
                                <a:cs typeface="Times New Roman" panose="02020603050405020304" pitchFamily="18" charset="0"/>
                              </a:rPr>
                              <m:t>𝑇</m:t>
                            </m:r>
                          </m:e>
                          <m:sub>
                            <m:r>
                              <a:rPr lang="en-US" sz="1200" i="1">
                                <a:solidFill>
                                  <a:srgbClr val="FF0000"/>
                                </a:solidFill>
                                <a:latin typeface="Cambria Math" panose="02040503050406030204" pitchFamily="18" charset="0"/>
                                <a:cs typeface="Times New Roman" panose="02020603050405020304" pitchFamily="18" charset="0"/>
                              </a:rPr>
                              <m:t>𝑚</m:t>
                            </m:r>
                            <m:r>
                              <a:rPr lang="en-US" sz="12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1200"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200" i="1">
                                <a:solidFill>
                                  <a:srgbClr val="FF0000"/>
                                </a:solidFill>
                                <a:latin typeface="Cambria Math" panose="02040503050406030204" pitchFamily="18" charset="0"/>
                                <a:cs typeface="Times New Roman" panose="02020603050405020304" pitchFamily="18" charset="0"/>
                              </a:rPr>
                            </m:ctrlPr>
                          </m:sSubPr>
                          <m:e>
                            <m:r>
                              <a:rPr lang="en-US" sz="1200" i="1">
                                <a:solidFill>
                                  <a:srgbClr val="FF0000"/>
                                </a:solidFill>
                                <a:latin typeface="Cambria Math" panose="02040503050406030204" pitchFamily="18" charset="0"/>
                                <a:cs typeface="Times New Roman" panose="02020603050405020304" pitchFamily="18" charset="0"/>
                              </a:rPr>
                              <m:t>𝑇</m:t>
                            </m:r>
                          </m:e>
                          <m:sub>
                            <m:sSub>
                              <m:sSubPr>
                                <m:ctrlPr>
                                  <a:rPr lang="en-US" sz="1200" i="1">
                                    <a:solidFill>
                                      <a:srgbClr val="FF0000"/>
                                    </a:solidFill>
                                    <a:latin typeface="Cambria Math" panose="02040503050406030204" pitchFamily="18" charset="0"/>
                                    <a:cs typeface="Times New Roman" panose="02020603050405020304" pitchFamily="18" charset="0"/>
                                  </a:rPr>
                                </m:ctrlPr>
                              </m:sSubPr>
                              <m:e>
                                <m:r>
                                  <a:rPr lang="en-US" sz="1200" i="1">
                                    <a:solidFill>
                                      <a:srgbClr val="FF0000"/>
                                    </a:solidFill>
                                    <a:latin typeface="Cambria Math" panose="02040503050406030204" pitchFamily="18" charset="0"/>
                                    <a:cs typeface="Times New Roman" panose="02020603050405020304" pitchFamily="18" charset="0"/>
                                  </a:rPr>
                                  <m:t>𝑒</m:t>
                                </m:r>
                              </m:e>
                              <m:sub>
                                <m:r>
                                  <a:rPr lang="en-US" sz="12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den>
                    </m:f>
                    <m:r>
                      <a:rPr lang="en-US" sz="12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ru-RU" sz="1200" dirty="0">
                    <a:ea typeface="Calibri" panose="020F0502020204030204" pitchFamily="34" charset="0"/>
                    <a:cs typeface="Times New Roman" panose="02020603050405020304" pitchFamily="18" charset="0"/>
                  </a:rPr>
                  <a:t> </a:t>
                </a:r>
                <a14:m>
                  <m:oMath xmlns:m="http://schemas.openxmlformats.org/officeDocument/2006/math">
                    <m:f>
                      <m:fPr>
                        <m:ctrlPr>
                          <a:rPr lang="ru-RU" sz="1200" i="1">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FF0000"/>
                                </a:solidFill>
                                <a:latin typeface="Cambria Math" panose="02040503050406030204" pitchFamily="18" charset="0"/>
                                <a:cs typeface="Times New Roman" panose="02020603050405020304" pitchFamily="18" charset="0"/>
                              </a:rPr>
                            </m:ctrlPr>
                          </m:sSubPr>
                          <m:e>
                            <m:r>
                              <a:rPr lang="en-US" sz="1200" i="1">
                                <a:solidFill>
                                  <a:srgbClr val="FF0000"/>
                                </a:solidFill>
                                <a:latin typeface="Cambria Math" panose="02040503050406030204" pitchFamily="18" charset="0"/>
                                <a:cs typeface="Times New Roman" panose="02020603050405020304" pitchFamily="18" charset="0"/>
                              </a:rPr>
                              <m:t>𝑇</m:t>
                            </m:r>
                          </m:e>
                          <m:sub>
                            <m:r>
                              <a:rPr lang="en-US" sz="1200" i="1">
                                <a:solidFill>
                                  <a:srgbClr val="FF0000"/>
                                </a:solidFill>
                                <a:latin typeface="Cambria Math" panose="02040503050406030204" pitchFamily="18" charset="0"/>
                                <a:cs typeface="Times New Roman" panose="02020603050405020304" pitchFamily="18" charset="0"/>
                              </a:rPr>
                              <m:t>𝑚</m:t>
                            </m:r>
                            <m:r>
                              <a:rPr lang="en-US" sz="12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sub>
                        </m:sSub>
                        <m:r>
                          <a:rPr lang="ru-RU" sz="1200" i="1">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sz="1200" i="1">
                                <a:solidFill>
                                  <a:srgbClr val="FF0000"/>
                                </a:solidFill>
                                <a:latin typeface="Cambria Math" panose="02040503050406030204" pitchFamily="18" charset="0"/>
                                <a:cs typeface="Times New Roman" panose="02020603050405020304" pitchFamily="18" charset="0"/>
                              </a:rPr>
                            </m:ctrlPr>
                          </m:sSubPr>
                          <m:e>
                            <m:r>
                              <a:rPr lang="en-US" sz="1200" i="1">
                                <a:solidFill>
                                  <a:srgbClr val="FF0000"/>
                                </a:solidFill>
                                <a:latin typeface="Cambria Math" panose="02040503050406030204" pitchFamily="18" charset="0"/>
                                <a:cs typeface="Times New Roman" panose="02020603050405020304" pitchFamily="18" charset="0"/>
                              </a:rPr>
                              <m:t>𝑇</m:t>
                            </m:r>
                          </m:e>
                          <m:sub>
                            <m:r>
                              <a:rPr lang="en-US" sz="1200" i="1">
                                <a:solidFill>
                                  <a:srgbClr val="FF0000"/>
                                </a:solidFill>
                                <a:latin typeface="Cambria Math" panose="02040503050406030204" pitchFamily="18" charset="0"/>
                                <a:cs typeface="Times New Roman" panose="02020603050405020304" pitchFamily="18" charset="0"/>
                              </a:rPr>
                              <m:t>𝑚</m:t>
                            </m:r>
                            <m:r>
                              <a:rPr lang="en-US" sz="12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𝑒</m:t>
                            </m:r>
                          </m:sub>
                        </m:sSub>
                        <m:r>
                          <a:rPr lang="ru-RU"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r>
                          <a:rPr lang="ru-RU" sz="12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1200" dirty="0">
                    <a:latin typeface="Calibri" panose="020F0502020204030204" pitchFamily="34" charset="0"/>
                    <a:ea typeface="Calibri" panose="020F0502020204030204" pitchFamily="34" charset="0"/>
                  </a:rPr>
                  <a:t>; </a:t>
                </a:r>
                <a:endParaRPr lang="en-US" sz="1200" i="1"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15000"/>
                  </a:lnSpc>
                  <a:spcAft>
                    <a:spcPts val="1000"/>
                  </a:spcAft>
                  <a:tabLst>
                    <a:tab pos="8070850" algn="l"/>
                  </a:tabLst>
                </a:pPr>
                <a14:m>
                  <m:oMath xmlns:m="http://schemas.openxmlformats.org/officeDocument/2006/math">
                    <m:r>
                      <a:rPr lang="ru-RU" sz="1200" i="1" smtClean="0">
                        <a:solidFill>
                          <a:srgbClr val="FF00FF"/>
                        </a:solidFill>
                        <a:latin typeface="Cambria Math" panose="02040503050406030204" pitchFamily="18" charset="0"/>
                        <a:ea typeface="Cambria Math" panose="02040503050406030204" pitchFamily="18" charset="0"/>
                        <a:cs typeface="Times New Roman" panose="02020603050405020304" pitchFamily="18" charset="0"/>
                      </a:rPr>
                      <m:t>𝜑</m:t>
                    </m:r>
                    <m:r>
                      <a:rPr lang="ru-RU"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t>=</m:t>
                    </m:r>
                    <m:f>
                      <m:fPr>
                        <m:ctrlPr>
                          <a:rPr lang="ru-RU"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sz="1200" i="1">
                                <a:solidFill>
                                  <a:srgbClr val="FF00FF"/>
                                </a:solidFill>
                                <a:latin typeface="Cambria Math" panose="02040503050406030204" pitchFamily="18" charset="0"/>
                                <a:ea typeface="Cambria Math" panose="02040503050406030204" pitchFamily="18" charset="0"/>
                                <a:cs typeface="Times New Roman" panose="02020603050405020304" pitchFamily="18" charset="0"/>
                              </a:rPr>
                              <m:t>Φ</m:t>
                            </m:r>
                          </m:e>
                          <m:sub>
                            <m:r>
                              <a:rPr lang="en-US"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rgbClr val="FF00FF"/>
                                </a:solidFill>
                                <a:latin typeface="Cambria Math" panose="02040503050406030204" pitchFamily="18" charset="0"/>
                              </a:rPr>
                            </m:ctrlPr>
                          </m:sSubPr>
                          <m:e>
                            <m:r>
                              <a:rPr lang="ru-RU" sz="1200">
                                <a:solidFill>
                                  <a:srgbClr val="FF00FF"/>
                                </a:solidFill>
                                <a:latin typeface="Cambria Math" panose="02040503050406030204" pitchFamily="18" charset="0"/>
                              </a:rPr>
                              <m:t>Ф</m:t>
                            </m:r>
                          </m:e>
                          <m:sub>
                            <m:sSub>
                              <m:sSubPr>
                                <m:ctrlPr>
                                  <a:rPr lang="en-US" sz="1200" i="1" smtClean="0">
                                    <a:solidFill>
                                      <a:srgbClr val="FF00FF"/>
                                    </a:solidFill>
                                    <a:latin typeface="Cambria Math" panose="02040503050406030204" pitchFamily="18" charset="0"/>
                                  </a:rPr>
                                </m:ctrlPr>
                              </m:sSubPr>
                              <m:e>
                                <m:r>
                                  <a:rPr lang="en-US" sz="1200" b="0" i="1" smtClean="0">
                                    <a:solidFill>
                                      <a:srgbClr val="FF00FF"/>
                                    </a:solidFill>
                                    <a:latin typeface="Cambria Math" panose="02040503050406030204" pitchFamily="18" charset="0"/>
                                  </a:rPr>
                                  <m:t>𝑠</m:t>
                                </m:r>
                              </m:e>
                              <m:sub>
                                <m:r>
                                  <a:rPr lang="en-US" sz="1200" b="0" i="1" smtClean="0">
                                    <a:solidFill>
                                      <a:srgbClr val="FF00FF"/>
                                    </a:solidFill>
                                    <a:latin typeface="Cambria Math" panose="02040503050406030204" pitchFamily="18" charset="0"/>
                                  </a:rPr>
                                  <m:t>𝑟𝑎𝑡𝑒𝑑</m:t>
                                </m:r>
                              </m:sub>
                            </m:sSub>
                          </m:sub>
                        </m:sSub>
                      </m:den>
                    </m:f>
                  </m:oMath>
                </a14:m>
                <a:r>
                  <a:rPr lang="en-US" sz="1200" dirty="0">
                    <a:solidFill>
                      <a:srgbClr val="FF00FF"/>
                    </a:solidFill>
                  </a:rPr>
                  <a:t>=</a:t>
                </a:r>
                <a:r>
                  <a:rPr lang="ru-RU" sz="1200" dirty="0">
                    <a:solidFill>
                      <a:srgbClr val="FF00FF"/>
                    </a:solidFill>
                    <a:ea typeface="Calibri" panose="020F0502020204030204" pitchFamily="34" charset="0"/>
                    <a:cs typeface="Times New Roman" panose="02020603050405020304" pitchFamily="18" charset="0"/>
                  </a:rPr>
                  <a:t> </a:t>
                </a:r>
                <a14:m>
                  <m:oMath xmlns:m="http://schemas.openxmlformats.org/officeDocument/2006/math">
                    <m:f>
                      <m:fPr>
                        <m:ctrlPr>
                          <a:rPr lang="ru-RU"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l-GR" sz="1200" i="1">
                                <a:solidFill>
                                  <a:srgbClr val="FF00FF"/>
                                </a:solidFill>
                                <a:latin typeface="Cambria Math" panose="02040503050406030204" pitchFamily="18" charset="0"/>
                                <a:ea typeface="Cambria Math" panose="02040503050406030204" pitchFamily="18" charset="0"/>
                                <a:cs typeface="Times New Roman" panose="02020603050405020304" pitchFamily="18" charset="0"/>
                              </a:rPr>
                              <m:t>Φ</m:t>
                            </m:r>
                          </m:e>
                          <m:sub>
                            <m:r>
                              <a:rPr lang="en-US" sz="1200" i="1">
                                <a:solidFill>
                                  <a:srgbClr val="FF00FF"/>
                                </a:solidFill>
                                <a:latin typeface="Cambria Math" panose="02040503050406030204" pitchFamily="18" charset="0"/>
                                <a:ea typeface="Calibri" panose="020F0502020204030204" pitchFamily="34" charset="0"/>
                                <a:cs typeface="Times New Roman" panose="02020603050405020304" pitchFamily="18" charset="0"/>
                              </a:rPr>
                              <m:t>𝑖</m:t>
                            </m:r>
                          </m:sub>
                        </m:sSub>
                      </m:num>
                      <m:den>
                        <m:sSub>
                          <m:sSubPr>
                            <m:ctrlPr>
                              <a:rPr lang="ru-RU" sz="1200" i="1">
                                <a:solidFill>
                                  <a:srgbClr val="FF00FF"/>
                                </a:solidFill>
                                <a:latin typeface="Cambria Math" panose="02040503050406030204" pitchFamily="18" charset="0"/>
                              </a:rPr>
                            </m:ctrlPr>
                          </m:sSubPr>
                          <m:e>
                            <m:r>
                              <a:rPr lang="ru-RU" sz="1200">
                                <a:solidFill>
                                  <a:srgbClr val="FF00FF"/>
                                </a:solidFill>
                                <a:latin typeface="Cambria Math" panose="02040503050406030204" pitchFamily="18" charset="0"/>
                              </a:rPr>
                              <m:t>Ф</m:t>
                            </m:r>
                          </m:e>
                          <m:sub>
                            <m:r>
                              <a:rPr lang="en-US" sz="1200" b="0" i="1" smtClean="0">
                                <a:solidFill>
                                  <a:srgbClr val="FF00FF"/>
                                </a:solidFill>
                                <a:latin typeface="Cambria Math" panose="02040503050406030204" pitchFamily="18" charset="0"/>
                              </a:rPr>
                              <m:t>1</m:t>
                            </m:r>
                          </m:sub>
                        </m:sSub>
                      </m:den>
                    </m:f>
                  </m:oMath>
                </a14:m>
                <a:endParaRPr lang="ru-RU" dirty="0"/>
              </a:p>
            </p:txBody>
          </p:sp>
        </mc:Choice>
        <mc:Fallback xmlns="">
          <p:sp>
            <p:nvSpPr>
              <p:cNvPr id="13" name="TextBox 12">
                <a:extLst>
                  <a:ext uri="{FF2B5EF4-FFF2-40B4-BE49-F238E27FC236}">
                    <a16:creationId xmlns:a16="http://schemas.microsoft.com/office/drawing/2014/main" id="{DF613677-721D-6FB4-742A-EC1DD0EB15C9}"/>
                  </a:ext>
                </a:extLst>
              </p:cNvPr>
              <p:cNvSpPr txBox="1">
                <a:spLocks noRot="1" noChangeAspect="1" noMove="1" noResize="1" noEditPoints="1" noAdjustHandles="1" noChangeArrowheads="1" noChangeShapeType="1" noTextEdit="1"/>
              </p:cNvSpPr>
              <p:nvPr/>
            </p:nvSpPr>
            <p:spPr>
              <a:xfrm>
                <a:off x="8255000" y="2905686"/>
                <a:ext cx="3599734" cy="2387833"/>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29304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Название 1">
            <a:extLst>
              <a:ext uri="{FF2B5EF4-FFF2-40B4-BE49-F238E27FC236}">
                <a16:creationId xmlns:a16="http://schemas.microsoft.com/office/drawing/2014/main" id="{5224B1D1-C1C6-4A5E-904F-D0E3837C2769}"/>
              </a:ext>
            </a:extLst>
          </p:cNvPr>
          <p:cNvSpPr>
            <a:spLocks noGrp="1"/>
          </p:cNvSpPr>
          <p:nvPr>
            <p:ph type="title"/>
          </p:nvPr>
        </p:nvSpPr>
        <p:spPr/>
        <p:txBody>
          <a:bodyPr>
            <a:noAutofit/>
          </a:bodyPr>
          <a:lstStyle/>
          <a:p>
            <a:r>
              <a:rPr lang="en-US" sz="1800" dirty="0"/>
              <a:t>Scheme of switching on the induction</a:t>
            </a:r>
            <a:r>
              <a:rPr lang="ru-RU" sz="1800" dirty="0"/>
              <a:t> </a:t>
            </a:r>
            <a:r>
              <a:rPr lang="en-US" sz="1800" dirty="0"/>
              <a:t>motor and its characteristics</a:t>
            </a:r>
            <a:endParaRPr lang="ru-RU" sz="1100" dirty="0"/>
          </a:p>
        </p:txBody>
      </p:sp>
      <p:sp>
        <p:nvSpPr>
          <p:cNvPr id="9" name="TextBox 8">
            <a:extLst>
              <a:ext uri="{FF2B5EF4-FFF2-40B4-BE49-F238E27FC236}">
                <a16:creationId xmlns:a16="http://schemas.microsoft.com/office/drawing/2014/main" id="{4959115D-DB54-4E8F-81D1-07E47B90663C}"/>
              </a:ext>
            </a:extLst>
          </p:cNvPr>
          <p:cNvSpPr txBox="1"/>
          <p:nvPr/>
        </p:nvSpPr>
        <p:spPr>
          <a:xfrm>
            <a:off x="182301" y="3888814"/>
            <a:ext cx="7173595" cy="646331"/>
          </a:xfrm>
          <a:prstGeom prst="rect">
            <a:avLst/>
          </a:prstGeom>
          <a:noFill/>
        </p:spPr>
        <p:txBody>
          <a:bodyPr wrap="square">
            <a:spAutoFit/>
          </a:bodyPr>
          <a:lstStyle/>
          <a:p>
            <a:r>
              <a:rPr lang="en-US" dirty="0">
                <a:latin typeface="Times New Roman" panose="02020603050405020304" pitchFamily="18" charset="0"/>
                <a:ea typeface="Calibri" panose="020F0502020204030204" pitchFamily="34" charset="0"/>
              </a:rPr>
              <a:t>A necessary element of the regulated electric drive is a semiconductor converter (Inverter)</a:t>
            </a:r>
            <a:endParaRPr lang="ru-RU"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1D6061-5971-9D36-A8E4-EE86C08B0CE5}"/>
                  </a:ext>
                </a:extLst>
              </p:cNvPr>
              <p:cNvSpPr txBox="1"/>
              <p:nvPr/>
            </p:nvSpPr>
            <p:spPr>
              <a:xfrm>
                <a:off x="7326020" y="1125538"/>
                <a:ext cx="4528714" cy="1825500"/>
              </a:xfrm>
              <a:prstGeom prst="rect">
                <a:avLst/>
              </a:prstGeom>
              <a:noFill/>
            </p:spPr>
            <p:txBody>
              <a:bodyPr wrap="square" rtlCol="0">
                <a:spAutoFit/>
              </a:bodyPr>
              <a:lstStyle/>
              <a:p>
                <a14:m>
                  <m:oMath xmlns:m="http://schemas.openxmlformats.org/officeDocument/2006/math">
                    <m:sSub>
                      <m:sSubPr>
                        <m:ctrlPr>
                          <a:rPr lang="ru-RU" sz="1000" i="1" smtClean="0">
                            <a:solidFill>
                              <a:schemeClr val="accent6"/>
                            </a:solidFill>
                            <a:latin typeface="Cambria Math" panose="02040503050406030204" pitchFamily="18" charset="0"/>
                            <a:cs typeface="Times New Roman" panose="02020603050405020304" pitchFamily="18" charset="0"/>
                          </a:rPr>
                        </m:ctrlPr>
                      </m:sSubPr>
                      <m:e>
                        <m:r>
                          <a:rPr lang="ru-RU" sz="1000" i="1">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𝑈</m:t>
                        </m:r>
                      </m:e>
                      <m:sub>
                        <m:r>
                          <a:rPr lang="en-US" sz="1000" b="0" i="1" smtClean="0">
                            <a:solidFill>
                              <a:schemeClr val="accent6"/>
                            </a:solidFill>
                            <a:latin typeface="Cambria Math" panose="02040503050406030204" pitchFamily="18" charset="0"/>
                            <a:ea typeface="Calibri" panose="020F0502020204030204" pitchFamily="34" charset="0"/>
                            <a:cs typeface="Times New Roman" panose="02020603050405020304" pitchFamily="18" charset="0"/>
                          </a:rPr>
                          <m:t>𝑠</m:t>
                        </m:r>
                      </m:sub>
                    </m:sSub>
                  </m:oMath>
                </a14:m>
                <a:r>
                  <a:rPr lang="en-US" sz="1000" dirty="0">
                    <a:solidFill>
                      <a:schemeClr val="accent6"/>
                    </a:solidFill>
                    <a:latin typeface="ALS Schlange sans" panose="02000506030000020004" pitchFamily="50" charset="-52"/>
                  </a:rPr>
                  <a:t> </a:t>
                </a:r>
                <a:r>
                  <a:rPr lang="en-US" sz="1000" dirty="0">
                    <a:latin typeface="ALS Schlange sans" panose="02000506030000020004" pitchFamily="50" charset="-52"/>
                  </a:rPr>
                  <a:t>	- AC induction motor stator phase voltage (RMS) [V]</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rPr>
                          <m:t>𝐸</m:t>
                        </m:r>
                      </m:e>
                      <m:sub>
                        <m:r>
                          <a:rPr lang="en-US" sz="1000" b="0" i="1" smtClean="0">
                            <a:solidFill>
                              <a:schemeClr val="accent6">
                                <a:lumMod val="50000"/>
                              </a:schemeClr>
                            </a:solidFill>
                            <a:latin typeface="Cambria Math" panose="02040503050406030204" pitchFamily="18" charset="0"/>
                          </a:rPr>
                          <m:t>𝑠</m:t>
                        </m:r>
                      </m:sub>
                    </m:sSub>
                  </m:oMath>
                </a14:m>
                <a:r>
                  <a:rPr lang="en-US" sz="1000" dirty="0">
                    <a:solidFill>
                      <a:schemeClr val="accent6">
                        <a:lumMod val="50000"/>
                      </a:schemeClr>
                    </a:solidFill>
                    <a:latin typeface="ALS Schlange sans" panose="02000506030000020004" pitchFamily="50" charset="-52"/>
                  </a:rPr>
                  <a:t> </a:t>
                </a:r>
                <a:r>
                  <a:rPr lang="en-US" sz="1000" dirty="0">
                    <a:latin typeface="ALS Schlange sans" panose="02000506030000020004" pitchFamily="50" charset="-52"/>
                  </a:rPr>
                  <a:t>	- AC induction motor stator phase voltage back-EMF (RMS) [V]</a:t>
                </a:r>
              </a:p>
              <a:p>
                <a14:m>
                  <m:oMath xmlns:m="http://schemas.openxmlformats.org/officeDocument/2006/math">
                    <m:sSub>
                      <m:sSubPr>
                        <m:ctrlPr>
                          <a:rPr lang="ru-RU" sz="1000" i="1" smtClean="0">
                            <a:solidFill>
                              <a:srgbClr val="FF00FF"/>
                            </a:solidFill>
                            <a:latin typeface="Cambria Math" panose="02040503050406030204" pitchFamily="18" charset="0"/>
                          </a:rPr>
                        </m:ctrlPr>
                      </m:sSubPr>
                      <m:e>
                        <m:r>
                          <a:rPr lang="ru-RU" sz="1000">
                            <a:solidFill>
                              <a:srgbClr val="FF00FF"/>
                            </a:solidFill>
                            <a:latin typeface="Cambria Math" panose="02040503050406030204" pitchFamily="18" charset="0"/>
                          </a:rPr>
                          <m:t>Ф</m:t>
                        </m:r>
                      </m:e>
                      <m:sub>
                        <m:r>
                          <a:rPr lang="en-US" sz="1000" b="0" i="1" smtClean="0">
                            <a:solidFill>
                              <a:srgbClr val="FF00FF"/>
                            </a:solidFill>
                            <a:latin typeface="Cambria Math" panose="02040503050406030204" pitchFamily="18" charset="0"/>
                          </a:rPr>
                          <m:t>𝑠</m:t>
                        </m:r>
                      </m:sub>
                    </m:sSub>
                  </m:oMath>
                </a14:m>
                <a:r>
                  <a:rPr lang="en-US" sz="1000" b="0" i="1" dirty="0">
                    <a:latin typeface="ALS Schlange sans" panose="02000506030000020004" pitchFamily="50" charset="-52"/>
                  </a:rPr>
                  <a:t>	</a:t>
                </a:r>
                <a:r>
                  <a:rPr lang="en-US" sz="1000" i="1" dirty="0">
                    <a:latin typeface="ALS Schlange sans" panose="02000506030000020004" pitchFamily="50" charset="-52"/>
                  </a:rPr>
                  <a:t>- </a:t>
                </a:r>
                <a:r>
                  <a:rPr lang="en-US" sz="1000" dirty="0">
                    <a:latin typeface="ALS Schlange sans" panose="02000506030000020004" pitchFamily="50" charset="-52"/>
                  </a:rPr>
                  <a:t>magnetic flux [Wb]</a:t>
                </a:r>
                <a:endParaRPr lang="en-US" sz="1000" b="0" dirty="0">
                  <a:latin typeface="ALS Schlange sans" panose="02000506030000020004" pitchFamily="50" charset="-52"/>
                </a:endParaRPr>
              </a:p>
              <a:p>
                <a14:m>
                  <m:oMath xmlns:m="http://schemas.openxmlformats.org/officeDocument/2006/math">
                    <m:sSub>
                      <m:sSubPr>
                        <m:ctrlPr>
                          <a:rPr lang="ru-RU" sz="1000" i="1" smtClean="0">
                            <a:solidFill>
                              <a:srgbClr val="0070C0"/>
                            </a:solidFill>
                            <a:latin typeface="Cambria Math" panose="02040503050406030204" pitchFamily="18" charset="0"/>
                          </a:rPr>
                        </m:ctrlPr>
                      </m:sSubPr>
                      <m:e>
                        <m:r>
                          <a:rPr lang="ru-RU" sz="1000" i="1">
                            <a:solidFill>
                              <a:srgbClr val="0070C0"/>
                            </a:solidFill>
                            <a:latin typeface="Cambria Math" panose="02040503050406030204" pitchFamily="18" charset="0"/>
                          </a:rPr>
                          <m:t>𝑓</m:t>
                        </m:r>
                      </m:e>
                      <m:sub>
                        <m:r>
                          <a:rPr lang="en-US" sz="1000" b="0" i="1" smtClean="0">
                            <a:solidFill>
                              <a:srgbClr val="0070C0"/>
                            </a:solidFill>
                            <a:latin typeface="Cambria Math" panose="02040503050406030204" pitchFamily="18" charset="0"/>
                          </a:rPr>
                          <m:t>𝑠</m:t>
                        </m:r>
                      </m:sub>
                    </m:sSub>
                  </m:oMath>
                </a14:m>
                <a:r>
                  <a:rPr lang="en-US" sz="1000" dirty="0">
                    <a:solidFill>
                      <a:srgbClr val="0070C0"/>
                    </a:solidFill>
                    <a:latin typeface="ALS Schlange sans" panose="02000506030000020004" pitchFamily="50" charset="-52"/>
                  </a:rPr>
                  <a:t> </a:t>
                </a:r>
                <a:r>
                  <a:rPr lang="en-US" sz="1000" dirty="0">
                    <a:latin typeface="ALS Schlange sans" panose="02000506030000020004" pitchFamily="50" charset="-52"/>
                  </a:rPr>
                  <a:t>	- stator phase voltage frequency [Hz]</a:t>
                </a:r>
                <a:endParaRPr lang="en-US" sz="1000" b="0" i="1" dirty="0">
                  <a:latin typeface="ALS Schlange sans" panose="02000506030000020004" pitchFamily="50" charset="-52"/>
                </a:endParaRPr>
              </a:p>
              <a:p>
                <a14:m>
                  <m:oMath xmlns:m="http://schemas.openxmlformats.org/officeDocument/2006/math">
                    <m:sSub>
                      <m:sSubPr>
                        <m:ctrlPr>
                          <a:rPr lang="ru-RU" sz="1000" i="1" smtClean="0">
                            <a:solidFill>
                              <a:srgbClr val="7030A0"/>
                            </a:solidFill>
                            <a:latin typeface="Cambria Math" panose="02040503050406030204" pitchFamily="18" charset="0"/>
                          </a:rPr>
                        </m:ctrlPr>
                      </m:sSubPr>
                      <m:e>
                        <m:r>
                          <a:rPr lang="en-US" sz="1000" b="0" i="1" smtClean="0">
                            <a:solidFill>
                              <a:srgbClr val="7030A0"/>
                            </a:solidFill>
                            <a:latin typeface="Cambria Math" panose="02040503050406030204" pitchFamily="18" charset="0"/>
                          </a:rPr>
                          <m:t>𝑤</m:t>
                        </m:r>
                      </m:e>
                      <m:sub>
                        <m:r>
                          <a:rPr lang="en-US" sz="1000" b="0" i="1" smtClean="0">
                            <a:solidFill>
                              <a:srgbClr val="7030A0"/>
                            </a:solidFill>
                            <a:latin typeface="Cambria Math" panose="02040503050406030204" pitchFamily="18" charset="0"/>
                          </a:rPr>
                          <m:t>𝑠</m:t>
                        </m:r>
                      </m:sub>
                    </m:sSub>
                  </m:oMath>
                </a14:m>
                <a:r>
                  <a:rPr lang="en-US" sz="1000" dirty="0">
                    <a:latin typeface="ALS Schlange sans" panose="02000506030000020004" pitchFamily="50" charset="-52"/>
                  </a:rPr>
                  <a:t>	- stator winding number</a:t>
                </a:r>
                <a:endParaRPr lang="en-US" sz="1000" i="1" dirty="0">
                  <a:latin typeface="ALS Schlange sans" panose="02000506030000020004" pitchFamily="50" charset="-52"/>
                </a:endParaRPr>
              </a:p>
              <a:p>
                <a14:m>
                  <m:oMath xmlns:m="http://schemas.openxmlformats.org/officeDocument/2006/math">
                    <m:r>
                      <m:rPr>
                        <m:sty m:val="p"/>
                      </m:rPr>
                      <a:rPr lang="el-GR" sz="1000" i="1" smtClean="0">
                        <a:latin typeface="Cambria Math" panose="02040503050406030204" pitchFamily="18" charset="0"/>
                        <a:ea typeface="Cambria Math" panose="02040503050406030204" pitchFamily="18" charset="0"/>
                        <a:cs typeface="Times New Roman" panose="02020603050405020304" pitchFamily="18" charset="0"/>
                      </a:rPr>
                      <m:t>λ</m:t>
                    </m:r>
                    <m:r>
                      <a:rPr lang="en-US" sz="10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en-US" sz="1000" dirty="0">
                    <a:latin typeface="ALS Schlange sans" panose="02000506030000020004" pitchFamily="50" charset="-52"/>
                  </a:rPr>
                  <a:t>	-</a:t>
                </a:r>
                <a:r>
                  <a:rPr lang="ru-RU" sz="1000" dirty="0">
                    <a:latin typeface="ALS Schlange sans" panose="02000506030000020004" pitchFamily="50" charset="-52"/>
                  </a:rPr>
                  <a:t> </a:t>
                </a:r>
                <a:r>
                  <a:rPr lang="en-US" sz="1000" dirty="0">
                    <a:latin typeface="ALS Schlange sans" panose="02000506030000020004" pitchFamily="50" charset="-52"/>
                  </a:rPr>
                  <a:t>overload capacity </a:t>
                </a:r>
              </a:p>
              <a:p>
                <a14:m>
                  <m:oMath xmlns:m="http://schemas.openxmlformats.org/officeDocument/2006/math">
                    <m:sSub>
                      <m:sSubPr>
                        <m:ctrlPr>
                          <a:rPr lang="ru-RU"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𝑇</m:t>
                        </m:r>
                      </m:e>
                      <m:sub>
                        <m:sSub>
                          <m:sSubPr>
                            <m:ctrlPr>
                              <a:rPr lang="en-US" sz="1000" i="1">
                                <a:solidFill>
                                  <a:schemeClr val="accent2">
                                    <a:lumMod val="75000"/>
                                  </a:schemeClr>
                                </a:solidFill>
                                <a:latin typeface="Cambria Math" panose="02040503050406030204" pitchFamily="18" charset="0"/>
                                <a:cs typeface="Times New Roman" panose="02020603050405020304" pitchFamily="18" charset="0"/>
                              </a:rPr>
                            </m:ctrlPr>
                          </m:sSubPr>
                          <m:e>
                            <m:r>
                              <a:rPr lang="en-US" sz="1000" i="1">
                                <a:solidFill>
                                  <a:schemeClr val="accent2">
                                    <a:lumMod val="75000"/>
                                  </a:schemeClr>
                                </a:solidFill>
                                <a:latin typeface="Cambria Math" panose="02040503050406030204" pitchFamily="18" charset="0"/>
                                <a:cs typeface="Times New Roman" panose="02020603050405020304" pitchFamily="18" charset="0"/>
                              </a:rPr>
                              <m:t>𝑒</m:t>
                            </m:r>
                          </m:e>
                          <m:sub>
                            <m:r>
                              <a:rPr lang="en-US" sz="1000" i="1">
                                <a:solidFill>
                                  <a:schemeClr val="accent2">
                                    <a:lumMod val="75000"/>
                                  </a:schemeClr>
                                </a:solidFill>
                                <a:latin typeface="Cambria Math" panose="02040503050406030204" pitchFamily="18" charset="0"/>
                                <a:cs typeface="Times New Roman" panose="02020603050405020304" pitchFamily="18" charset="0"/>
                              </a:rPr>
                              <m:t>𝑠𝑡</m:t>
                            </m:r>
                          </m:sub>
                        </m:sSub>
                      </m:sub>
                    </m:sSub>
                  </m:oMath>
                </a14:m>
                <a:r>
                  <a:rPr lang="en-US" sz="1000" dirty="0">
                    <a:latin typeface="ALS Schlange sans" panose="02000506030000020004" pitchFamily="50" charset="-52"/>
                  </a:rPr>
                  <a:t>	- starting torque [N*m]</a:t>
                </a:r>
              </a:p>
              <a:p>
                <a14:m>
                  <m:oMath xmlns:m="http://schemas.openxmlformats.org/officeDocument/2006/math">
                    <m:sSub>
                      <m:sSubPr>
                        <m:ctrlPr>
                          <a:rPr lang="ru-RU"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𝑇</m:t>
                        </m:r>
                      </m:e>
                      <m:sub>
                        <m:sSub>
                          <m:sSubPr>
                            <m:ctrlPr>
                              <a:rPr lang="en-US" sz="1000" i="1">
                                <a:solidFill>
                                  <a:srgbClr val="FF0000"/>
                                </a:solidFill>
                                <a:latin typeface="Cambria Math" panose="02040503050406030204" pitchFamily="18" charset="0"/>
                                <a:cs typeface="Times New Roman" panose="02020603050405020304" pitchFamily="18" charset="0"/>
                              </a:rPr>
                            </m:ctrlPr>
                          </m:sSubPr>
                          <m:e>
                            <m:r>
                              <a:rPr lang="en-US" sz="1000" i="1">
                                <a:solidFill>
                                  <a:srgbClr val="FF0000"/>
                                </a:solidFill>
                                <a:latin typeface="Cambria Math" panose="02040503050406030204" pitchFamily="18" charset="0"/>
                                <a:cs typeface="Times New Roman" panose="02020603050405020304" pitchFamily="18" charset="0"/>
                              </a:rPr>
                              <m:t>𝑒</m:t>
                            </m:r>
                          </m:e>
                          <m:sub>
                            <m:r>
                              <a:rPr lang="en-US" sz="10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sub>
                    </m:sSub>
                  </m:oMath>
                </a14:m>
                <a:r>
                  <a:rPr lang="en-US" sz="1000" dirty="0">
                    <a:latin typeface="ALS Schlange sans" panose="02000506030000020004" pitchFamily="50" charset="-52"/>
                  </a:rPr>
                  <a:t>	- rated torque of the machine [N*m]</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ru-RU" sz="1000" i="1">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𝜔</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angular velocity of the machine [rad/s]</a:t>
                </a:r>
              </a:p>
              <a:p>
                <a14:m>
                  <m:oMath xmlns:m="http://schemas.openxmlformats.org/officeDocument/2006/math">
                    <m:sSub>
                      <m:sSubPr>
                        <m:ctrlPr>
                          <a:rPr lang="ru-RU" sz="1000" i="1" smtClean="0">
                            <a:solidFill>
                              <a:schemeClr val="accent6">
                                <a:lumMod val="50000"/>
                              </a:schemeClr>
                            </a:solidFill>
                            <a:latin typeface="Cambria Math" panose="02040503050406030204" pitchFamily="18" charset="0"/>
                          </a:rPr>
                        </m:ctrlPr>
                      </m:sSubPr>
                      <m:e>
                        <m:r>
                          <a:rPr lang="en-US" sz="1000" b="0" i="1" smtClean="0">
                            <a:solidFill>
                              <a:schemeClr val="accent6">
                                <a:lumMod val="50000"/>
                              </a:schemeClr>
                            </a:solidFill>
                            <a:latin typeface="Cambria Math" panose="02040503050406030204" pitchFamily="18" charset="0"/>
                          </a:rPr>
                          <m:t>𝑛</m:t>
                        </m:r>
                      </m:e>
                      <m:sub>
                        <m:r>
                          <a:rPr lang="en-US" sz="1000" b="0" i="1" smtClean="0">
                            <a:solidFill>
                              <a:schemeClr val="accent6">
                                <a:lumMod val="50000"/>
                              </a:schemeClr>
                            </a:solidFill>
                            <a:latin typeface="Cambria Math" panose="02040503050406030204" pitchFamily="18" charset="0"/>
                            <a:ea typeface="Calibri" panose="020F0502020204030204" pitchFamily="34" charset="0"/>
                            <a:cs typeface="Times New Roman" panose="02020603050405020304" pitchFamily="18" charset="0"/>
                          </a:rPr>
                          <m:t>𝑟𝑎𝑡𝑒𝑑</m:t>
                        </m:r>
                      </m:sub>
                    </m:sSub>
                  </m:oMath>
                </a14:m>
                <a:r>
                  <a:rPr lang="en-US" sz="1000" dirty="0">
                    <a:latin typeface="ALS Schlange sans" panose="02000506030000020004" pitchFamily="50" charset="-52"/>
                  </a:rPr>
                  <a:t>	- rated rotating velocity of the machine [rpm]</a:t>
                </a:r>
              </a:p>
              <a:p>
                <a14:m>
                  <m:oMath xmlns:m="http://schemas.openxmlformats.org/officeDocument/2006/math">
                    <m:sSub>
                      <m:sSubPr>
                        <m:ctrlPr>
                          <a:rPr lang="en-US" sz="1000" b="0" i="1" smtClean="0">
                            <a:latin typeface="Cambria Math" panose="02040503050406030204" pitchFamily="18" charset="0"/>
                            <a:cs typeface="Times New Roman" panose="02020603050405020304" pitchFamily="18" charset="0"/>
                          </a:rPr>
                        </m:ctrlPr>
                      </m:sSubPr>
                      <m:e>
                        <m:r>
                          <a:rPr lang="en-US" sz="1000" b="0" i="1" smtClean="0">
                            <a:latin typeface="Cambria Math" panose="02040503050406030204" pitchFamily="18" charset="0"/>
                            <a:cs typeface="Times New Roman" panose="02020603050405020304" pitchFamily="18" charset="0"/>
                          </a:rPr>
                          <m:t>𝑧</m:t>
                        </m:r>
                      </m:e>
                      <m:sub>
                        <m:r>
                          <a:rPr lang="en-US" sz="1000" b="0" i="1" smtClean="0">
                            <a:latin typeface="Cambria Math" panose="02040503050406030204" pitchFamily="18" charset="0"/>
                            <a:cs typeface="Times New Roman" panose="02020603050405020304" pitchFamily="18" charset="0"/>
                          </a:rPr>
                          <m:t>𝑝</m:t>
                        </m:r>
                      </m:sub>
                    </m:sSub>
                  </m:oMath>
                </a14:m>
                <a:r>
                  <a:rPr lang="en-US" sz="1000" dirty="0">
                    <a:latin typeface="ALS Schlange sans" panose="02000506030000020004" pitchFamily="50" charset="-52"/>
                  </a:rPr>
                  <a:t>	- pole pair number</a:t>
                </a:r>
              </a:p>
            </p:txBody>
          </p:sp>
        </mc:Choice>
        <mc:Fallback xmlns="">
          <p:sp>
            <p:nvSpPr>
              <p:cNvPr id="18" name="TextBox 17">
                <a:extLst>
                  <a:ext uri="{FF2B5EF4-FFF2-40B4-BE49-F238E27FC236}">
                    <a16:creationId xmlns:a16="http://schemas.microsoft.com/office/drawing/2014/main" id="{CA1D6061-5971-9D36-A8E4-EE86C08B0CE5}"/>
                  </a:ext>
                </a:extLst>
              </p:cNvPr>
              <p:cNvSpPr txBox="1">
                <a:spLocks noRot="1" noChangeAspect="1" noMove="1" noResize="1" noEditPoints="1" noAdjustHandles="1" noChangeArrowheads="1" noChangeShapeType="1" noTextEdit="1"/>
              </p:cNvSpPr>
              <p:nvPr/>
            </p:nvSpPr>
            <p:spPr>
              <a:xfrm>
                <a:off x="7326020" y="1125538"/>
                <a:ext cx="4528714" cy="1825500"/>
              </a:xfrm>
              <a:prstGeom prst="rect">
                <a:avLst/>
              </a:prstGeom>
              <a:blipFill>
                <a:blip r:embed="rId3"/>
                <a:stretch>
                  <a:fillRect/>
                </a:stretch>
              </a:blipFill>
            </p:spPr>
            <p:txBody>
              <a:bodyPr/>
              <a:lstStyle/>
              <a:p>
                <a:r>
                  <a:rPr lang="ru-RU">
                    <a:noFill/>
                  </a:rPr>
                  <a:t> </a:t>
                </a:r>
              </a:p>
            </p:txBody>
          </p:sp>
        </mc:Fallback>
      </mc:AlternateContent>
      <p:grpSp>
        <p:nvGrpSpPr>
          <p:cNvPr id="4" name="Группа 3">
            <a:extLst>
              <a:ext uri="{FF2B5EF4-FFF2-40B4-BE49-F238E27FC236}">
                <a16:creationId xmlns:a16="http://schemas.microsoft.com/office/drawing/2014/main" id="{23EAAB20-B2A6-5E4D-B033-B39F67A54731}"/>
              </a:ext>
            </a:extLst>
          </p:cNvPr>
          <p:cNvGrpSpPr/>
          <p:nvPr/>
        </p:nvGrpSpPr>
        <p:grpSpPr>
          <a:xfrm>
            <a:off x="7847837" y="3096875"/>
            <a:ext cx="3965013" cy="3405104"/>
            <a:chOff x="8226987" y="3096875"/>
            <a:chExt cx="3965013" cy="3405104"/>
          </a:xfrm>
        </p:grpSpPr>
        <p:pic>
          <p:nvPicPr>
            <p:cNvPr id="3" name="Рисунок 2">
              <a:extLst>
                <a:ext uri="{FF2B5EF4-FFF2-40B4-BE49-F238E27FC236}">
                  <a16:creationId xmlns:a16="http://schemas.microsoft.com/office/drawing/2014/main" id="{8D0894BB-0BF3-9E5B-CB38-305B04F815D1}"/>
                </a:ext>
              </a:extLst>
            </p:cNvPr>
            <p:cNvPicPr>
              <a:picLocks noChangeAspect="1"/>
            </p:cNvPicPr>
            <p:nvPr/>
          </p:nvPicPr>
          <p:blipFill>
            <a:blip r:embed="rId4"/>
            <a:stretch>
              <a:fillRect/>
            </a:stretch>
          </p:blipFill>
          <p:spPr>
            <a:xfrm>
              <a:off x="8370277" y="3096875"/>
              <a:ext cx="3486761" cy="340510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D4989C-FD04-4758-8AAB-2EB63EFEA81D}"/>
                    </a:ext>
                  </a:extLst>
                </p:cNvPr>
                <p:cNvSpPr txBox="1"/>
                <p:nvPr/>
              </p:nvSpPr>
              <p:spPr>
                <a:xfrm>
                  <a:off x="8226987" y="5066870"/>
                  <a:ext cx="1468410" cy="1284326"/>
                </a:xfrm>
                <a:prstGeom prst="rect">
                  <a:avLst/>
                </a:prstGeom>
                <a:noFill/>
              </p:spPr>
              <p:txBody>
                <a:bodyPr wrap="square">
                  <a:spAutoFit/>
                </a:bodyPr>
                <a:lstStyle/>
                <a:p>
                  <a:pPr algn="just"/>
                  <a:r>
                    <a:rPr lang="en-US" sz="1400" dirty="0"/>
                    <a:t>Speed/torque characteristics of induction motor</a:t>
                  </a:r>
                  <a:r>
                    <a:rPr lang="ru-RU" sz="1400" dirty="0">
                      <a:latin typeface="Times New Roman" panose="02020603050405020304" pitchFamily="18" charset="0"/>
                      <a:ea typeface="Calibri" panose="020F0502020204030204" pitchFamily="34" charset="0"/>
                    </a:rPr>
                    <a:t> </a:t>
                  </a:r>
                  <a:r>
                    <a:rPr lang="en-US" sz="1400" dirty="0">
                      <a:latin typeface="Times New Roman" panose="02020603050405020304" pitchFamily="18" charset="0"/>
                      <a:ea typeface="Calibri" panose="020F0502020204030204" pitchFamily="34" charset="0"/>
                    </a:rPr>
                    <a:t>with </a:t>
                  </a:r>
                  <a:r>
                    <a:rPr lang="ru-RU" sz="1400" dirty="0">
                      <a:latin typeface="Times New Roman" panose="02020603050405020304" pitchFamily="18" charset="0"/>
                      <a:ea typeface="Calibri" panose="020F0502020204030204" pitchFamily="34" charset="0"/>
                    </a:rPr>
                    <a:t>(</a:t>
                  </a:r>
                  <a14:m>
                    <m:oMath xmlns:m="http://schemas.openxmlformats.org/officeDocument/2006/math">
                      <m:f>
                        <m:fPr>
                          <m:ctrlPr>
                            <a:rPr lang="ru-RU" sz="1400" i="1">
                              <a:latin typeface="Cambria Math" panose="02040503050406030204" pitchFamily="18" charset="0"/>
                              <a:cs typeface="Times New Roman" panose="02020603050405020304" pitchFamily="18" charset="0"/>
                            </a:rPr>
                          </m:ctrlPr>
                        </m:fPr>
                        <m:num>
                          <m:r>
                            <a:rPr lang="ru-RU" sz="1400" i="1">
                              <a:latin typeface="Cambria Math" panose="02040503050406030204" pitchFamily="18" charset="0"/>
                              <a:ea typeface="Calibri" panose="020F0502020204030204" pitchFamily="34" charset="0"/>
                              <a:cs typeface="Times New Roman" panose="02020603050405020304" pitchFamily="18" charset="0"/>
                            </a:rPr>
                            <m:t>𝑈</m:t>
                          </m:r>
                        </m:num>
                        <m:den>
                          <m:r>
                            <a:rPr lang="ru-RU" sz="1400" i="1">
                              <a:latin typeface="Cambria Math" panose="02040503050406030204" pitchFamily="18" charset="0"/>
                              <a:ea typeface="Calibri" panose="020F0502020204030204" pitchFamily="34" charset="0"/>
                              <a:cs typeface="Times New Roman" panose="02020603050405020304" pitchFamily="18" charset="0"/>
                            </a:rPr>
                            <m:t>𝑓</m:t>
                          </m:r>
                        </m:den>
                      </m:f>
                      <m:r>
                        <a:rPr lang="ru-RU" sz="1400" i="1">
                          <a:latin typeface="Cambria Math" panose="02040503050406030204" pitchFamily="18" charset="0"/>
                          <a:ea typeface="Calibri" panose="020F0502020204030204" pitchFamily="34" charset="0"/>
                          <a:cs typeface="Times New Roman" panose="02020603050405020304" pitchFamily="18" charset="0"/>
                        </a:rPr>
                        <m:t>=</m:t>
                      </m:r>
                      <m:r>
                        <a:rPr lang="ru-RU" sz="1400" i="1">
                          <a:latin typeface="Cambria Math" panose="02040503050406030204" pitchFamily="18" charset="0"/>
                          <a:ea typeface="Calibri" panose="020F0502020204030204" pitchFamily="34" charset="0"/>
                          <a:cs typeface="Times New Roman" panose="02020603050405020304" pitchFamily="18" charset="0"/>
                        </a:rPr>
                        <m:t>𝑐𝑜𝑛𝑠𝑡</m:t>
                      </m:r>
                    </m:oMath>
                  </a14:m>
                  <a:r>
                    <a:rPr lang="ru-RU" sz="1400" dirty="0">
                      <a:latin typeface="Times New Roman" panose="02020603050405020304" pitchFamily="18" charset="0"/>
                      <a:ea typeface="Calibri" panose="020F0502020204030204" pitchFamily="34" charset="0"/>
                    </a:rPr>
                    <a:t>)</a:t>
                  </a:r>
                  <a:r>
                    <a:rPr lang="en-US" sz="1400" dirty="0">
                      <a:latin typeface="Times New Roman" panose="02020603050405020304" pitchFamily="18" charset="0"/>
                      <a:ea typeface="Calibri" panose="020F0502020204030204" pitchFamily="34" charset="0"/>
                    </a:rPr>
                    <a:t> control</a:t>
                  </a:r>
                  <a:endParaRPr lang="ru-RU" sz="1400" dirty="0"/>
                </a:p>
              </p:txBody>
            </p:sp>
          </mc:Choice>
          <mc:Fallback xmlns="">
            <p:sp>
              <p:nvSpPr>
                <p:cNvPr id="10" name="TextBox 9">
                  <a:extLst>
                    <a:ext uri="{FF2B5EF4-FFF2-40B4-BE49-F238E27FC236}">
                      <a16:creationId xmlns:a16="http://schemas.microsoft.com/office/drawing/2014/main" id="{75D4989C-FD04-4758-8AAB-2EB63EFEA81D}"/>
                    </a:ext>
                  </a:extLst>
                </p:cNvPr>
                <p:cNvSpPr txBox="1">
                  <a:spLocks noRot="1" noChangeAspect="1" noMove="1" noResize="1" noEditPoints="1" noAdjustHandles="1" noChangeArrowheads="1" noChangeShapeType="1" noTextEdit="1"/>
                </p:cNvSpPr>
                <p:nvPr/>
              </p:nvSpPr>
              <p:spPr>
                <a:xfrm>
                  <a:off x="8226987" y="5066870"/>
                  <a:ext cx="1468410" cy="1284326"/>
                </a:xfrm>
                <a:prstGeom prst="rect">
                  <a:avLst/>
                </a:prstGeom>
                <a:blipFill>
                  <a:blip r:embed="rId5"/>
                  <a:stretch>
                    <a:fillRect l="-1245" t="-948" r="-1245" b="-379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4389CB-7813-0BF7-6F90-3A79090677A4}"/>
                    </a:ext>
                  </a:extLst>
                </p:cNvPr>
                <p:cNvSpPr txBox="1"/>
                <p:nvPr/>
              </p:nvSpPr>
              <p:spPr>
                <a:xfrm>
                  <a:off x="8971119" y="3355828"/>
                  <a:ext cx="796544" cy="4042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𝟏𝟏</m:t>
                                </m:r>
                              </m:sub>
                            </m:sSub>
                          </m:sub>
                        </m:sSub>
                      </m:oMath>
                    </m:oMathPara>
                  </a14:m>
                  <a:endParaRPr lang="ru-RU" b="1" dirty="0"/>
                </a:p>
              </p:txBody>
            </p:sp>
          </mc:Choice>
          <mc:Fallback xmlns="">
            <p:sp>
              <p:nvSpPr>
                <p:cNvPr id="12" name="TextBox 11">
                  <a:extLst>
                    <a:ext uri="{FF2B5EF4-FFF2-40B4-BE49-F238E27FC236}">
                      <a16:creationId xmlns:a16="http://schemas.microsoft.com/office/drawing/2014/main" id="{D04389CB-7813-0BF7-6F90-3A79090677A4}"/>
                    </a:ext>
                  </a:extLst>
                </p:cNvPr>
                <p:cNvSpPr txBox="1">
                  <a:spLocks noRot="1" noChangeAspect="1" noMove="1" noResize="1" noEditPoints="1" noAdjustHandles="1" noChangeArrowheads="1" noChangeShapeType="1" noTextEdit="1"/>
                </p:cNvSpPr>
                <p:nvPr/>
              </p:nvSpPr>
              <p:spPr>
                <a:xfrm>
                  <a:off x="8971119" y="3355828"/>
                  <a:ext cx="796544" cy="404213"/>
                </a:xfrm>
                <a:prstGeom prst="rect">
                  <a:avLst/>
                </a:prstGeom>
                <a:blipFill>
                  <a:blip r:embed="rId6"/>
                  <a:stretch>
                    <a:fillRect r="-2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815B33-D5AA-5846-54AC-DAC6483EBA06}"/>
                    </a:ext>
                  </a:extLst>
                </p:cNvPr>
                <p:cNvSpPr txBox="1"/>
                <p:nvPr/>
              </p:nvSpPr>
              <p:spPr>
                <a:xfrm>
                  <a:off x="8971119" y="3816887"/>
                  <a:ext cx="796544" cy="4042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𝟏</m:t>
                                </m:r>
                              </m:sub>
                            </m:sSub>
                          </m:sub>
                        </m:sSub>
                      </m:oMath>
                    </m:oMathPara>
                  </a14:m>
                  <a:endParaRPr lang="ru-RU" b="1" dirty="0">
                    <a:solidFill>
                      <a:schemeClr val="accent6">
                        <a:lumMod val="75000"/>
                      </a:schemeClr>
                    </a:solidFill>
                  </a:endParaRPr>
                </a:p>
              </p:txBody>
            </p:sp>
          </mc:Choice>
          <mc:Fallback xmlns="">
            <p:sp>
              <p:nvSpPr>
                <p:cNvPr id="13" name="TextBox 12">
                  <a:extLst>
                    <a:ext uri="{FF2B5EF4-FFF2-40B4-BE49-F238E27FC236}">
                      <a16:creationId xmlns:a16="http://schemas.microsoft.com/office/drawing/2014/main" id="{FA815B33-D5AA-5846-54AC-DAC6483EBA06}"/>
                    </a:ext>
                  </a:extLst>
                </p:cNvPr>
                <p:cNvSpPr txBox="1">
                  <a:spLocks noRot="1" noChangeAspect="1" noMove="1" noResize="1" noEditPoints="1" noAdjustHandles="1" noChangeArrowheads="1" noChangeShapeType="1" noTextEdit="1"/>
                </p:cNvSpPr>
                <p:nvPr/>
              </p:nvSpPr>
              <p:spPr>
                <a:xfrm>
                  <a:off x="8971119" y="3816887"/>
                  <a:ext cx="796544" cy="404213"/>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0118AFF-B082-9C75-94F0-AE6CA18D6A6C}"/>
                    </a:ext>
                  </a:extLst>
                </p:cNvPr>
                <p:cNvSpPr txBox="1"/>
                <p:nvPr/>
              </p:nvSpPr>
              <p:spPr>
                <a:xfrm>
                  <a:off x="8971119" y="4246793"/>
                  <a:ext cx="796544" cy="4042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𝟐𝟏</m:t>
                                </m:r>
                              </m:sub>
                            </m:sSub>
                          </m:sub>
                        </m:sSub>
                      </m:oMath>
                    </m:oMathPara>
                  </a14:m>
                  <a:endParaRPr lang="ru-RU" b="1" dirty="0"/>
                </a:p>
              </p:txBody>
            </p:sp>
          </mc:Choice>
          <mc:Fallback xmlns="">
            <p:sp>
              <p:nvSpPr>
                <p:cNvPr id="14" name="TextBox 13">
                  <a:extLst>
                    <a:ext uri="{FF2B5EF4-FFF2-40B4-BE49-F238E27FC236}">
                      <a16:creationId xmlns:a16="http://schemas.microsoft.com/office/drawing/2014/main" id="{00118AFF-B082-9C75-94F0-AE6CA18D6A6C}"/>
                    </a:ext>
                  </a:extLst>
                </p:cNvPr>
                <p:cNvSpPr txBox="1">
                  <a:spLocks noRot="1" noChangeAspect="1" noMove="1" noResize="1" noEditPoints="1" noAdjustHandles="1" noChangeArrowheads="1" noChangeShapeType="1" noTextEdit="1"/>
                </p:cNvSpPr>
                <p:nvPr/>
              </p:nvSpPr>
              <p:spPr>
                <a:xfrm>
                  <a:off x="8971119" y="4246793"/>
                  <a:ext cx="796544" cy="404213"/>
                </a:xfrm>
                <a:prstGeom prst="rect">
                  <a:avLst/>
                </a:prstGeom>
                <a:blipFill>
                  <a:blip r:embed="rId8"/>
                  <a:stretch>
                    <a:fillRect r="-229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ABE1A4-A245-574B-9AD4-DB98FDD59D3B}"/>
                    </a:ext>
                  </a:extLst>
                </p:cNvPr>
                <p:cNvSpPr txBox="1"/>
                <p:nvPr/>
              </p:nvSpPr>
              <p:spPr>
                <a:xfrm>
                  <a:off x="8971119" y="4651006"/>
                  <a:ext cx="796544" cy="393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ru-RU" sz="18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𝝎</m:t>
                            </m:r>
                          </m:e>
                          <m:sub>
                            <m:sSub>
                              <m:sSubPr>
                                <m:ctrlPr>
                                  <a:rPr lang="en-US" sz="1800" b="1" i="1" smtClean="0">
                                    <a:solidFill>
                                      <a:schemeClr val="accent6">
                                        <a:lumMod val="75000"/>
                                      </a:schemeClr>
                                    </a:solidFill>
                                    <a:latin typeface="Cambria Math" panose="02040503050406030204" pitchFamily="18" charset="0"/>
                                    <a:cs typeface="Times New Roman" panose="02020603050405020304" pitchFamily="18" charset="0"/>
                                  </a:rPr>
                                </m:ctrlPr>
                              </m:sSubPr>
                              <m:e>
                                <m:r>
                                  <a:rPr lang="ru-RU"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𝒊</m:t>
                                </m:r>
                                <m:r>
                                  <a:rPr lang="en-US"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𝒅𝒍𝒆</m:t>
                                </m:r>
                              </m:e>
                              <m:sub>
                                <m:r>
                                  <a:rPr lang="en-US" sz="1800" b="1" i="1" smtClean="0">
                                    <a:solidFill>
                                      <a:schemeClr val="accent6">
                                        <a:lumMod val="75000"/>
                                      </a:schemeClr>
                                    </a:solidFill>
                                    <a:latin typeface="Cambria Math" panose="02040503050406030204" pitchFamily="18" charset="0"/>
                                    <a:cs typeface="Times New Roman" panose="02020603050405020304" pitchFamily="18" charset="0"/>
                                  </a:rPr>
                                  <m:t>𝟑𝟏</m:t>
                                </m:r>
                              </m:sub>
                            </m:sSub>
                          </m:sub>
                        </m:sSub>
                      </m:oMath>
                    </m:oMathPara>
                  </a14:m>
                  <a:endParaRPr lang="ru-RU" b="1" dirty="0">
                    <a:solidFill>
                      <a:schemeClr val="accent6">
                        <a:lumMod val="75000"/>
                      </a:schemeClr>
                    </a:solidFill>
                  </a:endParaRPr>
                </a:p>
              </p:txBody>
            </p:sp>
          </mc:Choice>
          <mc:Fallback xmlns="">
            <p:sp>
              <p:nvSpPr>
                <p:cNvPr id="15" name="TextBox 14">
                  <a:extLst>
                    <a:ext uri="{FF2B5EF4-FFF2-40B4-BE49-F238E27FC236}">
                      <a16:creationId xmlns:a16="http://schemas.microsoft.com/office/drawing/2014/main" id="{35ABE1A4-A245-574B-9AD4-DB98FDD59D3B}"/>
                    </a:ext>
                  </a:extLst>
                </p:cNvPr>
                <p:cNvSpPr txBox="1">
                  <a:spLocks noRot="1" noChangeAspect="1" noMove="1" noResize="1" noEditPoints="1" noAdjustHandles="1" noChangeArrowheads="1" noChangeShapeType="1" noTextEdit="1"/>
                </p:cNvSpPr>
                <p:nvPr/>
              </p:nvSpPr>
              <p:spPr>
                <a:xfrm>
                  <a:off x="8971119" y="4651006"/>
                  <a:ext cx="796544" cy="393121"/>
                </a:xfrm>
                <a:prstGeom prst="rect">
                  <a:avLst/>
                </a:prstGeom>
                <a:blipFill>
                  <a:blip r:embed="rId9"/>
                  <a:stretch>
                    <a:fillRect r="-2290" b="-156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2BD4818-3861-8FA8-2E90-8E58253D71EC}"/>
                    </a:ext>
                  </a:extLst>
                </p:cNvPr>
                <p:cNvSpPr txBox="1"/>
                <p:nvPr/>
              </p:nvSpPr>
              <p:spPr>
                <a:xfrm>
                  <a:off x="10181563" y="5987294"/>
                  <a:ext cx="333247" cy="404213"/>
                </a:xfrm>
                <a:prstGeom prst="rect">
                  <a:avLst/>
                </a:prstGeom>
                <a:solidFill>
                  <a:srgbClr val="FFFFFF">
                    <a:alpha val="65098"/>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800" b="1" i="1" smtClean="0">
                                    <a:solidFill>
                                      <a:schemeClr val="accent4">
                                        <a:lumMod val="75000"/>
                                      </a:schemeClr>
                                    </a:solidFill>
                                    <a:latin typeface="Cambria Math" panose="02040503050406030204" pitchFamily="18" charset="0"/>
                                    <a:cs typeface="Times New Roman" panose="02020603050405020304" pitchFamily="18" charset="0"/>
                                  </a:rPr>
                                </m:ctrlPr>
                              </m:sSubPr>
                              <m:e>
                                <m:r>
                                  <a:rPr lang="en-US" b="1" i="1">
                                    <a:solidFill>
                                      <a:schemeClr val="accent4">
                                        <a:lumMod val="75000"/>
                                      </a:schemeClr>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800" b="1" i="1" smtClean="0">
                                    <a:solidFill>
                                      <a:schemeClr val="accent4">
                                        <a:lumMod val="75000"/>
                                      </a:schemeClr>
                                    </a:solidFill>
                                    <a:latin typeface="Cambria Math" panose="02040503050406030204" pitchFamily="18" charset="0"/>
                                    <a:cs typeface="Times New Roman" panose="02020603050405020304" pitchFamily="18" charset="0"/>
                                  </a:rPr>
                                  <m:t>𝒔𝒕</m:t>
                                </m:r>
                              </m:sub>
                            </m:sSub>
                          </m:sub>
                        </m:sSub>
                      </m:oMath>
                    </m:oMathPara>
                  </a14:m>
                  <a:endParaRPr lang="ru-RU" b="1" dirty="0">
                    <a:solidFill>
                      <a:schemeClr val="accent4">
                        <a:lumMod val="75000"/>
                      </a:schemeClr>
                    </a:solidFill>
                  </a:endParaRPr>
                </a:p>
              </p:txBody>
            </p:sp>
          </mc:Choice>
          <mc:Fallback xmlns="">
            <p:sp>
              <p:nvSpPr>
                <p:cNvPr id="16" name="TextBox 15">
                  <a:extLst>
                    <a:ext uri="{FF2B5EF4-FFF2-40B4-BE49-F238E27FC236}">
                      <a16:creationId xmlns:a16="http://schemas.microsoft.com/office/drawing/2014/main" id="{52BD4818-3861-8FA8-2E90-8E58253D71EC}"/>
                    </a:ext>
                  </a:extLst>
                </p:cNvPr>
                <p:cNvSpPr txBox="1">
                  <a:spLocks noRot="1" noChangeAspect="1" noMove="1" noResize="1" noEditPoints="1" noAdjustHandles="1" noChangeArrowheads="1" noChangeShapeType="1" noTextEdit="1"/>
                </p:cNvSpPr>
                <p:nvPr/>
              </p:nvSpPr>
              <p:spPr>
                <a:xfrm>
                  <a:off x="10181563" y="5987294"/>
                  <a:ext cx="333247" cy="404213"/>
                </a:xfrm>
                <a:prstGeom prst="rect">
                  <a:avLst/>
                </a:prstGeom>
                <a:blipFill>
                  <a:blip r:embed="rId10"/>
                  <a:stretch>
                    <a:fillRect r="-5090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76CA7DE-3120-A59C-9443-49FF46AA2D03}"/>
                    </a:ext>
                  </a:extLst>
                </p:cNvPr>
                <p:cNvSpPr txBox="1"/>
                <p:nvPr/>
              </p:nvSpPr>
              <p:spPr>
                <a:xfrm>
                  <a:off x="11000977" y="5987295"/>
                  <a:ext cx="551687" cy="404213"/>
                </a:xfrm>
                <a:prstGeom prst="rect">
                  <a:avLst/>
                </a:prstGeom>
                <a:solidFill>
                  <a:srgbClr val="FFFFFF">
                    <a:alpha val="65098"/>
                  </a:srgb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sz="18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t>𝑻</m:t>
                            </m:r>
                          </m:e>
                          <m:sub>
                            <m:sSub>
                              <m:sSubPr>
                                <m:ctrlPr>
                                  <a:rPr lang="en-US" sz="1800" b="1" i="1" smtClean="0">
                                    <a:solidFill>
                                      <a:srgbClr val="FF0000"/>
                                    </a:solidFill>
                                    <a:latin typeface="Cambria Math" panose="02040503050406030204" pitchFamily="18" charset="0"/>
                                    <a:cs typeface="Times New Roman" panose="02020603050405020304" pitchFamily="18" charset="0"/>
                                  </a:rPr>
                                </m:ctrlPr>
                              </m:sSubPr>
                              <m:e>
                                <m:r>
                                  <a:rPr lang="en-US"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𝒆</m:t>
                                </m:r>
                              </m:e>
                              <m:sub>
                                <m:r>
                                  <a:rPr lang="en-US" sz="1800" b="1" i="1" smtClean="0">
                                    <a:solidFill>
                                      <a:srgbClr val="FF0000"/>
                                    </a:solidFill>
                                    <a:latin typeface="Cambria Math" panose="02040503050406030204" pitchFamily="18" charset="0"/>
                                    <a:cs typeface="Times New Roman" panose="02020603050405020304" pitchFamily="18" charset="0"/>
                                  </a:rPr>
                                  <m:t>𝒎𝒂𝒙</m:t>
                                </m:r>
                              </m:sub>
                            </m:sSub>
                          </m:sub>
                        </m:sSub>
                      </m:oMath>
                    </m:oMathPara>
                  </a14:m>
                  <a:endParaRPr lang="ru-RU" b="1" dirty="0"/>
                </a:p>
              </p:txBody>
            </p:sp>
          </mc:Choice>
          <mc:Fallback xmlns="">
            <p:sp>
              <p:nvSpPr>
                <p:cNvPr id="17" name="TextBox 16">
                  <a:extLst>
                    <a:ext uri="{FF2B5EF4-FFF2-40B4-BE49-F238E27FC236}">
                      <a16:creationId xmlns:a16="http://schemas.microsoft.com/office/drawing/2014/main" id="{576CA7DE-3120-A59C-9443-49FF46AA2D03}"/>
                    </a:ext>
                  </a:extLst>
                </p:cNvPr>
                <p:cNvSpPr txBox="1">
                  <a:spLocks noRot="1" noChangeAspect="1" noMove="1" noResize="1" noEditPoints="1" noAdjustHandles="1" noChangeArrowheads="1" noChangeShapeType="1" noTextEdit="1"/>
                </p:cNvSpPr>
                <p:nvPr/>
              </p:nvSpPr>
              <p:spPr>
                <a:xfrm>
                  <a:off x="11000977" y="5987295"/>
                  <a:ext cx="551687" cy="404213"/>
                </a:xfrm>
                <a:prstGeom prst="rect">
                  <a:avLst/>
                </a:prstGeom>
                <a:blipFill>
                  <a:blip r:embed="rId11"/>
                  <a:stretch>
                    <a:fillRect r="-1868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CE1B39E-0F1E-A965-0E5F-3749106B2C95}"/>
                    </a:ext>
                  </a:extLst>
                </p:cNvPr>
                <p:cNvSpPr txBox="1"/>
                <p:nvPr/>
              </p:nvSpPr>
              <p:spPr>
                <a:xfrm>
                  <a:off x="10723590" y="3366685"/>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𝟏𝟏</m:t>
                            </m:r>
                          </m:sub>
                        </m:sSub>
                        <m:r>
                          <a:rPr lang="en-US" b="1" i="1" smtClean="0">
                            <a:solidFill>
                              <a:srgbClr val="0070C0"/>
                            </a:solidFill>
                            <a:latin typeface="Cambria Math" panose="02040503050406030204" pitchFamily="18" charset="0"/>
                          </a:rPr>
                          <m:t>&gt;</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19" name="TextBox 18">
                  <a:extLst>
                    <a:ext uri="{FF2B5EF4-FFF2-40B4-BE49-F238E27FC236}">
                      <a16:creationId xmlns:a16="http://schemas.microsoft.com/office/drawing/2014/main" id="{1CE1B39E-0F1E-A965-0E5F-3749106B2C95}"/>
                    </a:ext>
                  </a:extLst>
                </p:cNvPr>
                <p:cNvSpPr txBox="1">
                  <a:spLocks noRot="1" noChangeAspect="1" noMove="1" noResize="1" noEditPoints="1" noAdjustHandles="1" noChangeArrowheads="1" noChangeShapeType="1" noTextEdit="1"/>
                </p:cNvSpPr>
                <p:nvPr/>
              </p:nvSpPr>
              <p:spPr>
                <a:xfrm>
                  <a:off x="10723590" y="3366685"/>
                  <a:ext cx="1276737" cy="369332"/>
                </a:xfrm>
                <a:prstGeom prst="rect">
                  <a:avLst/>
                </a:prstGeom>
                <a:blipFill>
                  <a:blip r:embed="rId12"/>
                  <a:stretch>
                    <a:fillRect l="-143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AB67ACC-2663-F72F-D9C7-B5AAFCDDFAE3}"/>
                    </a:ext>
                  </a:extLst>
                </p:cNvPr>
                <p:cNvSpPr txBox="1"/>
                <p:nvPr/>
              </p:nvSpPr>
              <p:spPr>
                <a:xfrm>
                  <a:off x="10723589" y="3782332"/>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22" name="TextBox 21">
                  <a:extLst>
                    <a:ext uri="{FF2B5EF4-FFF2-40B4-BE49-F238E27FC236}">
                      <a16:creationId xmlns:a16="http://schemas.microsoft.com/office/drawing/2014/main" id="{9AB67ACC-2663-F72F-D9C7-B5AAFCDDFAE3}"/>
                    </a:ext>
                  </a:extLst>
                </p:cNvPr>
                <p:cNvSpPr txBox="1">
                  <a:spLocks noRot="1" noChangeAspect="1" noMove="1" noResize="1" noEditPoints="1" noAdjustHandles="1" noChangeArrowheads="1" noChangeShapeType="1" noTextEdit="1"/>
                </p:cNvSpPr>
                <p:nvPr/>
              </p:nvSpPr>
              <p:spPr>
                <a:xfrm>
                  <a:off x="10723589" y="3782332"/>
                  <a:ext cx="1276737" cy="369332"/>
                </a:xfrm>
                <a:prstGeom prst="rect">
                  <a:avLst/>
                </a:prstGeom>
                <a:blipFill>
                  <a:blip r:embed="rId13"/>
                  <a:stretch>
                    <a:fillRect l="-143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E35009-C195-7476-8D05-65C488E32FD9}"/>
                    </a:ext>
                  </a:extLst>
                </p:cNvPr>
                <p:cNvSpPr txBox="1"/>
                <p:nvPr/>
              </p:nvSpPr>
              <p:spPr>
                <a:xfrm>
                  <a:off x="10723591" y="4227968"/>
                  <a:ext cx="1276737"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𝟐𝟏</m:t>
                            </m:r>
                          </m:sub>
                        </m:sSub>
                        <m:r>
                          <a:rPr lang="en-US" b="1" i="1" smtClean="0">
                            <a:solidFill>
                              <a:srgbClr val="0070C0"/>
                            </a:solidFill>
                            <a:latin typeface="Cambria Math" panose="02040503050406030204" pitchFamily="18" charset="0"/>
                          </a:rPr>
                          <m:t>&lt;</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𝟏</m:t>
                            </m:r>
                          </m:sub>
                        </m:sSub>
                      </m:oMath>
                    </m:oMathPara>
                  </a14:m>
                  <a:endParaRPr lang="ru-RU" b="1" dirty="0"/>
                </a:p>
              </p:txBody>
            </p:sp>
          </mc:Choice>
          <mc:Fallback xmlns="">
            <p:sp>
              <p:nvSpPr>
                <p:cNvPr id="23" name="TextBox 22">
                  <a:extLst>
                    <a:ext uri="{FF2B5EF4-FFF2-40B4-BE49-F238E27FC236}">
                      <a16:creationId xmlns:a16="http://schemas.microsoft.com/office/drawing/2014/main" id="{ABE35009-C195-7476-8D05-65C488E32FD9}"/>
                    </a:ext>
                  </a:extLst>
                </p:cNvPr>
                <p:cNvSpPr txBox="1">
                  <a:spLocks noRot="1" noChangeAspect="1" noMove="1" noResize="1" noEditPoints="1" noAdjustHandles="1" noChangeArrowheads="1" noChangeShapeType="1" noTextEdit="1"/>
                </p:cNvSpPr>
                <p:nvPr/>
              </p:nvSpPr>
              <p:spPr>
                <a:xfrm>
                  <a:off x="10723591" y="4227968"/>
                  <a:ext cx="1276737" cy="369332"/>
                </a:xfrm>
                <a:prstGeom prst="rect">
                  <a:avLst/>
                </a:prstGeom>
                <a:blipFill>
                  <a:blip r:embed="rId14"/>
                  <a:stretch>
                    <a:fillRect l="-1435"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CB4AC1-832B-578F-4616-574FB1B4ED40}"/>
                    </a:ext>
                  </a:extLst>
                </p:cNvPr>
                <p:cNvSpPr txBox="1"/>
                <p:nvPr/>
              </p:nvSpPr>
              <p:spPr>
                <a:xfrm>
                  <a:off x="10723590" y="4697538"/>
                  <a:ext cx="1468410" cy="369332"/>
                </a:xfrm>
                <a:prstGeom prst="rect">
                  <a:avLst/>
                </a:prstGeom>
                <a:solidFill>
                  <a:srgbClr val="FFFFFF">
                    <a:alpha val="65098"/>
                  </a:srgbClr>
                </a:solid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ru-RU" b="1" i="1" smtClean="0">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𝟑𝟏</m:t>
                            </m:r>
                          </m:sub>
                        </m:sSub>
                        <m:r>
                          <a:rPr lang="en-US" b="1" i="1" smtClean="0">
                            <a:solidFill>
                              <a:srgbClr val="0070C0"/>
                            </a:solidFill>
                            <a:latin typeface="Cambria Math" panose="02040503050406030204" pitchFamily="18" charset="0"/>
                          </a:rPr>
                          <m:t>&lt; </m:t>
                        </m:r>
                        <m:sSub>
                          <m:sSubPr>
                            <m:ctrlPr>
                              <a:rPr lang="ru-RU" b="1" i="1">
                                <a:solidFill>
                                  <a:srgbClr val="0070C0"/>
                                </a:solidFill>
                                <a:latin typeface="Cambria Math" panose="02040503050406030204" pitchFamily="18" charset="0"/>
                              </a:rPr>
                            </m:ctrlPr>
                          </m:sSubPr>
                          <m:e>
                            <m:r>
                              <a:rPr lang="ru-RU" b="1" i="1">
                                <a:solidFill>
                                  <a:srgbClr val="0070C0"/>
                                </a:solidFill>
                                <a:latin typeface="Cambria Math" panose="02040503050406030204" pitchFamily="18" charset="0"/>
                              </a:rPr>
                              <m:t>𝒇</m:t>
                            </m:r>
                          </m:e>
                          <m:sub>
                            <m:r>
                              <a:rPr lang="en-US" b="1" i="1" smtClean="0">
                                <a:solidFill>
                                  <a:srgbClr val="0070C0"/>
                                </a:solidFill>
                                <a:latin typeface="Cambria Math" panose="02040503050406030204" pitchFamily="18" charset="0"/>
                              </a:rPr>
                              <m:t>𝒔</m:t>
                            </m:r>
                            <m:r>
                              <a:rPr lang="en-US" b="1" i="1" smtClean="0">
                                <a:solidFill>
                                  <a:srgbClr val="0070C0"/>
                                </a:solidFill>
                                <a:latin typeface="Cambria Math" panose="02040503050406030204" pitchFamily="18" charset="0"/>
                              </a:rPr>
                              <m:t>𝟐𝟏</m:t>
                            </m:r>
                          </m:sub>
                        </m:sSub>
                      </m:oMath>
                    </m:oMathPara>
                  </a14:m>
                  <a:endParaRPr lang="ru-RU" b="1" dirty="0"/>
                </a:p>
              </p:txBody>
            </p:sp>
          </mc:Choice>
          <mc:Fallback xmlns="">
            <p:sp>
              <p:nvSpPr>
                <p:cNvPr id="25" name="TextBox 24">
                  <a:extLst>
                    <a:ext uri="{FF2B5EF4-FFF2-40B4-BE49-F238E27FC236}">
                      <a16:creationId xmlns:a16="http://schemas.microsoft.com/office/drawing/2014/main" id="{18CB4AC1-832B-578F-4616-574FB1B4ED40}"/>
                    </a:ext>
                  </a:extLst>
                </p:cNvPr>
                <p:cNvSpPr txBox="1">
                  <a:spLocks noRot="1" noChangeAspect="1" noMove="1" noResize="1" noEditPoints="1" noAdjustHandles="1" noChangeArrowheads="1" noChangeShapeType="1" noTextEdit="1"/>
                </p:cNvSpPr>
                <p:nvPr/>
              </p:nvSpPr>
              <p:spPr>
                <a:xfrm>
                  <a:off x="10723590" y="4697538"/>
                  <a:ext cx="1468410" cy="369332"/>
                </a:xfrm>
                <a:prstGeom prst="rect">
                  <a:avLst/>
                </a:prstGeom>
                <a:blipFill>
                  <a:blip r:embed="rId15"/>
                  <a:stretch>
                    <a:fillRect l="-1245" b="-13333"/>
                  </a:stretch>
                </a:blipFill>
              </p:spPr>
              <p:txBody>
                <a:bodyPr/>
                <a:lstStyle/>
                <a:p>
                  <a:r>
                    <a:rPr lang="ru-RU">
                      <a:noFill/>
                    </a:rPr>
                    <a:t> </a:t>
                  </a:r>
                </a:p>
              </p:txBody>
            </p:sp>
          </mc:Fallback>
        </mc:AlternateContent>
      </p:grpSp>
      <p:pic>
        <p:nvPicPr>
          <p:cNvPr id="20" name="Рисунок 19">
            <a:extLst>
              <a:ext uri="{FF2B5EF4-FFF2-40B4-BE49-F238E27FC236}">
                <a16:creationId xmlns:a16="http://schemas.microsoft.com/office/drawing/2014/main" id="{C5B7CB17-22E5-A81D-3EC3-DF8C67229552}"/>
              </a:ext>
            </a:extLst>
          </p:cNvPr>
          <p:cNvPicPr>
            <a:picLocks noChangeAspect="1"/>
          </p:cNvPicPr>
          <p:nvPr/>
        </p:nvPicPr>
        <p:blipFill>
          <a:blip r:embed="rId16"/>
          <a:stretch>
            <a:fillRect/>
          </a:stretch>
        </p:blipFill>
        <p:spPr>
          <a:xfrm>
            <a:off x="1346013" y="1293599"/>
            <a:ext cx="6009884" cy="1566862"/>
          </a:xfrm>
          <a:prstGeom prst="rect">
            <a:avLst/>
          </a:prstGeom>
        </p:spPr>
      </p:pic>
      <p:sp>
        <p:nvSpPr>
          <p:cNvPr id="2" name="TextBox 1">
            <a:extLst>
              <a:ext uri="{FF2B5EF4-FFF2-40B4-BE49-F238E27FC236}">
                <a16:creationId xmlns:a16="http://schemas.microsoft.com/office/drawing/2014/main" id="{99B3DCA8-2305-FD9B-B88A-27A234F00C44}"/>
              </a:ext>
            </a:extLst>
          </p:cNvPr>
          <p:cNvSpPr txBox="1"/>
          <p:nvPr/>
        </p:nvSpPr>
        <p:spPr>
          <a:xfrm>
            <a:off x="0" y="2865928"/>
            <a:ext cx="1107320" cy="369332"/>
          </a:xfrm>
          <a:prstGeom prst="rect">
            <a:avLst/>
          </a:prstGeom>
          <a:noFill/>
        </p:spPr>
        <p:txBody>
          <a:bodyPr wrap="square" rtlCol="0">
            <a:spAutoFit/>
          </a:bodyPr>
          <a:lstStyle/>
          <a:p>
            <a:r>
              <a:rPr lang="en-US" dirty="0"/>
              <a:t>AC grid</a:t>
            </a:r>
            <a:endParaRPr lang="ru-RU" dirty="0"/>
          </a:p>
        </p:txBody>
      </p:sp>
      <p:sp>
        <p:nvSpPr>
          <p:cNvPr id="5" name="TextBox 4">
            <a:extLst>
              <a:ext uri="{FF2B5EF4-FFF2-40B4-BE49-F238E27FC236}">
                <a16:creationId xmlns:a16="http://schemas.microsoft.com/office/drawing/2014/main" id="{8AF636D2-78C6-A850-943C-7131B20B5BB0}"/>
              </a:ext>
            </a:extLst>
          </p:cNvPr>
          <p:cNvSpPr txBox="1"/>
          <p:nvPr/>
        </p:nvSpPr>
        <p:spPr>
          <a:xfrm>
            <a:off x="2796466" y="1258818"/>
            <a:ext cx="1107320" cy="369332"/>
          </a:xfrm>
          <a:prstGeom prst="rect">
            <a:avLst/>
          </a:prstGeom>
          <a:noFill/>
        </p:spPr>
        <p:txBody>
          <a:bodyPr wrap="square" rtlCol="0">
            <a:spAutoFit/>
          </a:bodyPr>
          <a:lstStyle/>
          <a:p>
            <a:r>
              <a:rPr lang="en-US" dirty="0"/>
              <a:t>(DC Link)</a:t>
            </a:r>
            <a:endParaRPr lang="ru-RU" dirty="0"/>
          </a:p>
        </p:txBody>
      </p:sp>
      <p:pic>
        <p:nvPicPr>
          <p:cNvPr id="6" name="Рисунок 5">
            <a:extLst>
              <a:ext uri="{FF2B5EF4-FFF2-40B4-BE49-F238E27FC236}">
                <a16:creationId xmlns:a16="http://schemas.microsoft.com/office/drawing/2014/main" id="{C7DE0E06-E737-CE95-19E6-564E5B3CB458}"/>
              </a:ext>
            </a:extLst>
          </p:cNvPr>
          <p:cNvPicPr>
            <a:picLocks noChangeAspect="1"/>
          </p:cNvPicPr>
          <p:nvPr/>
        </p:nvPicPr>
        <p:blipFill rotWithShape="1">
          <a:blip r:embed="rId17"/>
          <a:srcRect t="14318" r="73277" b="26462"/>
          <a:stretch/>
        </p:blipFill>
        <p:spPr>
          <a:xfrm>
            <a:off x="0" y="978395"/>
            <a:ext cx="1823695" cy="1882066"/>
          </a:xfrm>
          <a:prstGeom prst="rect">
            <a:avLst/>
          </a:prstGeom>
        </p:spPr>
      </p:pic>
    </p:spTree>
    <p:extLst>
      <p:ext uri="{BB962C8B-B14F-4D97-AF65-F5344CB8AC3E}">
        <p14:creationId xmlns:p14="http://schemas.microsoft.com/office/powerpoint/2010/main" val="1508818107"/>
      </p:ext>
    </p:extLst>
  </p:cSld>
  <p:clrMapOvr>
    <a:masterClrMapping/>
  </p:clrMapOvr>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F5313AF749C73A4EB07DECDEA928DF13" ma:contentTypeVersion="8" ma:contentTypeDescription="Создание документа." ma:contentTypeScope="" ma:versionID="adf589d1fd8cda6df27de1fec0da97b6">
  <xsd:schema xmlns:xsd="http://www.w3.org/2001/XMLSchema" xmlns:xs="http://www.w3.org/2001/XMLSchema" xmlns:p="http://schemas.microsoft.com/office/2006/metadata/properties" xmlns:ns2="f2e143d8-6e14-4efd-9990-a8e136187b63" xmlns:ns3="c0a41694-1a4a-42f0-b561-f4de3c430c32" targetNamespace="http://schemas.microsoft.com/office/2006/metadata/properties" ma:root="true" ma:fieldsID="94f8741ae555e9ff823e4dc54f93fd1a" ns2:_="" ns3:_="">
    <xsd:import namespace="f2e143d8-6e14-4efd-9990-a8e136187b63"/>
    <xsd:import namespace="c0a41694-1a4a-42f0-b561-f4de3c430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e143d8-6e14-4efd-9990-a8e136187b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a41694-1a4a-42f0-b561-f4de3c430c32" elementFormDefault="qualified">
    <xsd:import namespace="http://schemas.microsoft.com/office/2006/documentManagement/types"/>
    <xsd:import namespace="http://schemas.microsoft.com/office/infopath/2007/PartnerControls"/>
    <xsd:element name="SharedWithUsers" ma:index="10"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5D55C84-6D29-4C0E-BEEA-ABF9FCE5B39D}">
  <ds:schemaRefs>
    <ds:schemaRef ds:uri="http://schemas.microsoft.com/sharepoint/v3/contenttype/forms"/>
  </ds:schemaRefs>
</ds:datastoreItem>
</file>

<file path=customXml/itemProps2.xml><?xml version="1.0" encoding="utf-8"?>
<ds:datastoreItem xmlns:ds="http://schemas.openxmlformats.org/officeDocument/2006/customXml" ds:itemID="{A429DAF7-EBDF-47C8-9390-61E402F325A0}">
  <ds:schemaRefs>
    <ds:schemaRef ds:uri="c0a41694-1a4a-42f0-b561-f4de3c430c32"/>
    <ds:schemaRef ds:uri="f2e143d8-6e14-4efd-9990-a8e136187b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8DECC00-CD23-4AD8-91B6-902C9A5E6EA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a41694-1a4a-42f0-b561-f4de3c430c32"/>
    <ds:schemaRef ds:uri="f2e143d8-6e14-4efd-9990-a8e136187b6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8645</TotalTime>
  <Words>13794</Words>
  <Application>Microsoft Office PowerPoint</Application>
  <PresentationFormat>Widescreen</PresentationFormat>
  <Paragraphs>730</Paragraphs>
  <Slides>60</Slides>
  <Notes>44</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60</vt:i4>
      </vt:variant>
    </vt:vector>
  </HeadingPairs>
  <TitlesOfParts>
    <vt:vector size="75" baseType="lpstr">
      <vt:lpstr>ALS Schlange sans</vt:lpstr>
      <vt:lpstr>ALSSchlangesans</vt:lpstr>
      <vt:lpstr>ALSSchlangesans-Bold</vt:lpstr>
      <vt:lpstr>Arial</vt:lpstr>
      <vt:lpstr>Calibri</vt:lpstr>
      <vt:lpstr>Cambria Math</vt:lpstr>
      <vt:lpstr>Courier New</vt:lpstr>
      <vt:lpstr>Golos Text</vt:lpstr>
      <vt:lpstr>Symbol</vt:lpstr>
      <vt:lpstr>Times New Roman</vt:lpstr>
      <vt:lpstr>Wingdings</vt:lpstr>
      <vt:lpstr>1_Тема Office</vt:lpstr>
      <vt:lpstr>1_Cover</vt:lpstr>
      <vt:lpstr>Worksheet</vt:lpstr>
      <vt:lpstr>Equation</vt:lpstr>
      <vt:lpstr> Lection 10  AC drive converters: PWM algorithms</vt:lpstr>
      <vt:lpstr>AGENDA</vt:lpstr>
      <vt:lpstr>Energy performance of the AC Induction motor</vt:lpstr>
      <vt:lpstr>Energy performance of the AC Induction motor</vt:lpstr>
      <vt:lpstr>How to change voltage and frequency</vt:lpstr>
      <vt:lpstr>How to change voltage and frequency</vt:lpstr>
      <vt:lpstr>Summary: How to change voltage and frequency</vt:lpstr>
      <vt:lpstr>How to change voltage and frequency</vt:lpstr>
      <vt:lpstr>Scheme of switching on the induction motor and its characteristics</vt:lpstr>
      <vt:lpstr>Scheme of switching on the induction motor and its characteristics</vt:lpstr>
      <vt:lpstr> Basic switching methods. 
120-150-180 degree switching methods of PWM</vt:lpstr>
      <vt:lpstr>Power converter with DC link</vt:lpstr>
      <vt:lpstr>180-degree switching method</vt:lpstr>
      <vt:lpstr>180-degree switching method</vt:lpstr>
      <vt:lpstr>180-degree switching method</vt:lpstr>
      <vt:lpstr>120-degree switching method</vt:lpstr>
      <vt:lpstr>150-degree switching method</vt:lpstr>
      <vt:lpstr>AC switching method basics</vt:lpstr>
      <vt:lpstr> Pulse Width Control (PWM) in AC inventors</vt:lpstr>
      <vt:lpstr>Pulse Width Control at Base Frequency</vt:lpstr>
      <vt:lpstr>Pulse Width Control at Base Frequency</vt:lpstr>
      <vt:lpstr>Pulse Width Control at Base Frequency</vt:lpstr>
      <vt:lpstr>Pulse Width Control at Base Frequency</vt:lpstr>
      <vt:lpstr>Pulse-Width Modulation   
in inverters of AC electric drive systems</vt:lpstr>
      <vt:lpstr>Basic methods of sinusoidal voltage modulation</vt:lpstr>
      <vt:lpstr>Hysteresis or delta modulation</vt:lpstr>
      <vt:lpstr>Pulse Width Control at Base Frequency</vt:lpstr>
      <vt:lpstr>Organization of analog sinusoidal PWM</vt:lpstr>
      <vt:lpstr>Pulse Width Control at Base Frequency</vt:lpstr>
      <vt:lpstr>Pulse Width Control at Base Frequency</vt:lpstr>
      <vt:lpstr>Pulse Width Control at Base Frequency</vt:lpstr>
      <vt:lpstr>Regular-sampled PWM technique</vt:lpstr>
      <vt:lpstr>THIRD HARMONIC INJECTION PWM TECHNIQUE</vt:lpstr>
      <vt:lpstr>Space-vector modulation (SVM)</vt:lpstr>
      <vt:lpstr>Space-vector PWM</vt:lpstr>
      <vt:lpstr>Organization of space-vector PWM</vt:lpstr>
      <vt:lpstr>Organization of space-vector PWM</vt:lpstr>
      <vt:lpstr>Organization of space-vector PWM</vt:lpstr>
      <vt:lpstr>Space – Vector Modulation</vt:lpstr>
      <vt:lpstr>Space – Vector Modulation</vt:lpstr>
      <vt:lpstr>Space – Vector Modulation</vt:lpstr>
      <vt:lpstr>Prospects and features of the use of multi-level voltage inverters</vt:lpstr>
      <vt:lpstr>THREE-LEVEL INVERTER WITH FIXING DIODES</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PWM in a three-level inverter </vt:lpstr>
      <vt:lpstr>Inverter circuit based on single-phase H-bridge circuits</vt:lpstr>
      <vt:lpstr>TOPOLOGY OF MULTI-LEVEL INVERTERS</vt:lpstr>
      <vt:lpstr>Question 1</vt:lpstr>
      <vt:lpstr>Question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converters</dc:title>
  <dc:creator>Tacitus Morfeus</dc:creator>
  <cp:lastModifiedBy>Поляков Николай Александрович</cp:lastModifiedBy>
  <cp:revision>63</cp:revision>
  <dcterms:created xsi:type="dcterms:W3CDTF">2018-01-31T09:19:10Z</dcterms:created>
  <dcterms:modified xsi:type="dcterms:W3CDTF">2025-04-09T01:19:32Z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0x010100F5313AF749C73A4EB07DECDEA928DF13</vt:lpwstr>
  </property>
</Properties>
</file>